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7" r:id="rId5"/>
  </p:sldMasterIdLst>
  <p:notesMasterIdLst>
    <p:notesMasterId r:id="rId20"/>
  </p:notesMasterIdLst>
  <p:handoutMasterIdLst>
    <p:handoutMasterId r:id="rId21"/>
  </p:handoutMasterIdLst>
  <p:sldIdLst>
    <p:sldId id="5066" r:id="rId6"/>
    <p:sldId id="5067" r:id="rId7"/>
    <p:sldId id="5068" r:id="rId8"/>
    <p:sldId id="5069" r:id="rId9"/>
    <p:sldId id="325" r:id="rId10"/>
    <p:sldId id="329" r:id="rId11"/>
    <p:sldId id="5071" r:id="rId12"/>
    <p:sldId id="330" r:id="rId13"/>
    <p:sldId id="318" r:id="rId14"/>
    <p:sldId id="331" r:id="rId15"/>
    <p:sldId id="5072" r:id="rId16"/>
    <p:sldId id="5064" r:id="rId17"/>
    <p:sldId id="5070" r:id="rId18"/>
    <p:sldId id="5065" r:id="rId19"/>
  </p:sldIdLst>
  <p:sldSz cx="7772400" cy="10058400"/>
  <p:notesSz cx="6797675" cy="99266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0" userDrawn="1">
          <p15:clr>
            <a:srgbClr val="A4A3A4"/>
          </p15:clr>
        </p15:guide>
        <p15:guide id="3" pos="339" userDrawn="1">
          <p15:clr>
            <a:srgbClr val="A4A3A4"/>
          </p15:clr>
        </p15:guide>
        <p15:guide id="4" pos="2448" userDrawn="1">
          <p15:clr>
            <a:srgbClr val="A4A3A4"/>
          </p15:clr>
        </p15:guide>
        <p15:guide id="5" pos="2640" userDrawn="1">
          <p15:clr>
            <a:srgbClr val="A4A3A4"/>
          </p15:clr>
        </p15:guide>
        <p15:guide id="6" pos="1065" userDrawn="1">
          <p15:clr>
            <a:srgbClr val="A4A3A4"/>
          </p15:clr>
        </p15:guide>
        <p15:guide id="7" orient="horz" pos="3463" userDrawn="1">
          <p15:clr>
            <a:srgbClr val="A4A3A4"/>
          </p15:clr>
        </p15:guide>
        <p15:guide id="8" pos="4557" userDrawn="1">
          <p15:clr>
            <a:srgbClr val="A4A3A4"/>
          </p15:clr>
        </p15:guide>
        <p15:guide id="9" pos="157" userDrawn="1">
          <p15:clr>
            <a:srgbClr val="A4A3A4"/>
          </p15:clr>
        </p15:guide>
        <p15:guide id="10" pos="4784" userDrawn="1">
          <p15:clr>
            <a:srgbClr val="A4A3A4"/>
          </p15:clr>
        </p15:guide>
        <p15:guide id="11" orient="horz" pos="764" userDrawn="1">
          <p15:clr>
            <a:srgbClr val="A4A3A4"/>
          </p15:clr>
        </p15:guide>
        <p15:guide id="12" orient="horz" pos="1739" userDrawn="1">
          <p15:clr>
            <a:srgbClr val="A4A3A4"/>
          </p15:clr>
        </p15:guide>
        <p15:guide id="13" orient="horz" pos="1376" userDrawn="1">
          <p15:clr>
            <a:srgbClr val="A4A3A4"/>
          </p15:clr>
        </p15:guide>
        <p15:guide id="14" pos="1632" userDrawn="1">
          <p15:clr>
            <a:srgbClr val="A4A3A4"/>
          </p15:clr>
        </p15:guide>
        <p15:guide id="15" pos="1949" userDrawn="1">
          <p15:clr>
            <a:srgbClr val="A4A3A4"/>
          </p15:clr>
        </p15:guide>
        <p15:guide id="16" orient="horz" pos="6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569"/>
    <a:srgbClr val="98989A"/>
    <a:srgbClr val="00739A"/>
    <a:srgbClr val="00946E"/>
    <a:srgbClr val="43A8C7"/>
    <a:srgbClr val="89CFE4"/>
    <a:srgbClr val="71A94F"/>
    <a:srgbClr val="F2F2F2"/>
    <a:srgbClr val="4194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482B2-22B3-4F85-9852-A4EE7D794339}" v="9" dt="2023-07-18T13:45:25.9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75"/>
  </p:normalViewPr>
  <p:slideViewPr>
    <p:cSldViewPr>
      <p:cViewPr varScale="1">
        <p:scale>
          <a:sx n="43" d="100"/>
          <a:sy n="43" d="100"/>
        </p:scale>
        <p:origin x="1986" y="22"/>
      </p:cViewPr>
      <p:guideLst>
        <p:guide orient="horz" pos="6000"/>
        <p:guide pos="339"/>
        <p:guide pos="2448"/>
        <p:guide pos="2640"/>
        <p:guide pos="1065"/>
        <p:guide orient="horz" pos="3463"/>
        <p:guide pos="4557"/>
        <p:guide pos="157"/>
        <p:guide pos="4784"/>
        <p:guide orient="horz" pos="764"/>
        <p:guide orient="horz" pos="1739"/>
        <p:guide orient="horz" pos="1376"/>
        <p:guide pos="1632"/>
        <p:guide pos="1949"/>
        <p:guide orient="horz" pos="6184"/>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11" d="100"/>
          <a:sy n="111" d="100"/>
        </p:scale>
        <p:origin x="1002"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9897527046511836"/>
        </c:manualLayout>
      </c:layout>
      <c:pieChart>
        <c:varyColors val="1"/>
        <c:ser>
          <c:idx val="0"/>
          <c:order val="0"/>
          <c:tx>
            <c:strRef>
              <c:f>Sheet1!$B$1</c:f>
              <c:strCache>
                <c:ptCount val="1"/>
                <c:pt idx="0">
                  <c:v>Column1</c:v>
                </c:pt>
              </c:strCache>
            </c:strRef>
          </c:tx>
          <c:spPr>
            <a:ln>
              <a:noFill/>
            </a:ln>
          </c:spPr>
          <c:dPt>
            <c:idx val="0"/>
            <c:bubble3D val="0"/>
            <c:spPr>
              <a:solidFill>
                <a:srgbClr val="337598"/>
              </a:solidFill>
              <a:ln w="19050">
                <a:noFill/>
              </a:ln>
              <a:effectLst/>
            </c:spPr>
            <c:extLst>
              <c:ext xmlns:c16="http://schemas.microsoft.com/office/drawing/2014/chart" uri="{C3380CC4-5D6E-409C-BE32-E72D297353CC}">
                <c16:uniqueId val="{00000001-CC26-42E3-AD99-A872B004B5D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CC26-42E3-AD99-A872B004B5D8}"/>
              </c:ext>
            </c:extLst>
          </c:dPt>
          <c:cat>
            <c:numRef>
              <c:f>Sheet1!$A$2:$A$3</c:f>
              <c:numCache>
                <c:formatCode>General</c:formatCode>
                <c:ptCount val="2"/>
              </c:numCache>
            </c:num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CC26-42E3-AD99-A872B004B5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01089324617698E-4"/>
          <c:y val="0"/>
          <c:w val="0.99969498910675381"/>
          <c:h val="0.998670572125543"/>
        </c:manualLayout>
      </c:layout>
      <c:pieChart>
        <c:varyColors val="1"/>
        <c:ser>
          <c:idx val="0"/>
          <c:order val="0"/>
          <c:tx>
            <c:strRef>
              <c:f>Sheet1!$B$1</c:f>
              <c:strCache>
                <c:ptCount val="1"/>
                <c:pt idx="0">
                  <c:v>Column1</c:v>
                </c:pt>
              </c:strCache>
            </c:strRef>
          </c:tx>
          <c:spPr>
            <a:ln>
              <a:noFill/>
            </a:ln>
          </c:spPr>
          <c:dPt>
            <c:idx val="0"/>
            <c:bubble3D val="0"/>
            <c:spPr>
              <a:solidFill>
                <a:srgbClr val="337598"/>
              </a:solidFill>
              <a:ln w="19050">
                <a:noFill/>
              </a:ln>
              <a:effectLst/>
            </c:spPr>
            <c:extLst>
              <c:ext xmlns:c16="http://schemas.microsoft.com/office/drawing/2014/chart" uri="{C3380CC4-5D6E-409C-BE32-E72D297353CC}">
                <c16:uniqueId val="{00000001-D33B-427A-9CC9-90BBE2872E8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D33B-427A-9CC9-90BBE2872E85}"/>
              </c:ext>
            </c:extLst>
          </c:dPt>
          <c:cat>
            <c:numRef>
              <c:f>Sheet1!$A$2:$A$3</c:f>
              <c:numCache>
                <c:formatCode>General</c:formatCode>
                <c:ptCount val="2"/>
              </c:numCache>
            </c:num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D33B-427A-9CC9-90BBE2872E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3"/>
            <a:ext cx="2946215" cy="498212"/>
          </a:xfrm>
          <a:prstGeom prst="rect">
            <a:avLst/>
          </a:prstGeom>
        </p:spPr>
        <p:txBody>
          <a:bodyPr vert="horz" lIns="85354" tIns="42677" rIns="85354" bIns="42677" rtlCol="0"/>
          <a:lstStyle>
            <a:lvl1pPr algn="l">
              <a:defRPr sz="1100"/>
            </a:lvl1pPr>
          </a:lstStyle>
          <a:p>
            <a:endParaRPr lang="en-GB"/>
          </a:p>
        </p:txBody>
      </p:sp>
      <p:sp>
        <p:nvSpPr>
          <p:cNvPr id="3" name="Tijdelijke aanduiding voor datum 2"/>
          <p:cNvSpPr>
            <a:spLocks noGrp="1"/>
          </p:cNvSpPr>
          <p:nvPr>
            <p:ph type="dt" sz="quarter" idx="1"/>
          </p:nvPr>
        </p:nvSpPr>
        <p:spPr>
          <a:xfrm>
            <a:off x="3850074" y="3"/>
            <a:ext cx="2946215" cy="498212"/>
          </a:xfrm>
          <a:prstGeom prst="rect">
            <a:avLst/>
          </a:prstGeom>
        </p:spPr>
        <p:txBody>
          <a:bodyPr vert="horz" lIns="85354" tIns="42677" rIns="85354" bIns="42677" rtlCol="0"/>
          <a:lstStyle>
            <a:lvl1pPr algn="r">
              <a:defRPr sz="1100"/>
            </a:lvl1pPr>
          </a:lstStyle>
          <a:p>
            <a:fld id="{8B14AC21-1036-43CF-A95A-0C14561B2323}" type="datetimeFigureOut">
              <a:rPr lang="en-GB" smtClean="0"/>
              <a:t>26/02/2024</a:t>
            </a:fld>
            <a:endParaRPr lang="en-GB"/>
          </a:p>
        </p:txBody>
      </p:sp>
      <p:sp>
        <p:nvSpPr>
          <p:cNvPr id="4" name="Tijdelijke aanduiding voor voettekst 3"/>
          <p:cNvSpPr>
            <a:spLocks noGrp="1"/>
          </p:cNvSpPr>
          <p:nvPr>
            <p:ph type="ftr" sz="quarter" idx="2"/>
          </p:nvPr>
        </p:nvSpPr>
        <p:spPr>
          <a:xfrm>
            <a:off x="1" y="9428428"/>
            <a:ext cx="2946215" cy="498212"/>
          </a:xfrm>
          <a:prstGeom prst="rect">
            <a:avLst/>
          </a:prstGeom>
        </p:spPr>
        <p:txBody>
          <a:bodyPr vert="horz" lIns="85354" tIns="42677" rIns="85354" bIns="42677" rtlCol="0" anchor="b"/>
          <a:lstStyle>
            <a:lvl1pPr algn="l">
              <a:defRPr sz="1100"/>
            </a:lvl1pPr>
          </a:lstStyle>
          <a:p>
            <a:endParaRPr lang="en-GB"/>
          </a:p>
        </p:txBody>
      </p:sp>
      <p:sp>
        <p:nvSpPr>
          <p:cNvPr id="5" name="Tijdelijke aanduiding voor dianummer 4"/>
          <p:cNvSpPr>
            <a:spLocks noGrp="1"/>
          </p:cNvSpPr>
          <p:nvPr>
            <p:ph type="sldNum" sz="quarter" idx="3"/>
          </p:nvPr>
        </p:nvSpPr>
        <p:spPr>
          <a:xfrm>
            <a:off x="3850074" y="9428428"/>
            <a:ext cx="2946215" cy="498212"/>
          </a:xfrm>
          <a:prstGeom prst="rect">
            <a:avLst/>
          </a:prstGeom>
        </p:spPr>
        <p:txBody>
          <a:bodyPr vert="horz" lIns="85354" tIns="42677" rIns="85354" bIns="42677" rtlCol="0" anchor="b"/>
          <a:lstStyle>
            <a:lvl1pPr algn="r">
              <a:defRPr sz="1100"/>
            </a:lvl1pPr>
          </a:lstStyle>
          <a:p>
            <a:fld id="{CE3B9C68-CCFE-4777-9BEC-9511801ADE87}" type="slidenum">
              <a:rPr lang="en-GB" smtClean="0"/>
              <a:t>‹#›</a:t>
            </a:fld>
            <a:endParaRPr lang="en-GB"/>
          </a:p>
        </p:txBody>
      </p:sp>
    </p:spTree>
    <p:extLst>
      <p:ext uri="{BB962C8B-B14F-4D97-AF65-F5344CB8AC3E}">
        <p14:creationId xmlns:p14="http://schemas.microsoft.com/office/powerpoint/2010/main" val="249777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3"/>
            <a:ext cx="2946215" cy="498212"/>
          </a:xfrm>
          <a:prstGeom prst="rect">
            <a:avLst/>
          </a:prstGeom>
        </p:spPr>
        <p:txBody>
          <a:bodyPr vert="horz" lIns="85354" tIns="42677" rIns="85354" bIns="42677" rtlCol="0"/>
          <a:lstStyle>
            <a:lvl1pPr algn="l">
              <a:defRPr sz="1100"/>
            </a:lvl1pPr>
          </a:lstStyle>
          <a:p>
            <a:endParaRPr lang="nl-BE"/>
          </a:p>
        </p:txBody>
      </p:sp>
      <p:sp>
        <p:nvSpPr>
          <p:cNvPr id="3" name="Tijdelijke aanduiding voor datum 2"/>
          <p:cNvSpPr>
            <a:spLocks noGrp="1"/>
          </p:cNvSpPr>
          <p:nvPr>
            <p:ph type="dt" idx="1"/>
          </p:nvPr>
        </p:nvSpPr>
        <p:spPr>
          <a:xfrm>
            <a:off x="3850074" y="3"/>
            <a:ext cx="2946215" cy="498212"/>
          </a:xfrm>
          <a:prstGeom prst="rect">
            <a:avLst/>
          </a:prstGeom>
        </p:spPr>
        <p:txBody>
          <a:bodyPr vert="horz" lIns="85354" tIns="42677" rIns="85354" bIns="42677" rtlCol="0"/>
          <a:lstStyle>
            <a:lvl1pPr algn="r">
              <a:defRPr sz="1100"/>
            </a:lvl1pPr>
          </a:lstStyle>
          <a:p>
            <a:fld id="{3A889143-1245-44FF-BAD6-A3D7483BC693}" type="datetimeFigureOut">
              <a:rPr lang="nl-BE" smtClean="0"/>
              <a:t>26/02/2024</a:t>
            </a:fld>
            <a:endParaRPr lang="nl-BE"/>
          </a:p>
        </p:txBody>
      </p:sp>
      <p:sp>
        <p:nvSpPr>
          <p:cNvPr id="4" name="Tijdelijke aanduiding voor dia-afbeelding 3"/>
          <p:cNvSpPr>
            <a:spLocks noGrp="1" noRot="1" noChangeAspect="1"/>
          </p:cNvSpPr>
          <p:nvPr>
            <p:ph type="sldImg" idx="2"/>
          </p:nvPr>
        </p:nvSpPr>
        <p:spPr>
          <a:xfrm>
            <a:off x="2105025" y="1239838"/>
            <a:ext cx="2587625" cy="3349625"/>
          </a:xfrm>
          <a:prstGeom prst="rect">
            <a:avLst/>
          </a:prstGeom>
          <a:noFill/>
          <a:ln w="12700">
            <a:solidFill>
              <a:prstClr val="black"/>
            </a:solidFill>
          </a:ln>
        </p:spPr>
        <p:txBody>
          <a:bodyPr vert="horz" lIns="85354" tIns="42677" rIns="85354" bIns="42677" rtlCol="0" anchor="ctr"/>
          <a:lstStyle/>
          <a:p>
            <a:endParaRPr lang="nl-BE"/>
          </a:p>
        </p:txBody>
      </p:sp>
      <p:sp>
        <p:nvSpPr>
          <p:cNvPr id="5" name="Tijdelijke aanduiding voor notities 4"/>
          <p:cNvSpPr>
            <a:spLocks noGrp="1"/>
          </p:cNvSpPr>
          <p:nvPr>
            <p:ph type="body" sz="quarter" idx="3"/>
          </p:nvPr>
        </p:nvSpPr>
        <p:spPr>
          <a:xfrm>
            <a:off x="680324" y="4776883"/>
            <a:ext cx="5437030" cy="3908926"/>
          </a:xfrm>
          <a:prstGeom prst="rect">
            <a:avLst/>
          </a:prstGeom>
        </p:spPr>
        <p:txBody>
          <a:bodyPr vert="horz" lIns="85354" tIns="42677" rIns="85354" bIns="42677"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8428"/>
            <a:ext cx="2946215" cy="498212"/>
          </a:xfrm>
          <a:prstGeom prst="rect">
            <a:avLst/>
          </a:prstGeom>
        </p:spPr>
        <p:txBody>
          <a:bodyPr vert="horz" lIns="85354" tIns="42677" rIns="85354" bIns="42677" rtlCol="0" anchor="b"/>
          <a:lstStyle>
            <a:lvl1pPr algn="l">
              <a:defRPr sz="1100"/>
            </a:lvl1pPr>
          </a:lstStyle>
          <a:p>
            <a:endParaRPr lang="nl-BE"/>
          </a:p>
        </p:txBody>
      </p:sp>
      <p:sp>
        <p:nvSpPr>
          <p:cNvPr id="7" name="Tijdelijke aanduiding voor dianummer 6"/>
          <p:cNvSpPr>
            <a:spLocks noGrp="1"/>
          </p:cNvSpPr>
          <p:nvPr>
            <p:ph type="sldNum" sz="quarter" idx="5"/>
          </p:nvPr>
        </p:nvSpPr>
        <p:spPr>
          <a:xfrm>
            <a:off x="3850074" y="9428428"/>
            <a:ext cx="2946215" cy="498212"/>
          </a:xfrm>
          <a:prstGeom prst="rect">
            <a:avLst/>
          </a:prstGeom>
        </p:spPr>
        <p:txBody>
          <a:bodyPr vert="horz" lIns="85354" tIns="42677" rIns="85354" bIns="42677" rtlCol="0" anchor="b"/>
          <a:lstStyle>
            <a:lvl1pPr algn="r">
              <a:defRPr sz="1100"/>
            </a:lvl1pPr>
          </a:lstStyle>
          <a:p>
            <a:fld id="{EDFD784A-F0D6-484E-865C-070EBCE563BA}" type="slidenum">
              <a:rPr lang="nl-BE" smtClean="0"/>
              <a:t>‹#›</a:t>
            </a:fld>
            <a:endParaRPr lang="nl-BE"/>
          </a:p>
        </p:txBody>
      </p:sp>
    </p:spTree>
    <p:extLst>
      <p:ext uri="{BB962C8B-B14F-4D97-AF65-F5344CB8AC3E}">
        <p14:creationId xmlns:p14="http://schemas.microsoft.com/office/powerpoint/2010/main" val="121016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784A-F0D6-484E-865C-070EBCE563B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9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784A-F0D6-484E-865C-070EBCE563B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57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784A-F0D6-484E-865C-070EBCE563B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5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b²sense is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jong</a:t>
            </a:r>
            <a:r>
              <a:rPr lang="en-US" dirty="0">
                <a:sym typeface="Wingdings" panose="05000000000000000000" pitchFamily="2" charset="2"/>
              </a:rPr>
              <a:t> </a:t>
            </a:r>
            <a:r>
              <a:rPr lang="en-US" dirty="0" err="1">
                <a:sym typeface="Wingdings" panose="05000000000000000000" pitchFamily="2" charset="2"/>
              </a:rPr>
              <a:t>bedrijf</a:t>
            </a:r>
            <a:r>
              <a:rPr lang="en-US" dirty="0">
                <a:sym typeface="Wingdings" panose="05000000000000000000" pitchFamily="2" charset="2"/>
              </a:rPr>
              <a:t> … </a:t>
            </a:r>
            <a:r>
              <a:rPr lang="en-US" dirty="0" err="1">
                <a:sym typeface="Wingdings" panose="05000000000000000000" pitchFamily="2" charset="2"/>
              </a:rPr>
              <a:t>wij</a:t>
            </a:r>
            <a:r>
              <a:rPr lang="en-US" dirty="0">
                <a:sym typeface="Wingdings" panose="05000000000000000000" pitchFamily="2" charset="2"/>
              </a:rPr>
              <a:t> </a:t>
            </a:r>
            <a:r>
              <a:rPr lang="en-US" dirty="0" err="1">
                <a:sym typeface="Wingdings" panose="05000000000000000000" pitchFamily="2" charset="2"/>
              </a:rPr>
              <a:t>zijn</a:t>
            </a:r>
            <a:r>
              <a:rPr lang="en-US" dirty="0">
                <a:sym typeface="Wingdings" panose="05000000000000000000" pitchFamily="2" charset="2"/>
              </a:rPr>
              <a:t> </a:t>
            </a:r>
            <a:r>
              <a:rPr lang="en-US" dirty="0" err="1">
                <a:sym typeface="Wingdings" panose="05000000000000000000" pitchFamily="2" charset="2"/>
              </a:rPr>
              <a:t>actief</a:t>
            </a:r>
            <a:r>
              <a:rPr lang="en-US" dirty="0">
                <a:sym typeface="Wingdings" panose="05000000000000000000" pitchFamily="2" charset="2"/>
              </a:rPr>
              <a:t> </a:t>
            </a:r>
            <a:r>
              <a:rPr lang="en-US" dirty="0" err="1">
                <a:sym typeface="Wingdings" panose="05000000000000000000" pitchFamily="2" charset="2"/>
              </a:rPr>
              <a:t>sedert</a:t>
            </a:r>
            <a:r>
              <a:rPr lang="en-US" dirty="0">
                <a:sym typeface="Wingdings" panose="05000000000000000000" pitchFamily="2" charset="2"/>
              </a:rPr>
              <a:t> 1 </a:t>
            </a:r>
            <a:r>
              <a:rPr lang="en-US" dirty="0" err="1">
                <a:sym typeface="Wingdings" panose="05000000000000000000" pitchFamily="2" charset="2"/>
              </a:rPr>
              <a:t>jan</a:t>
            </a:r>
            <a:r>
              <a:rPr lang="en-US" dirty="0">
                <a:sym typeface="Wingdings" panose="05000000000000000000" pitchFamily="2" charset="2"/>
              </a:rPr>
              <a:t> 2021 … </a:t>
            </a:r>
            <a:r>
              <a:rPr lang="en-US" dirty="0" err="1">
                <a:sym typeface="Wingdings" panose="05000000000000000000" pitchFamily="2" charset="2"/>
              </a:rPr>
              <a:t>dat</a:t>
            </a:r>
            <a:r>
              <a:rPr lang="en-US" dirty="0">
                <a:sym typeface="Wingdings" panose="05000000000000000000" pitchFamily="2" charset="2"/>
              </a:rPr>
              <a:t> </a:t>
            </a:r>
            <a:r>
              <a:rPr lang="en-US" dirty="0" err="1">
                <a:sym typeface="Wingdings" panose="05000000000000000000" pitchFamily="2" charset="2"/>
              </a:rPr>
              <a:t>ontstond</a:t>
            </a:r>
            <a:r>
              <a:rPr lang="en-US" dirty="0">
                <a:sym typeface="Wingdings" panose="05000000000000000000" pitchFamily="2" charset="2"/>
              </a:rPr>
              <a:t> </a:t>
            </a:r>
            <a:r>
              <a:rPr lang="en-US" dirty="0" err="1">
                <a:sym typeface="Wingdings" panose="05000000000000000000" pitchFamily="2" charset="2"/>
              </a:rPr>
              <a:t>uit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management buy out van </a:t>
            </a:r>
            <a:r>
              <a:rPr lang="en-US" dirty="0" err="1">
                <a:sym typeface="Wingdings" panose="05000000000000000000" pitchFamily="2" charset="2"/>
              </a:rPr>
              <a:t>Kynetec</a:t>
            </a:r>
            <a:r>
              <a:rPr lang="en-US" dirty="0">
                <a:sym typeface="Wingdings" panose="05000000000000000000" pitchFamily="2" charset="2"/>
              </a:rPr>
              <a:t> met </a:t>
            </a:r>
            <a:r>
              <a:rPr lang="en-US" dirty="0" err="1">
                <a:sym typeface="Wingdings" panose="05000000000000000000" pitchFamily="2" charset="2"/>
              </a:rPr>
              <a:t>als</a:t>
            </a:r>
            <a:r>
              <a:rPr lang="en-US" dirty="0">
                <a:sym typeface="Wingdings" panose="05000000000000000000" pitchFamily="2" charset="2"/>
              </a:rPr>
              <a:t> core team 5 </a:t>
            </a:r>
            <a:r>
              <a:rPr lang="en-US" dirty="0" err="1">
                <a:sym typeface="Wingdings" panose="05000000000000000000" pitchFamily="2" charset="2"/>
              </a:rPr>
              <a:t>ervaren</a:t>
            </a:r>
            <a:r>
              <a:rPr lang="en-US" dirty="0">
                <a:sym typeface="Wingdings" panose="05000000000000000000" pitchFamily="2" charset="2"/>
              </a:rPr>
              <a:t> </a:t>
            </a:r>
            <a:r>
              <a:rPr lang="en-US" dirty="0" err="1">
                <a:sym typeface="Wingdings" panose="05000000000000000000" pitchFamily="2" charset="2"/>
              </a:rPr>
              <a:t>marktonderzoekers</a:t>
            </a:r>
            <a:r>
              <a:rPr lang="en-US" dirty="0">
                <a:sym typeface="Wingdings" panose="05000000000000000000" pitchFamily="2" charset="2"/>
              </a:rPr>
              <a:t> die reeds </a:t>
            </a:r>
            <a:r>
              <a:rPr lang="en-US" dirty="0" err="1">
                <a:sym typeface="Wingdings" panose="05000000000000000000" pitchFamily="2" charset="2"/>
              </a:rPr>
              <a:t>meer</a:t>
            </a:r>
            <a:r>
              <a:rPr lang="en-US" dirty="0">
                <a:sym typeface="Wingdings" panose="05000000000000000000" pitchFamily="2" charset="2"/>
              </a:rPr>
              <a:t> </a:t>
            </a:r>
            <a:r>
              <a:rPr lang="en-US" dirty="0" err="1">
                <a:sym typeface="Wingdings" panose="05000000000000000000" pitchFamily="2" charset="2"/>
              </a:rPr>
              <a:t>dan</a:t>
            </a:r>
            <a:r>
              <a:rPr lang="en-US" dirty="0">
                <a:sym typeface="Wingdings" panose="05000000000000000000" pitchFamily="2" charset="2"/>
              </a:rPr>
              <a:t> 15 </a:t>
            </a:r>
            <a:r>
              <a:rPr lang="en-US" dirty="0" err="1">
                <a:sym typeface="Wingdings" panose="05000000000000000000" pitchFamily="2" charset="2"/>
              </a:rPr>
              <a:t>jaar</a:t>
            </a:r>
            <a:r>
              <a:rPr lang="en-US" dirty="0">
                <a:sym typeface="Wingdings" panose="05000000000000000000" pitchFamily="2" charset="2"/>
              </a:rPr>
              <a:t> </a:t>
            </a:r>
            <a:r>
              <a:rPr lang="en-US" dirty="0" err="1">
                <a:sym typeface="Wingdings" panose="05000000000000000000" pitchFamily="2" charset="2"/>
              </a:rPr>
              <a:t>samenwerken</a:t>
            </a:r>
            <a:r>
              <a:rPr lang="en-US" dirty="0">
                <a:sym typeface="Wingdings" panose="05000000000000000000" pitchFamily="2" charset="2"/>
              </a:rPr>
              <a:t>. </a:t>
            </a:r>
          </a:p>
          <a:p>
            <a:endParaRPr lang="en-US" dirty="0">
              <a:sym typeface="Wingdings" panose="05000000000000000000" pitchFamily="2" charset="2"/>
            </a:endParaRPr>
          </a:p>
          <a:p>
            <a:r>
              <a:rPr lang="en-US" dirty="0" err="1">
                <a:sym typeface="Wingdings" panose="05000000000000000000" pitchFamily="2" charset="2"/>
              </a:rPr>
              <a:t>Misschien</a:t>
            </a:r>
            <a:r>
              <a:rPr lang="en-US" dirty="0">
                <a:sym typeface="Wingdings" panose="05000000000000000000" pitchFamily="2" charset="2"/>
              </a:rPr>
              <a:t> </a:t>
            </a:r>
            <a:r>
              <a:rPr lang="en-US" dirty="0" err="1">
                <a:sym typeface="Wingdings" panose="05000000000000000000" pitchFamily="2" charset="2"/>
              </a:rPr>
              <a:t>eerst</a:t>
            </a:r>
            <a:r>
              <a:rPr lang="en-US" dirty="0">
                <a:sym typeface="Wingdings" panose="05000000000000000000" pitchFamily="2" charset="2"/>
              </a:rPr>
              <a:t> </a:t>
            </a:r>
            <a:r>
              <a:rPr lang="en-US" dirty="0" err="1">
                <a:sym typeface="Wingdings" panose="05000000000000000000" pitchFamily="2" charset="2"/>
              </a:rPr>
              <a:t>iets</a:t>
            </a:r>
            <a:r>
              <a:rPr lang="en-US" dirty="0">
                <a:sym typeface="Wingdings" panose="05000000000000000000" pitchFamily="2" charset="2"/>
              </a:rPr>
              <a:t> over </a:t>
            </a:r>
            <a:r>
              <a:rPr lang="en-US" dirty="0" err="1">
                <a:sym typeface="Wingdings" panose="05000000000000000000" pitchFamily="2" charset="2"/>
              </a:rPr>
              <a:t>onze</a:t>
            </a:r>
            <a:r>
              <a:rPr lang="en-US" dirty="0">
                <a:sym typeface="Wingdings" panose="05000000000000000000" pitchFamily="2" charset="2"/>
              </a:rPr>
              <a:t> </a:t>
            </a:r>
            <a:r>
              <a:rPr lang="en-US" dirty="0" err="1">
                <a:sym typeface="Wingdings" panose="05000000000000000000" pitchFamily="2" charset="2"/>
              </a:rPr>
              <a:t>naam</a:t>
            </a:r>
            <a:r>
              <a:rPr lang="en-US" dirty="0">
                <a:sym typeface="Wingdings" panose="05000000000000000000" pitchFamily="2" charset="2"/>
              </a:rPr>
              <a:t>…</a:t>
            </a:r>
          </a:p>
          <a:p>
            <a:r>
              <a:rPr lang="en-US" dirty="0">
                <a:sym typeface="Wingdings" panose="05000000000000000000" pitchFamily="2" charset="2"/>
              </a:rPr>
              <a:t></a:t>
            </a:r>
            <a:r>
              <a:rPr lang="nl-BE" sz="1200" dirty="0">
                <a:latin typeface="Segoe UI" panose="020B0502040204020203" pitchFamily="34" charset="0"/>
                <a:ea typeface="Segoe UI Emoji" panose="020B0502040204020203" pitchFamily="34" charset="0"/>
                <a:cs typeface="Segoe UI" panose="020B0502040204020203" pitchFamily="34" charset="0"/>
              </a:rPr>
              <a:t>b² refereert naar onze BtoB legacy maar 1/3 van onze activiteit bestaat uit BtoC onderzoek.</a:t>
            </a:r>
          </a:p>
          <a:p>
            <a:endParaRPr lang="nl-BE" sz="1200" dirty="0">
              <a:latin typeface="Segoe UI" panose="020B0502040204020203" pitchFamily="34" charset="0"/>
              <a:ea typeface="Segoe UI Emoji" panose="020B0502040204020203" pitchFamily="34" charset="0"/>
              <a:cs typeface="Segoe UI" panose="020B0502040204020203" pitchFamily="34" charset="0"/>
            </a:endParaRPr>
          </a:p>
          <a:p>
            <a:r>
              <a:rPr lang="en-US" dirty="0">
                <a:sym typeface="Wingdings" panose="05000000000000000000" pitchFamily="2" charset="2"/>
              </a:rPr>
              <a:t></a:t>
            </a:r>
            <a:r>
              <a:rPr lang="nl-BE" sz="1200" dirty="0">
                <a:latin typeface="Segoe UI" panose="020B0502040204020203" pitchFamily="34" charset="0"/>
                <a:ea typeface="Segoe UI Emoji" panose="020B0502040204020203" pitchFamily="34" charset="0"/>
                <a:cs typeface="Segoe UI" panose="020B0502040204020203" pitchFamily="34" charset="0"/>
              </a:rPr>
              <a:t>Sense refereert naar observeren, ontdekken, leren, begrijpen … dat is wat wij doen, maar het refereert ook naar ”making sense” of wat het resultaat is van wat wij doen.</a:t>
            </a:r>
          </a:p>
          <a:p>
            <a:endParaRPr lang="nl-BE" sz="1200" dirty="0">
              <a:latin typeface="Segoe UI" panose="020B0502040204020203" pitchFamily="34" charset="0"/>
              <a:ea typeface="Segoe UI Emoji" panose="020B0502040204020203" pitchFamily="34" charset="0"/>
              <a:cs typeface="Segoe UI" panose="020B0502040204020203" pitchFamily="34" charset="0"/>
            </a:endParaRPr>
          </a:p>
          <a:p>
            <a:r>
              <a:rPr lang="en-US" dirty="0">
                <a:sym typeface="Wingdings" panose="05000000000000000000" pitchFamily="2" charset="2"/>
              </a:rPr>
              <a:t></a:t>
            </a:r>
            <a:r>
              <a:rPr lang="nl-BE" sz="1200" dirty="0">
                <a:latin typeface="Segoe UI" panose="020B0502040204020203" pitchFamily="34" charset="0"/>
                <a:ea typeface="Segoe UI Emoji" panose="020B0502040204020203" pitchFamily="34" charset="0"/>
                <a:cs typeface="Segoe UI" panose="020B0502040204020203" pitchFamily="34" charset="0"/>
              </a:rPr>
              <a:t>Research &amp; More refereert naar “more than just research” … wij dragen zorg voor het gehele onderzoekstraject en trachten dit zo gemakkelijk mogelijk voor u te maken … te ontzorgen, wij weten met wie we moeten converseren, welke vragen we aan wie moeten stellen, hoe wij de behoeften en percepties van klanten en prospects in kaart moeten brengen. Research &amp; More verwijst ook naar Minds &amp; More als 6</a:t>
            </a:r>
            <a:r>
              <a:rPr lang="nl-BE" sz="1200" baseline="30000" dirty="0">
                <a:latin typeface="Segoe UI" panose="020B0502040204020203" pitchFamily="34" charset="0"/>
                <a:ea typeface="Segoe UI Emoji" panose="020B0502040204020203" pitchFamily="34" charset="0"/>
                <a:cs typeface="Segoe UI" panose="020B0502040204020203" pitchFamily="34" charset="0"/>
              </a:rPr>
              <a:t>de</a:t>
            </a:r>
            <a:r>
              <a:rPr lang="nl-BE" sz="1200" dirty="0">
                <a:latin typeface="Segoe UI" panose="020B0502040204020203" pitchFamily="34" charset="0"/>
                <a:ea typeface="Segoe UI Emoji" panose="020B0502040204020203" pitchFamily="34" charset="0"/>
                <a:cs typeface="Segoe UI" panose="020B0502040204020203" pitchFamily="34" charset="0"/>
              </a:rPr>
              <a:t> aandeelhouder van b²sense. </a:t>
            </a:r>
            <a:r>
              <a:rPr lang="en-US" dirty="0">
                <a:sym typeface="Wingdings" panose="05000000000000000000" pitchFamily="2" charset="2"/>
              </a:rPr>
              <a:t></a:t>
            </a:r>
            <a:endParaRPr lang="nl-BE" sz="1200" dirty="0">
              <a:latin typeface="Segoe UI" panose="020B0502040204020203" pitchFamily="34" charset="0"/>
              <a:ea typeface="Segoe UI Emoji" panose="020B0502040204020203" pitchFamily="34" charset="0"/>
              <a:cs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784A-F0D6-484E-865C-070EBCE563B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05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E04D1E9-CAC8-A4CF-631C-D452C0A843ED}"/>
              </a:ext>
            </a:extLst>
          </p:cNvPr>
          <p:cNvGraphicFramePr>
            <a:graphicFrameLocks noChangeAspect="1"/>
          </p:cNvGraphicFramePr>
          <p:nvPr userDrawn="1">
            <p:custDataLst>
              <p:tags r:id="rId1"/>
            </p:custDataLst>
            <p:extLst>
              <p:ext uri="{D42A27DB-BD31-4B8C-83A1-F6EECF244321}">
                <p14:modId xmlns:p14="http://schemas.microsoft.com/office/powerpoint/2010/main" val="2354982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2" name="Object 11" hidden="1">
                        <a:extLst>
                          <a:ext uri="{FF2B5EF4-FFF2-40B4-BE49-F238E27FC236}">
                            <a16:creationId xmlns:a16="http://schemas.microsoft.com/office/drawing/2014/main" id="{3E04D1E9-CAC8-A4CF-631C-D452C0A84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2" descr="Churn - A Complete Guide - Questback">
            <a:extLst>
              <a:ext uri="{FF2B5EF4-FFF2-40B4-BE49-F238E27FC236}">
                <a16:creationId xmlns:a16="http://schemas.microsoft.com/office/drawing/2014/main" id="{F8CFBBE8-867B-21AE-57AF-B8D5514B47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976973"/>
            <a:ext cx="7772400" cy="5112928"/>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8">
            <a:extLst>
              <a:ext uri="{FF2B5EF4-FFF2-40B4-BE49-F238E27FC236}">
                <a16:creationId xmlns:a16="http://schemas.microsoft.com/office/drawing/2014/main" id="{C97F8CC9-362A-5FF6-9990-972DA10AC7D2}"/>
              </a:ext>
            </a:extLst>
          </p:cNvPr>
          <p:cNvSpPr/>
          <p:nvPr userDrawn="1"/>
        </p:nvSpPr>
        <p:spPr>
          <a:xfrm>
            <a:off x="-6152" y="2971800"/>
            <a:ext cx="7778552" cy="5153025"/>
          </a:xfrm>
          <a:prstGeom prst="rect">
            <a:avLst/>
          </a:prstGeom>
          <a:solidFill>
            <a:srgbClr val="4194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Segoe UI" panose="020B0502040204020203" pitchFamily="34" charset="0"/>
              <a:cs typeface="Segoe UI" panose="020B0502040204020203" pitchFamily="34" charset="0"/>
            </a:endParaRPr>
          </a:p>
        </p:txBody>
      </p:sp>
      <p:pic>
        <p:nvPicPr>
          <p:cNvPr id="9" name="Picture 2">
            <a:extLst>
              <a:ext uri="{FF2B5EF4-FFF2-40B4-BE49-F238E27FC236}">
                <a16:creationId xmlns:a16="http://schemas.microsoft.com/office/drawing/2014/main" id="{40FA2CBF-C533-1CB1-52F3-389053B95D64}"/>
              </a:ext>
            </a:extLst>
          </p:cNvPr>
          <p:cNvPicPr>
            <a:picLocks noChangeAspect="1" noChangeArrowheads="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3202124" y="8377572"/>
            <a:ext cx="4498551" cy="1601179"/>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7">
            <a:extLst>
              <a:ext uri="{FF2B5EF4-FFF2-40B4-BE49-F238E27FC236}">
                <a16:creationId xmlns:a16="http://schemas.microsoft.com/office/drawing/2014/main" id="{A21E1B6C-7BCF-B094-0C67-FBD4EFE81A5F}"/>
              </a:ext>
            </a:extLst>
          </p:cNvPr>
          <p:cNvSpPr/>
          <p:nvPr userDrawn="1"/>
        </p:nvSpPr>
        <p:spPr>
          <a:xfrm>
            <a:off x="457200" y="-76200"/>
            <a:ext cx="1447800" cy="3429000"/>
          </a:xfrm>
          <a:prstGeom prst="rect">
            <a:avLst/>
          </a:pr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Box 10">
            <a:extLst>
              <a:ext uri="{FF2B5EF4-FFF2-40B4-BE49-F238E27FC236}">
                <a16:creationId xmlns:a16="http://schemas.microsoft.com/office/drawing/2014/main" id="{C75428B9-8BA8-AF0D-F3CC-086C4ABA0FEF}"/>
              </a:ext>
            </a:extLst>
          </p:cNvPr>
          <p:cNvSpPr txBox="1"/>
          <p:nvPr userDrawn="1"/>
        </p:nvSpPr>
        <p:spPr>
          <a:xfrm>
            <a:off x="501824" y="2652936"/>
            <a:ext cx="1404156" cy="707886"/>
          </a:xfrm>
          <a:prstGeom prst="rect">
            <a:avLst/>
          </a:prstGeom>
          <a:noFill/>
        </p:spPr>
        <p:txBody>
          <a:bodyPr wrap="square" rtlCol="0">
            <a:spAutoFit/>
          </a:bodyPr>
          <a:lstStyle/>
          <a:p>
            <a:pPr algn="ctr"/>
            <a:r>
              <a:rPr lang="en-US" sz="2000" dirty="0">
                <a:solidFill>
                  <a:schemeClr val="bg1"/>
                </a:solidFill>
                <a:latin typeface="Segoe UI" panose="020B0502040204020203" pitchFamily="34" charset="0"/>
                <a:cs typeface="Segoe UI" panose="020B0502040204020203" pitchFamily="34" charset="0"/>
              </a:rPr>
              <a:t>Position</a:t>
            </a:r>
          </a:p>
          <a:p>
            <a:pPr algn="ctr"/>
            <a:r>
              <a:rPr lang="en-US" sz="2000" dirty="0">
                <a:solidFill>
                  <a:schemeClr val="bg1"/>
                </a:solidFill>
                <a:latin typeface="Segoe UI" panose="020B0502040204020203" pitchFamily="34" charset="0"/>
                <a:cs typeface="Segoe UI" panose="020B0502040204020203" pitchFamily="34" charset="0"/>
              </a:rPr>
              <a:t>Paper</a:t>
            </a:r>
            <a:endParaRPr lang="en-GB" sz="2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12037826"/>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642616" y="9354312"/>
            <a:ext cx="2487168" cy="138499"/>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88620" y="9354312"/>
            <a:ext cx="1787652"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2/26/2024</a:t>
            </a:fld>
            <a:endParaRPr lang="en-US"/>
          </a:p>
        </p:txBody>
      </p:sp>
      <p:sp>
        <p:nvSpPr>
          <p:cNvPr id="4" name="Holder 4"/>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87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13849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2/26/2024</a:t>
            </a:fld>
            <a:endParaRPr lang="en-US"/>
          </a:p>
        </p:txBody>
      </p:sp>
      <p:sp>
        <p:nvSpPr>
          <p:cNvPr id="6" name="Holder 6"/>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1766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276999"/>
          </a:xfrm>
          <a:prstGeom prst="rect">
            <a:avLst/>
          </a:prstGeom>
        </p:spPr>
        <p:txBody>
          <a:bodyPr lIns="0" tIns="0" rIns="0" bIns="0"/>
          <a:lstStyle>
            <a:lvl1pPr algn="ctr">
              <a:defRPr>
                <a:solidFill>
                  <a:schemeClr val="tx1">
                    <a:tint val="75000"/>
                  </a:schemeClr>
                </a:solidFill>
              </a:defRPr>
            </a:lvl1pPr>
          </a:lstStyle>
          <a:p>
            <a:endParaRPr lang="nl-BE" dirty="0"/>
          </a:p>
        </p:txBody>
      </p:sp>
      <p:sp>
        <p:nvSpPr>
          <p:cNvPr id="6" name="Holder 6"/>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287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sz="half" idx="2"/>
          </p:nvPr>
        </p:nvSpPr>
        <p:spPr>
          <a:xfrm>
            <a:off x="619251" y="2090925"/>
            <a:ext cx="3061335"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4" name="Holder 4"/>
          <p:cNvSpPr>
            <a:spLocks noGrp="1"/>
          </p:cNvSpPr>
          <p:nvPr>
            <p:ph sz="half" idx="3"/>
          </p:nvPr>
        </p:nvSpPr>
        <p:spPr>
          <a:xfrm>
            <a:off x="4114800" y="2039109"/>
            <a:ext cx="3060700"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5" name="Holder 5"/>
          <p:cNvSpPr>
            <a:spLocks noGrp="1"/>
          </p:cNvSpPr>
          <p:nvPr>
            <p:ph type="ftr" sz="quarter" idx="5"/>
          </p:nvPr>
        </p:nvSpPr>
        <p:spPr>
          <a:xfrm>
            <a:off x="2642616" y="9354312"/>
            <a:ext cx="2487168" cy="138499"/>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388620" y="9354312"/>
            <a:ext cx="1787652"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2/26/2024</a:t>
            </a:fld>
            <a:endParaRPr lang="en-US"/>
          </a:p>
        </p:txBody>
      </p:sp>
      <p:sp>
        <p:nvSpPr>
          <p:cNvPr id="7" name="Holder 7"/>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649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ftr" sz="quarter" idx="5"/>
          </p:nvPr>
        </p:nvSpPr>
        <p:spPr>
          <a:xfrm>
            <a:off x="2642616" y="9354312"/>
            <a:ext cx="2487168" cy="13849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889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642616" y="9354312"/>
            <a:ext cx="2487168" cy="138499"/>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88620" y="9354312"/>
            <a:ext cx="1787652"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2/26/2024</a:t>
            </a:fld>
            <a:endParaRPr lang="en-US"/>
          </a:p>
        </p:txBody>
      </p:sp>
      <p:sp>
        <p:nvSpPr>
          <p:cNvPr id="4" name="Holder 4"/>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03379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4BF64A-BA28-3615-B80E-8C8E3B4F80E5}"/>
              </a:ext>
            </a:extLst>
          </p:cNvPr>
          <p:cNvSpPr>
            <a:spLocks noGrp="1"/>
          </p:cNvSpPr>
          <p:nvPr>
            <p:ph type="pic" sz="quarter" idx="12"/>
          </p:nvPr>
        </p:nvSpPr>
        <p:spPr>
          <a:xfrm>
            <a:off x="0" y="1"/>
            <a:ext cx="7772400" cy="6341816"/>
          </a:xfrm>
          <a:custGeom>
            <a:avLst/>
            <a:gdLst>
              <a:gd name="connsiteX0" fmla="*/ 0 w 7772400"/>
              <a:gd name="connsiteY0" fmla="*/ 0 h 6341816"/>
              <a:gd name="connsiteX1" fmla="*/ 393698 w 7772400"/>
              <a:gd name="connsiteY1" fmla="*/ 0 h 6341816"/>
              <a:gd name="connsiteX2" fmla="*/ 393698 w 7772400"/>
              <a:gd name="connsiteY2" fmla="*/ 941912 h 6341816"/>
              <a:gd name="connsiteX3" fmla="*/ 582085 w 7772400"/>
              <a:gd name="connsiteY3" fmla="*/ 1130299 h 6341816"/>
              <a:gd name="connsiteX4" fmla="*/ 582087 w 7772400"/>
              <a:gd name="connsiteY4" fmla="*/ 1130299 h 6341816"/>
              <a:gd name="connsiteX5" fmla="*/ 1678513 w 7772400"/>
              <a:gd name="connsiteY5" fmla="*/ 1130299 h 6341816"/>
              <a:gd name="connsiteX6" fmla="*/ 2113636 w 7772400"/>
              <a:gd name="connsiteY6" fmla="*/ 1130299 h 6341816"/>
              <a:gd name="connsiteX7" fmla="*/ 2302023 w 7772400"/>
              <a:gd name="connsiteY7" fmla="*/ 941912 h 6341816"/>
              <a:gd name="connsiteX8" fmla="*/ 2302023 w 7772400"/>
              <a:gd name="connsiteY8" fmla="*/ 0 h 6341816"/>
              <a:gd name="connsiteX9" fmla="*/ 7772400 w 7772400"/>
              <a:gd name="connsiteY9" fmla="*/ 0 h 6341816"/>
              <a:gd name="connsiteX10" fmla="*/ 7772400 w 7772400"/>
              <a:gd name="connsiteY10" fmla="*/ 6341816 h 6341816"/>
              <a:gd name="connsiteX11" fmla="*/ 7331106 w 7772400"/>
              <a:gd name="connsiteY11" fmla="*/ 5932169 h 6341816"/>
              <a:gd name="connsiteX12" fmla="*/ 441294 w 7772400"/>
              <a:gd name="connsiteY12" fmla="*/ 5932169 h 6341816"/>
              <a:gd name="connsiteX13" fmla="*/ 0 w 7772400"/>
              <a:gd name="connsiteY13" fmla="*/ 6341816 h 634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2400" h="6341816">
                <a:moveTo>
                  <a:pt x="0" y="0"/>
                </a:moveTo>
                <a:lnTo>
                  <a:pt x="393698" y="0"/>
                </a:lnTo>
                <a:lnTo>
                  <a:pt x="393698" y="941912"/>
                </a:lnTo>
                <a:cubicBezTo>
                  <a:pt x="393698" y="1045955"/>
                  <a:pt x="478042" y="1130299"/>
                  <a:pt x="582085" y="1130299"/>
                </a:cubicBezTo>
                <a:lnTo>
                  <a:pt x="582087" y="1130299"/>
                </a:lnTo>
                <a:lnTo>
                  <a:pt x="1678513" y="1130299"/>
                </a:lnTo>
                <a:lnTo>
                  <a:pt x="2113636" y="1130299"/>
                </a:lnTo>
                <a:cubicBezTo>
                  <a:pt x="2217679" y="1130299"/>
                  <a:pt x="2302023" y="1045955"/>
                  <a:pt x="2302023" y="941912"/>
                </a:cubicBezTo>
                <a:lnTo>
                  <a:pt x="2302023" y="0"/>
                </a:lnTo>
                <a:lnTo>
                  <a:pt x="7772400" y="0"/>
                </a:lnTo>
                <a:lnTo>
                  <a:pt x="7772400" y="6341816"/>
                </a:lnTo>
                <a:cubicBezTo>
                  <a:pt x="7772400" y="6115574"/>
                  <a:pt x="7574826" y="5932169"/>
                  <a:pt x="7331106" y="5932169"/>
                </a:cubicBezTo>
                <a:lnTo>
                  <a:pt x="441294" y="5932169"/>
                </a:lnTo>
                <a:cubicBezTo>
                  <a:pt x="197574" y="5932169"/>
                  <a:pt x="0" y="6115574"/>
                  <a:pt x="0" y="6341816"/>
                </a:cubicBezTo>
                <a:close/>
              </a:path>
            </a:pathLst>
          </a:custGeom>
        </p:spPr>
        <p:txBody>
          <a:bodyPr wrap="square" anchor="ctr">
            <a:noAutofit/>
          </a:bodyPr>
          <a:lstStyle>
            <a:lvl1pPr algn="ctr">
              <a:defRPr/>
            </a:lvl1pPr>
          </a:lstStyle>
          <a:p>
            <a:endParaRPr lang="en-GB" dirty="0"/>
          </a:p>
        </p:txBody>
      </p:sp>
      <p:graphicFrame>
        <p:nvGraphicFramePr>
          <p:cNvPr id="12" name="Object 11" hidden="1">
            <a:extLst>
              <a:ext uri="{FF2B5EF4-FFF2-40B4-BE49-F238E27FC236}">
                <a16:creationId xmlns:a16="http://schemas.microsoft.com/office/drawing/2014/main" id="{3E04D1E9-CAC8-A4CF-631C-D452C0A843ED}"/>
              </a:ext>
            </a:extLst>
          </p:cNvPr>
          <p:cNvGraphicFramePr>
            <a:graphicFrameLocks noChangeAspect="1"/>
          </p:cNvGraphicFramePr>
          <p:nvPr userDrawn="1">
            <p:custDataLst>
              <p:tags r:id="rId1"/>
            </p:custDataLst>
            <p:extLst>
              <p:ext uri="{D42A27DB-BD31-4B8C-83A1-F6EECF244321}">
                <p14:modId xmlns:p14="http://schemas.microsoft.com/office/powerpoint/2010/main" val="1741947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2" name="Object 11" hidden="1">
                        <a:extLst>
                          <a:ext uri="{FF2B5EF4-FFF2-40B4-BE49-F238E27FC236}">
                            <a16:creationId xmlns:a16="http://schemas.microsoft.com/office/drawing/2014/main" id="{3E04D1E9-CAC8-A4CF-631C-D452C0A84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Freeform: Shape 55">
            <a:extLst>
              <a:ext uri="{FF2B5EF4-FFF2-40B4-BE49-F238E27FC236}">
                <a16:creationId xmlns:a16="http://schemas.microsoft.com/office/drawing/2014/main" id="{06925AD7-A08C-4528-A748-655C0D8973CA}"/>
              </a:ext>
            </a:extLst>
          </p:cNvPr>
          <p:cNvSpPr/>
          <p:nvPr userDrawn="1"/>
        </p:nvSpPr>
        <p:spPr>
          <a:xfrm>
            <a:off x="0" y="5932170"/>
            <a:ext cx="7772400" cy="4126230"/>
          </a:xfrm>
          <a:custGeom>
            <a:avLst/>
            <a:gdLst>
              <a:gd name="connsiteX0" fmla="*/ 441294 w 7772400"/>
              <a:gd name="connsiteY0" fmla="*/ 0 h 4445000"/>
              <a:gd name="connsiteX1" fmla="*/ 7331106 w 7772400"/>
              <a:gd name="connsiteY1" fmla="*/ 0 h 4445000"/>
              <a:gd name="connsiteX2" fmla="*/ 7772400 w 7772400"/>
              <a:gd name="connsiteY2" fmla="*/ 441294 h 4445000"/>
              <a:gd name="connsiteX3" fmla="*/ 7772400 w 7772400"/>
              <a:gd name="connsiteY3" fmla="*/ 4445000 h 4445000"/>
              <a:gd name="connsiteX4" fmla="*/ 0 w 7772400"/>
              <a:gd name="connsiteY4" fmla="*/ 4445000 h 4445000"/>
              <a:gd name="connsiteX5" fmla="*/ 0 w 7772400"/>
              <a:gd name="connsiteY5" fmla="*/ 441294 h 4445000"/>
              <a:gd name="connsiteX6" fmla="*/ 441294 w 7772400"/>
              <a:gd name="connsiteY6"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4445000">
                <a:moveTo>
                  <a:pt x="441294" y="0"/>
                </a:moveTo>
                <a:lnTo>
                  <a:pt x="7331106" y="0"/>
                </a:lnTo>
                <a:cubicBezTo>
                  <a:pt x="7574826" y="0"/>
                  <a:pt x="7772400" y="197574"/>
                  <a:pt x="7772400" y="441294"/>
                </a:cubicBezTo>
                <a:lnTo>
                  <a:pt x="7772400" y="4445000"/>
                </a:lnTo>
                <a:lnTo>
                  <a:pt x="0" y="4445000"/>
                </a:lnTo>
                <a:lnTo>
                  <a:pt x="0" y="441294"/>
                </a:lnTo>
                <a:cubicBezTo>
                  <a:pt x="0" y="197574"/>
                  <a:pt x="197574" y="0"/>
                  <a:pt x="441294" y="0"/>
                </a:cubicBezTo>
                <a:close/>
              </a:path>
            </a:pathLst>
          </a:cu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30" name="Rectangle: Top Corners Rounded 29">
            <a:extLst>
              <a:ext uri="{FF2B5EF4-FFF2-40B4-BE49-F238E27FC236}">
                <a16:creationId xmlns:a16="http://schemas.microsoft.com/office/drawing/2014/main" id="{938DA5F1-AE71-4036-9395-FF76EAC1C8F8}"/>
              </a:ext>
            </a:extLst>
          </p:cNvPr>
          <p:cNvSpPr/>
          <p:nvPr userDrawn="1"/>
        </p:nvSpPr>
        <p:spPr>
          <a:xfrm>
            <a:off x="0" y="6069330"/>
            <a:ext cx="7772400" cy="3989070"/>
          </a:xfrm>
          <a:prstGeom prst="round2SameRect">
            <a:avLst>
              <a:gd name="adj1" fmla="val 1078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23">
            <a:extLst>
              <a:ext uri="{FF2B5EF4-FFF2-40B4-BE49-F238E27FC236}">
                <a16:creationId xmlns:a16="http://schemas.microsoft.com/office/drawing/2014/main" id="{9979DDDF-3836-4EC0-84EF-3164CEFCE6EE}"/>
              </a:ext>
            </a:extLst>
          </p:cNvPr>
          <p:cNvSpPr>
            <a:spLocks noGrp="1"/>
          </p:cNvSpPr>
          <p:nvPr>
            <p:ph type="title"/>
          </p:nvPr>
        </p:nvSpPr>
        <p:spPr>
          <a:xfrm>
            <a:off x="393698" y="6215380"/>
            <a:ext cx="6985002" cy="1816100"/>
          </a:xfrm>
        </p:spPr>
        <p:txBody>
          <a:bodyPr vert="horz" wrap="square" lIns="0" tIns="0" rIns="0" bIns="0">
            <a:noAutofit/>
          </a:bodyPr>
          <a:lstStyle>
            <a:lvl1pPr>
              <a:defRPr lang="de-DE" sz="4000" b="1" baseline="0" dirty="0">
                <a:solidFill>
                  <a:srgbClr val="4194B2"/>
                </a:solidFill>
                <a:latin typeface="Segoe UI" panose="020B0502040204020203" pitchFamily="34" charset="0"/>
                <a:cs typeface="Segoe UI" panose="020B0502040204020203" pitchFamily="34" charset="0"/>
              </a:defRPr>
            </a:lvl1pPr>
          </a:lstStyle>
          <a:p>
            <a:pPr lvl="0" algn="l"/>
            <a:r>
              <a:rPr lang="en-US" dirty="0"/>
              <a:t>Click to edit Master title style</a:t>
            </a:r>
            <a:endParaRPr lang="de-DE" dirty="0"/>
          </a:p>
        </p:txBody>
      </p:sp>
      <p:sp>
        <p:nvSpPr>
          <p:cNvPr id="52" name="Text Placeholder 51">
            <a:extLst>
              <a:ext uri="{FF2B5EF4-FFF2-40B4-BE49-F238E27FC236}">
                <a16:creationId xmlns:a16="http://schemas.microsoft.com/office/drawing/2014/main" id="{0386D805-8174-40A7-9423-D01255114F9F}"/>
              </a:ext>
            </a:extLst>
          </p:cNvPr>
          <p:cNvSpPr>
            <a:spLocks noGrp="1"/>
          </p:cNvSpPr>
          <p:nvPr>
            <p:ph type="body" sz="quarter" idx="11" hasCustomPrompt="1"/>
          </p:nvPr>
        </p:nvSpPr>
        <p:spPr>
          <a:xfrm>
            <a:off x="393699" y="8079105"/>
            <a:ext cx="6985002" cy="738664"/>
          </a:xfrm>
        </p:spPr>
        <p:txBody>
          <a:bodyPr wrap="square" lIns="0" tIns="0" rIns="0" bIns="0">
            <a:noAutofit/>
          </a:bodyPr>
          <a:lstStyle>
            <a:lvl1pPr>
              <a:defRPr lang="en-US" sz="2400" baseline="0" dirty="0">
                <a:solidFill>
                  <a:srgbClr val="636569"/>
                </a:solidFill>
                <a:latin typeface="Segoe UI" panose="020B0502040204020203" pitchFamily="34" charset="0"/>
                <a:cs typeface="Segoe UI" panose="020B0502040204020203" pitchFamily="34" charset="0"/>
              </a:defRPr>
            </a:lvl1pPr>
          </a:lstStyle>
          <a:p>
            <a:pPr lvl="0"/>
            <a:r>
              <a:rPr lang="en-US" dirty="0"/>
              <a:t>Subtitle</a:t>
            </a:r>
          </a:p>
        </p:txBody>
      </p:sp>
      <p:pic>
        <p:nvPicPr>
          <p:cNvPr id="9" name="Picture 2">
            <a:extLst>
              <a:ext uri="{FF2B5EF4-FFF2-40B4-BE49-F238E27FC236}">
                <a16:creationId xmlns:a16="http://schemas.microsoft.com/office/drawing/2014/main" id="{40FA2CBF-C533-1CB1-52F3-389053B95D64}"/>
              </a:ext>
            </a:extLst>
          </p:cNvPr>
          <p:cNvPicPr>
            <a:picLocks noChangeAspect="1" noChangeArrowheads="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4813299" y="8864681"/>
            <a:ext cx="2887375" cy="1027710"/>
          </a:xfrm>
          <a:prstGeom prst="rect">
            <a:avLst/>
          </a:prstGeom>
          <a:noFill/>
          <a:extLst>
            <a:ext uri="{909E8E84-426E-40DD-AFC4-6F175D3DCCD1}">
              <a14:hiddenFill xmlns:a14="http://schemas.microsoft.com/office/drawing/2010/main">
                <a:solidFill>
                  <a:srgbClr val="FFFFFF"/>
                </a:solidFill>
              </a14:hiddenFill>
            </a:ext>
          </a:extLst>
        </p:spPr>
      </p:pic>
      <p:sp>
        <p:nvSpPr>
          <p:cNvPr id="54" name="Rechthoek 7">
            <a:extLst>
              <a:ext uri="{FF2B5EF4-FFF2-40B4-BE49-F238E27FC236}">
                <a16:creationId xmlns:a16="http://schemas.microsoft.com/office/drawing/2014/main" id="{F9F48D29-53EA-4E34-94EC-142A21561F17}"/>
              </a:ext>
            </a:extLst>
          </p:cNvPr>
          <p:cNvSpPr/>
          <p:nvPr userDrawn="1"/>
        </p:nvSpPr>
        <p:spPr>
          <a:xfrm rot="10800000">
            <a:off x="393698" y="0"/>
            <a:ext cx="1908325" cy="1130300"/>
          </a:xfrm>
          <a:prstGeom prst="round2SameRect">
            <a:avLst/>
          </a:pr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90360209"/>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2E64BF4-0F21-F9BF-5D4D-A3B8B7F86522}"/>
              </a:ext>
            </a:extLst>
          </p:cNvPr>
          <p:cNvGraphicFramePr>
            <a:graphicFrameLocks noChangeAspect="1"/>
          </p:cNvGraphicFramePr>
          <p:nvPr userDrawn="1">
            <p:custDataLst>
              <p:tags r:id="rId1"/>
            </p:custDataLst>
            <p:extLst>
              <p:ext uri="{D42A27DB-BD31-4B8C-83A1-F6EECF244321}">
                <p14:modId xmlns:p14="http://schemas.microsoft.com/office/powerpoint/2010/main" val="354054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1" name="Object 10" hidden="1">
                        <a:extLst>
                          <a:ext uri="{FF2B5EF4-FFF2-40B4-BE49-F238E27FC236}">
                            <a16:creationId xmlns:a16="http://schemas.microsoft.com/office/drawing/2014/main" id="{22E64BF4-0F21-F9BF-5D4D-A3B8B7F865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CA485237-0AA4-2933-CA7E-1CF6063B678C}"/>
              </a:ext>
            </a:extLst>
          </p:cNvPr>
          <p:cNvSpPr>
            <a:spLocks noGrp="1"/>
          </p:cNvSpPr>
          <p:nvPr>
            <p:ph type="body" sz="quarter" idx="10"/>
          </p:nvPr>
        </p:nvSpPr>
        <p:spPr>
          <a:xfrm>
            <a:off x="393700" y="1166757"/>
            <a:ext cx="6985000" cy="693794"/>
          </a:xfrm>
        </p:spPr>
        <p:txBody>
          <a:bodyPr anchor="ctr">
            <a:noAutofit/>
          </a:bodyPr>
          <a:lstStyle>
            <a:lvl1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1pPr>
            <a:lvl2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2pPr>
            <a:lvl3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3pPr>
            <a:lvl4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4pPr>
            <a:lvl5pPr marL="12700" algn="ctr" defTabSz="914400" rtl="0" eaLnBrk="1" latinLnBrk="0" hangingPunct="1">
              <a:lnSpc>
                <a:spcPct val="100000"/>
              </a:lnSpc>
              <a:spcBef>
                <a:spcPts val="100"/>
              </a:spcBef>
              <a:defRPr lang="en-GB" sz="3300" b="1" kern="1200" dirty="0">
                <a:solidFill>
                  <a:srgbClr val="4194B2"/>
                </a:solidFill>
                <a:latin typeface="Segoe UI" panose="020B0502040204020203" pitchFamily="34" charset="0"/>
                <a:ea typeface="+mj-ea"/>
                <a:cs typeface="Segoe UI" panose="020B0502040204020203" pitchFamily="34" charset="0"/>
              </a:defRPr>
            </a:lvl5pPr>
          </a:lstStyle>
          <a:p>
            <a:pPr lvl="0"/>
            <a:endParaRPr lang="en-GB" dirty="0"/>
          </a:p>
        </p:txBody>
      </p:sp>
      <p:sp>
        <p:nvSpPr>
          <p:cNvPr id="2" name="Holder 2"/>
          <p:cNvSpPr>
            <a:spLocks noGrp="1"/>
          </p:cNvSpPr>
          <p:nvPr>
            <p:ph type="title"/>
          </p:nvPr>
        </p:nvSpPr>
        <p:spPr>
          <a:xfrm>
            <a:off x="419100" y="434434"/>
            <a:ext cx="6934200" cy="492666"/>
          </a:xfrm>
        </p:spPr>
        <p:txBody>
          <a:bodyPr lIns="0" tIns="0" rIns="0" bIns="0" anchor="ctr"/>
          <a:lstStyle>
            <a:lvl1pPr algn="ctr">
              <a:defRPr sz="1400" b="0" i="0" kern="1200" dirty="0">
                <a:solidFill>
                  <a:srgbClr val="232323"/>
                </a:solidFill>
                <a:latin typeface="Segoe UI" panose="020B0502040204020203" pitchFamily="34" charset="0"/>
                <a:ea typeface="+mj-ea"/>
                <a:cs typeface="Segoe UI" panose="020B0502040204020203" pitchFamily="34" charset="0"/>
              </a:defRPr>
            </a:lvl1pPr>
          </a:lstStyle>
          <a:p>
            <a:endParaRPr dirty="0"/>
          </a:p>
        </p:txBody>
      </p:sp>
      <p:sp>
        <p:nvSpPr>
          <p:cNvPr id="8" name="object 8">
            <a:extLst>
              <a:ext uri="{FF2B5EF4-FFF2-40B4-BE49-F238E27FC236}">
                <a16:creationId xmlns:a16="http://schemas.microsoft.com/office/drawing/2014/main" id="{B325F481-7D95-5385-414E-BE5C484BE764}"/>
              </a:ext>
            </a:extLst>
          </p:cNvPr>
          <p:cNvSpPr/>
          <p:nvPr userDrawn="1"/>
        </p:nvSpPr>
        <p:spPr>
          <a:xfrm>
            <a:off x="2944367" y="1010919"/>
            <a:ext cx="1884045" cy="0"/>
          </a:xfrm>
          <a:custGeom>
            <a:avLst/>
            <a:gdLst/>
            <a:ahLst/>
            <a:cxnLst/>
            <a:rect l="l" t="t" r="r" b="b"/>
            <a:pathLst>
              <a:path w="1884045">
                <a:moveTo>
                  <a:pt x="1883664" y="0"/>
                </a:moveTo>
                <a:lnTo>
                  <a:pt x="0" y="0"/>
                </a:lnTo>
              </a:path>
            </a:pathLst>
          </a:custGeom>
          <a:ln w="12700">
            <a:solidFill>
              <a:srgbClr val="4194B2"/>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35798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2E64BF4-0F21-F9BF-5D4D-A3B8B7F86522}"/>
              </a:ext>
            </a:extLst>
          </p:cNvPr>
          <p:cNvGraphicFramePr>
            <a:graphicFrameLocks noChangeAspect="1"/>
          </p:cNvGraphicFramePr>
          <p:nvPr userDrawn="1">
            <p:custDataLst>
              <p:tags r:id="rId1"/>
            </p:custDataLst>
            <p:extLst>
              <p:ext uri="{D42A27DB-BD31-4B8C-83A1-F6EECF244321}">
                <p14:modId xmlns:p14="http://schemas.microsoft.com/office/powerpoint/2010/main" val="354054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1" name="Object 10" hidden="1">
                        <a:extLst>
                          <a:ext uri="{FF2B5EF4-FFF2-40B4-BE49-F238E27FC236}">
                            <a16:creationId xmlns:a16="http://schemas.microsoft.com/office/drawing/2014/main" id="{22E64BF4-0F21-F9BF-5D4D-A3B8B7F865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419100" y="434434"/>
            <a:ext cx="6934200" cy="492666"/>
          </a:xfrm>
        </p:spPr>
        <p:txBody>
          <a:bodyPr lIns="0" tIns="0" rIns="0" bIns="0" anchor="ctr"/>
          <a:lstStyle>
            <a:lvl1pPr algn="ctr">
              <a:defRPr sz="1400" b="0" i="0" kern="1200" dirty="0">
                <a:solidFill>
                  <a:srgbClr val="232323"/>
                </a:solidFill>
                <a:latin typeface="Segoe UI" panose="020B0502040204020203" pitchFamily="34" charset="0"/>
                <a:ea typeface="+mj-ea"/>
                <a:cs typeface="Segoe UI" panose="020B0502040204020203" pitchFamily="34" charset="0"/>
              </a:defRPr>
            </a:lvl1pPr>
          </a:lstStyle>
          <a:p>
            <a:endParaRPr dirty="0"/>
          </a:p>
        </p:txBody>
      </p:sp>
      <p:sp>
        <p:nvSpPr>
          <p:cNvPr id="8" name="object 8">
            <a:extLst>
              <a:ext uri="{FF2B5EF4-FFF2-40B4-BE49-F238E27FC236}">
                <a16:creationId xmlns:a16="http://schemas.microsoft.com/office/drawing/2014/main" id="{B325F481-7D95-5385-414E-BE5C484BE764}"/>
              </a:ext>
            </a:extLst>
          </p:cNvPr>
          <p:cNvSpPr/>
          <p:nvPr userDrawn="1"/>
        </p:nvSpPr>
        <p:spPr>
          <a:xfrm>
            <a:off x="2944367" y="1010919"/>
            <a:ext cx="1884045" cy="0"/>
          </a:xfrm>
          <a:custGeom>
            <a:avLst/>
            <a:gdLst/>
            <a:ahLst/>
            <a:cxnLst/>
            <a:rect l="l" t="t" r="r" b="b"/>
            <a:pathLst>
              <a:path w="1884045">
                <a:moveTo>
                  <a:pt x="1883664" y="0"/>
                </a:moveTo>
                <a:lnTo>
                  <a:pt x="0" y="0"/>
                </a:lnTo>
              </a:path>
            </a:pathLst>
          </a:custGeom>
          <a:ln w="12700">
            <a:solidFill>
              <a:srgbClr val="4194B2"/>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9360042"/>
      </p:ext>
    </p:extLst>
  </p:cSld>
  <p:clrMapOvr>
    <a:masterClrMapping/>
  </p:clrMapOvr>
  <p:extLst>
    <p:ext uri="{DCECCB84-F9BA-43D5-87BE-67443E8EF086}">
      <p15:sldGuideLst xmlns:p15="http://schemas.microsoft.com/office/powerpoint/2012/main">
        <p15:guide id="1" orient="horz" pos="7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E04D1E9-CAC8-A4CF-631C-D452C0A843ED}"/>
              </a:ext>
            </a:extLst>
          </p:cNvPr>
          <p:cNvGraphicFramePr>
            <a:graphicFrameLocks noChangeAspect="1"/>
          </p:cNvGraphicFramePr>
          <p:nvPr userDrawn="1">
            <p:custDataLst>
              <p:tags r:id="rId1"/>
            </p:custDataLst>
            <p:extLst>
              <p:ext uri="{D42A27DB-BD31-4B8C-83A1-F6EECF244321}">
                <p14:modId xmlns:p14="http://schemas.microsoft.com/office/powerpoint/2010/main" val="3603815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2" name="Object 11" hidden="1">
                        <a:extLst>
                          <a:ext uri="{FF2B5EF4-FFF2-40B4-BE49-F238E27FC236}">
                            <a16:creationId xmlns:a16="http://schemas.microsoft.com/office/drawing/2014/main" id="{3E04D1E9-CAC8-A4CF-631C-D452C0A84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Picture Placeholder 39">
            <a:extLst>
              <a:ext uri="{FF2B5EF4-FFF2-40B4-BE49-F238E27FC236}">
                <a16:creationId xmlns:a16="http://schemas.microsoft.com/office/drawing/2014/main" id="{2A11DD85-5CF3-4487-B310-A794494A2D89}"/>
              </a:ext>
            </a:extLst>
          </p:cNvPr>
          <p:cNvSpPr>
            <a:spLocks noGrp="1"/>
          </p:cNvSpPr>
          <p:nvPr>
            <p:ph type="pic" sz="quarter" idx="10"/>
          </p:nvPr>
        </p:nvSpPr>
        <p:spPr>
          <a:xfrm>
            <a:off x="0" y="2247900"/>
            <a:ext cx="7404100" cy="7810500"/>
          </a:xfrm>
          <a:custGeom>
            <a:avLst/>
            <a:gdLst>
              <a:gd name="connsiteX0" fmla="*/ 2751574 w 7404100"/>
              <a:gd name="connsiteY0" fmla="*/ 0 h 7810500"/>
              <a:gd name="connsiteX1" fmla="*/ 3610910 w 7404100"/>
              <a:gd name="connsiteY1" fmla="*/ 366258 h 7810500"/>
              <a:gd name="connsiteX2" fmla="*/ 7048153 w 7404100"/>
              <a:gd name="connsiteY2" fmla="*/ 3903049 h 7810500"/>
              <a:gd name="connsiteX3" fmla="*/ 7398539 w 7404100"/>
              <a:gd name="connsiteY3" fmla="*/ 4667412 h 7810500"/>
              <a:gd name="connsiteX4" fmla="*/ 7404100 w 7404100"/>
              <a:gd name="connsiteY4" fmla="*/ 4787257 h 7810500"/>
              <a:gd name="connsiteX5" fmla="*/ 7404100 w 7404100"/>
              <a:gd name="connsiteY5" fmla="*/ 4787290 h 7810500"/>
              <a:gd name="connsiteX6" fmla="*/ 7398539 w 7404100"/>
              <a:gd name="connsiteY6" fmla="*/ 4907135 h 7810500"/>
              <a:gd name="connsiteX7" fmla="*/ 7048153 w 7404100"/>
              <a:gd name="connsiteY7" fmla="*/ 5671498 h 7810500"/>
              <a:gd name="connsiteX8" fmla="*/ 4969355 w 7404100"/>
              <a:gd name="connsiteY8" fmla="*/ 7810500 h 7810500"/>
              <a:gd name="connsiteX9" fmla="*/ 0 w 7404100"/>
              <a:gd name="connsiteY9" fmla="*/ 7810500 h 7810500"/>
              <a:gd name="connsiteX10" fmla="*/ 0 w 7404100"/>
              <a:gd name="connsiteY10" fmla="*/ 2313297 h 7810500"/>
              <a:gd name="connsiteX11" fmla="*/ 1892238 w 7404100"/>
              <a:gd name="connsiteY11" fmla="*/ 366258 h 7810500"/>
              <a:gd name="connsiteX12" fmla="*/ 2751574 w 7404100"/>
              <a:gd name="connsiteY12" fmla="*/ 0 h 781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4100" h="7810500">
                <a:moveTo>
                  <a:pt x="2751574" y="0"/>
                </a:moveTo>
                <a:cubicBezTo>
                  <a:pt x="3062593" y="0"/>
                  <a:pt x="3373611" y="122086"/>
                  <a:pt x="3610910" y="366258"/>
                </a:cubicBezTo>
                <a:lnTo>
                  <a:pt x="7048153" y="3903049"/>
                </a:lnTo>
                <a:cubicBezTo>
                  <a:pt x="7255789" y="4116700"/>
                  <a:pt x="7372585" y="4388426"/>
                  <a:pt x="7398539" y="4667412"/>
                </a:cubicBezTo>
                <a:lnTo>
                  <a:pt x="7404100" y="4787257"/>
                </a:lnTo>
                <a:lnTo>
                  <a:pt x="7404100" y="4787290"/>
                </a:lnTo>
                <a:lnTo>
                  <a:pt x="7398539" y="4907135"/>
                </a:lnTo>
                <a:cubicBezTo>
                  <a:pt x="7372585" y="5186121"/>
                  <a:pt x="7255789" y="5457848"/>
                  <a:pt x="7048153" y="5671498"/>
                </a:cubicBezTo>
                <a:lnTo>
                  <a:pt x="4969355" y="7810500"/>
                </a:lnTo>
                <a:lnTo>
                  <a:pt x="0" y="7810500"/>
                </a:lnTo>
                <a:lnTo>
                  <a:pt x="0" y="2313297"/>
                </a:lnTo>
                <a:lnTo>
                  <a:pt x="1892238" y="366258"/>
                </a:lnTo>
                <a:cubicBezTo>
                  <a:pt x="2129537" y="122086"/>
                  <a:pt x="2440556" y="0"/>
                  <a:pt x="2751574" y="0"/>
                </a:cubicBezTo>
                <a:close/>
              </a:path>
            </a:pathLst>
          </a:custGeom>
        </p:spPr>
        <p:txBody>
          <a:bodyPr wrap="square" anchor="ctr">
            <a:noAutofit/>
          </a:bodyPr>
          <a:lstStyle>
            <a:lvl1pPr algn="ctr">
              <a:defRPr/>
            </a:lvl1pPr>
          </a:lstStyle>
          <a:p>
            <a:r>
              <a:rPr lang="en-US"/>
              <a:t>Click icon to add picture</a:t>
            </a:r>
            <a:endParaRPr lang="en-GB"/>
          </a:p>
        </p:txBody>
      </p:sp>
      <p:sp>
        <p:nvSpPr>
          <p:cNvPr id="24" name="Title 23">
            <a:extLst>
              <a:ext uri="{FF2B5EF4-FFF2-40B4-BE49-F238E27FC236}">
                <a16:creationId xmlns:a16="http://schemas.microsoft.com/office/drawing/2014/main" id="{9979DDDF-3836-4EC0-84EF-3164CEFCE6EE}"/>
              </a:ext>
            </a:extLst>
          </p:cNvPr>
          <p:cNvSpPr>
            <a:spLocks noGrp="1"/>
          </p:cNvSpPr>
          <p:nvPr>
            <p:ph type="title"/>
          </p:nvPr>
        </p:nvSpPr>
        <p:spPr>
          <a:xfrm>
            <a:off x="393698" y="5029200"/>
            <a:ext cx="5842003" cy="1231106"/>
          </a:xfrm>
        </p:spPr>
        <p:txBody>
          <a:bodyPr vert="horz" wrap="square" lIns="0" tIns="0" rIns="0" bIns="0">
            <a:spAutoFit/>
          </a:bodyPr>
          <a:lstStyle>
            <a:lvl1pPr>
              <a:defRPr lang="de-DE" sz="4000" b="1" baseline="0" dirty="0">
                <a:solidFill>
                  <a:schemeClr val="bg1"/>
                </a:solidFill>
                <a:latin typeface="Segoe UI" panose="020B0502040204020203" pitchFamily="34" charset="0"/>
                <a:cs typeface="Segoe UI" panose="020B0502040204020203" pitchFamily="34" charset="0"/>
              </a:defRPr>
            </a:lvl1pPr>
          </a:lstStyle>
          <a:p>
            <a:pPr lvl="0" algn="l"/>
            <a:r>
              <a:rPr lang="en-US"/>
              <a:t>Click to edit Master title style</a:t>
            </a:r>
            <a:endParaRPr lang="de-DE" dirty="0"/>
          </a:p>
        </p:txBody>
      </p:sp>
      <p:sp>
        <p:nvSpPr>
          <p:cNvPr id="52" name="Text Placeholder 51">
            <a:extLst>
              <a:ext uri="{FF2B5EF4-FFF2-40B4-BE49-F238E27FC236}">
                <a16:creationId xmlns:a16="http://schemas.microsoft.com/office/drawing/2014/main" id="{0386D805-8174-40A7-9423-D01255114F9F}"/>
              </a:ext>
            </a:extLst>
          </p:cNvPr>
          <p:cNvSpPr>
            <a:spLocks noGrp="1"/>
          </p:cNvSpPr>
          <p:nvPr>
            <p:ph type="body" sz="quarter" idx="11" hasCustomPrompt="1"/>
          </p:nvPr>
        </p:nvSpPr>
        <p:spPr>
          <a:xfrm>
            <a:off x="393699" y="8302625"/>
            <a:ext cx="4911090" cy="738664"/>
          </a:xfrm>
        </p:spPr>
        <p:txBody>
          <a:bodyPr wrap="square" lIns="0" tIns="0" rIns="0" bIns="0">
            <a:noAutofit/>
          </a:bodyPr>
          <a:lstStyle>
            <a:lvl1pPr>
              <a:defRPr lang="en-US" sz="2400" baseline="0" dirty="0">
                <a:solidFill>
                  <a:schemeClr val="bg1"/>
                </a:solidFill>
                <a:latin typeface="Segoe UI" panose="020B0502040204020203" pitchFamily="34" charset="0"/>
                <a:cs typeface="Segoe UI" panose="020B0502040204020203" pitchFamily="34" charset="0"/>
              </a:defRPr>
            </a:lvl1pPr>
          </a:lstStyle>
          <a:p>
            <a:pPr lvl="0"/>
            <a:r>
              <a:rPr lang="en-US" dirty="0"/>
              <a:t>Subtitle</a:t>
            </a:r>
          </a:p>
        </p:txBody>
      </p:sp>
    </p:spTree>
    <p:extLst>
      <p:ext uri="{BB962C8B-B14F-4D97-AF65-F5344CB8AC3E}">
        <p14:creationId xmlns:p14="http://schemas.microsoft.com/office/powerpoint/2010/main" val="884984412"/>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4BF64A-BA28-3615-B80E-8C8E3B4F80E5}"/>
              </a:ext>
            </a:extLst>
          </p:cNvPr>
          <p:cNvSpPr>
            <a:spLocks noGrp="1"/>
          </p:cNvSpPr>
          <p:nvPr>
            <p:ph type="pic" sz="quarter" idx="12"/>
          </p:nvPr>
        </p:nvSpPr>
        <p:spPr>
          <a:xfrm>
            <a:off x="0" y="1"/>
            <a:ext cx="7772400" cy="6341816"/>
          </a:xfrm>
          <a:custGeom>
            <a:avLst/>
            <a:gdLst>
              <a:gd name="connsiteX0" fmla="*/ 0 w 7772400"/>
              <a:gd name="connsiteY0" fmla="*/ 0 h 6341816"/>
              <a:gd name="connsiteX1" fmla="*/ 393698 w 7772400"/>
              <a:gd name="connsiteY1" fmla="*/ 0 h 6341816"/>
              <a:gd name="connsiteX2" fmla="*/ 393698 w 7772400"/>
              <a:gd name="connsiteY2" fmla="*/ 941912 h 6341816"/>
              <a:gd name="connsiteX3" fmla="*/ 582085 w 7772400"/>
              <a:gd name="connsiteY3" fmla="*/ 1130299 h 6341816"/>
              <a:gd name="connsiteX4" fmla="*/ 582087 w 7772400"/>
              <a:gd name="connsiteY4" fmla="*/ 1130299 h 6341816"/>
              <a:gd name="connsiteX5" fmla="*/ 1678513 w 7772400"/>
              <a:gd name="connsiteY5" fmla="*/ 1130299 h 6341816"/>
              <a:gd name="connsiteX6" fmla="*/ 2113636 w 7772400"/>
              <a:gd name="connsiteY6" fmla="*/ 1130299 h 6341816"/>
              <a:gd name="connsiteX7" fmla="*/ 2302023 w 7772400"/>
              <a:gd name="connsiteY7" fmla="*/ 941912 h 6341816"/>
              <a:gd name="connsiteX8" fmla="*/ 2302023 w 7772400"/>
              <a:gd name="connsiteY8" fmla="*/ 0 h 6341816"/>
              <a:gd name="connsiteX9" fmla="*/ 7772400 w 7772400"/>
              <a:gd name="connsiteY9" fmla="*/ 0 h 6341816"/>
              <a:gd name="connsiteX10" fmla="*/ 7772400 w 7772400"/>
              <a:gd name="connsiteY10" fmla="*/ 6341816 h 6341816"/>
              <a:gd name="connsiteX11" fmla="*/ 7331106 w 7772400"/>
              <a:gd name="connsiteY11" fmla="*/ 5932169 h 6341816"/>
              <a:gd name="connsiteX12" fmla="*/ 441294 w 7772400"/>
              <a:gd name="connsiteY12" fmla="*/ 5932169 h 6341816"/>
              <a:gd name="connsiteX13" fmla="*/ 0 w 7772400"/>
              <a:gd name="connsiteY13" fmla="*/ 6341816 h 634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2400" h="6341816">
                <a:moveTo>
                  <a:pt x="0" y="0"/>
                </a:moveTo>
                <a:lnTo>
                  <a:pt x="393698" y="0"/>
                </a:lnTo>
                <a:lnTo>
                  <a:pt x="393698" y="941912"/>
                </a:lnTo>
                <a:cubicBezTo>
                  <a:pt x="393698" y="1045955"/>
                  <a:pt x="478042" y="1130299"/>
                  <a:pt x="582085" y="1130299"/>
                </a:cubicBezTo>
                <a:lnTo>
                  <a:pt x="582087" y="1130299"/>
                </a:lnTo>
                <a:lnTo>
                  <a:pt x="1678513" y="1130299"/>
                </a:lnTo>
                <a:lnTo>
                  <a:pt x="2113636" y="1130299"/>
                </a:lnTo>
                <a:cubicBezTo>
                  <a:pt x="2217679" y="1130299"/>
                  <a:pt x="2302023" y="1045955"/>
                  <a:pt x="2302023" y="941912"/>
                </a:cubicBezTo>
                <a:lnTo>
                  <a:pt x="2302023" y="0"/>
                </a:lnTo>
                <a:lnTo>
                  <a:pt x="7772400" y="0"/>
                </a:lnTo>
                <a:lnTo>
                  <a:pt x="7772400" y="6341816"/>
                </a:lnTo>
                <a:cubicBezTo>
                  <a:pt x="7772400" y="6115574"/>
                  <a:pt x="7574826" y="5932169"/>
                  <a:pt x="7331106" y="5932169"/>
                </a:cubicBezTo>
                <a:lnTo>
                  <a:pt x="441294" y="5932169"/>
                </a:lnTo>
                <a:cubicBezTo>
                  <a:pt x="197574" y="5932169"/>
                  <a:pt x="0" y="6115574"/>
                  <a:pt x="0" y="6341816"/>
                </a:cubicBezTo>
                <a:close/>
              </a:path>
            </a:pathLst>
          </a:custGeom>
        </p:spPr>
        <p:txBody>
          <a:bodyPr wrap="square" anchor="ctr">
            <a:noAutofit/>
          </a:bodyPr>
          <a:lstStyle>
            <a:lvl1pPr algn="ctr">
              <a:defRPr/>
            </a:lvl1pPr>
          </a:lstStyle>
          <a:p>
            <a:r>
              <a:rPr lang="en-US"/>
              <a:t>Click icon to add picture</a:t>
            </a:r>
            <a:endParaRPr lang="en-GB" dirty="0"/>
          </a:p>
        </p:txBody>
      </p:sp>
      <p:graphicFrame>
        <p:nvGraphicFramePr>
          <p:cNvPr id="12" name="Object 11" hidden="1">
            <a:extLst>
              <a:ext uri="{FF2B5EF4-FFF2-40B4-BE49-F238E27FC236}">
                <a16:creationId xmlns:a16="http://schemas.microsoft.com/office/drawing/2014/main" id="{3E04D1E9-CAC8-A4CF-631C-D452C0A843ED}"/>
              </a:ext>
            </a:extLst>
          </p:cNvPr>
          <p:cNvGraphicFramePr>
            <a:graphicFrameLocks noChangeAspect="1"/>
          </p:cNvGraphicFramePr>
          <p:nvPr userDrawn="1">
            <p:custDataLst>
              <p:tags r:id="rId1"/>
            </p:custDataLst>
            <p:extLst>
              <p:ext uri="{D42A27DB-BD31-4B8C-83A1-F6EECF244321}">
                <p14:modId xmlns:p14="http://schemas.microsoft.com/office/powerpoint/2010/main" val="1741947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2" name="Object 11" hidden="1">
                        <a:extLst>
                          <a:ext uri="{FF2B5EF4-FFF2-40B4-BE49-F238E27FC236}">
                            <a16:creationId xmlns:a16="http://schemas.microsoft.com/office/drawing/2014/main" id="{3E04D1E9-CAC8-A4CF-631C-D452C0A84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Freeform: Shape 55">
            <a:extLst>
              <a:ext uri="{FF2B5EF4-FFF2-40B4-BE49-F238E27FC236}">
                <a16:creationId xmlns:a16="http://schemas.microsoft.com/office/drawing/2014/main" id="{06925AD7-A08C-4528-A748-655C0D8973CA}"/>
              </a:ext>
            </a:extLst>
          </p:cNvPr>
          <p:cNvSpPr/>
          <p:nvPr userDrawn="1"/>
        </p:nvSpPr>
        <p:spPr>
          <a:xfrm>
            <a:off x="0" y="5932170"/>
            <a:ext cx="7772400" cy="4126230"/>
          </a:xfrm>
          <a:custGeom>
            <a:avLst/>
            <a:gdLst>
              <a:gd name="connsiteX0" fmla="*/ 441294 w 7772400"/>
              <a:gd name="connsiteY0" fmla="*/ 0 h 4445000"/>
              <a:gd name="connsiteX1" fmla="*/ 7331106 w 7772400"/>
              <a:gd name="connsiteY1" fmla="*/ 0 h 4445000"/>
              <a:gd name="connsiteX2" fmla="*/ 7772400 w 7772400"/>
              <a:gd name="connsiteY2" fmla="*/ 441294 h 4445000"/>
              <a:gd name="connsiteX3" fmla="*/ 7772400 w 7772400"/>
              <a:gd name="connsiteY3" fmla="*/ 4445000 h 4445000"/>
              <a:gd name="connsiteX4" fmla="*/ 0 w 7772400"/>
              <a:gd name="connsiteY4" fmla="*/ 4445000 h 4445000"/>
              <a:gd name="connsiteX5" fmla="*/ 0 w 7772400"/>
              <a:gd name="connsiteY5" fmla="*/ 441294 h 4445000"/>
              <a:gd name="connsiteX6" fmla="*/ 441294 w 7772400"/>
              <a:gd name="connsiteY6"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4445000">
                <a:moveTo>
                  <a:pt x="441294" y="0"/>
                </a:moveTo>
                <a:lnTo>
                  <a:pt x="7331106" y="0"/>
                </a:lnTo>
                <a:cubicBezTo>
                  <a:pt x="7574826" y="0"/>
                  <a:pt x="7772400" y="197574"/>
                  <a:pt x="7772400" y="441294"/>
                </a:cubicBezTo>
                <a:lnTo>
                  <a:pt x="7772400" y="4445000"/>
                </a:lnTo>
                <a:lnTo>
                  <a:pt x="0" y="4445000"/>
                </a:lnTo>
                <a:lnTo>
                  <a:pt x="0" y="441294"/>
                </a:lnTo>
                <a:cubicBezTo>
                  <a:pt x="0" y="197574"/>
                  <a:pt x="197574" y="0"/>
                  <a:pt x="441294" y="0"/>
                </a:cubicBezTo>
                <a:close/>
              </a:path>
            </a:pathLst>
          </a:cu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30" name="Rectangle: Top Corners Rounded 29">
            <a:extLst>
              <a:ext uri="{FF2B5EF4-FFF2-40B4-BE49-F238E27FC236}">
                <a16:creationId xmlns:a16="http://schemas.microsoft.com/office/drawing/2014/main" id="{938DA5F1-AE71-4036-9395-FF76EAC1C8F8}"/>
              </a:ext>
            </a:extLst>
          </p:cNvPr>
          <p:cNvSpPr/>
          <p:nvPr userDrawn="1"/>
        </p:nvSpPr>
        <p:spPr>
          <a:xfrm>
            <a:off x="0" y="6069330"/>
            <a:ext cx="7772400" cy="3989070"/>
          </a:xfrm>
          <a:prstGeom prst="round2SameRect">
            <a:avLst>
              <a:gd name="adj1" fmla="val 1078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23">
            <a:extLst>
              <a:ext uri="{FF2B5EF4-FFF2-40B4-BE49-F238E27FC236}">
                <a16:creationId xmlns:a16="http://schemas.microsoft.com/office/drawing/2014/main" id="{9979DDDF-3836-4EC0-84EF-3164CEFCE6EE}"/>
              </a:ext>
            </a:extLst>
          </p:cNvPr>
          <p:cNvSpPr>
            <a:spLocks noGrp="1"/>
          </p:cNvSpPr>
          <p:nvPr>
            <p:ph type="title"/>
          </p:nvPr>
        </p:nvSpPr>
        <p:spPr>
          <a:xfrm>
            <a:off x="393698" y="6215380"/>
            <a:ext cx="6985002" cy="1816100"/>
          </a:xfrm>
        </p:spPr>
        <p:txBody>
          <a:bodyPr vert="horz" wrap="square" lIns="0" tIns="0" rIns="0" bIns="0">
            <a:noAutofit/>
          </a:bodyPr>
          <a:lstStyle>
            <a:lvl1pPr>
              <a:defRPr lang="de-DE" sz="4000" b="1" baseline="0" dirty="0">
                <a:solidFill>
                  <a:srgbClr val="4194B2"/>
                </a:solidFill>
                <a:latin typeface="Segoe UI" panose="020B0502040204020203" pitchFamily="34" charset="0"/>
                <a:cs typeface="Segoe UI" panose="020B0502040204020203" pitchFamily="34" charset="0"/>
              </a:defRPr>
            </a:lvl1pPr>
          </a:lstStyle>
          <a:p>
            <a:pPr lvl="0" algn="l"/>
            <a:r>
              <a:rPr lang="en-US"/>
              <a:t>Click to edit Master title style</a:t>
            </a:r>
            <a:endParaRPr lang="de-DE" dirty="0"/>
          </a:p>
        </p:txBody>
      </p:sp>
      <p:sp>
        <p:nvSpPr>
          <p:cNvPr id="52" name="Text Placeholder 51">
            <a:extLst>
              <a:ext uri="{FF2B5EF4-FFF2-40B4-BE49-F238E27FC236}">
                <a16:creationId xmlns:a16="http://schemas.microsoft.com/office/drawing/2014/main" id="{0386D805-8174-40A7-9423-D01255114F9F}"/>
              </a:ext>
            </a:extLst>
          </p:cNvPr>
          <p:cNvSpPr>
            <a:spLocks noGrp="1"/>
          </p:cNvSpPr>
          <p:nvPr>
            <p:ph type="body" sz="quarter" idx="11" hasCustomPrompt="1"/>
          </p:nvPr>
        </p:nvSpPr>
        <p:spPr>
          <a:xfrm>
            <a:off x="393699" y="8079105"/>
            <a:ext cx="6985002" cy="738664"/>
          </a:xfrm>
        </p:spPr>
        <p:txBody>
          <a:bodyPr wrap="square" lIns="0" tIns="0" rIns="0" bIns="0">
            <a:noAutofit/>
          </a:bodyPr>
          <a:lstStyle>
            <a:lvl1pPr>
              <a:defRPr lang="en-US" sz="2400" baseline="0" dirty="0">
                <a:solidFill>
                  <a:srgbClr val="636569"/>
                </a:solidFill>
                <a:latin typeface="Segoe UI" panose="020B0502040204020203" pitchFamily="34" charset="0"/>
                <a:cs typeface="Segoe UI" panose="020B0502040204020203" pitchFamily="34" charset="0"/>
              </a:defRPr>
            </a:lvl1pPr>
          </a:lstStyle>
          <a:p>
            <a:pPr lvl="0"/>
            <a:r>
              <a:rPr lang="en-US" dirty="0"/>
              <a:t>Subtitle</a:t>
            </a:r>
          </a:p>
        </p:txBody>
      </p:sp>
      <p:pic>
        <p:nvPicPr>
          <p:cNvPr id="9" name="Picture 2">
            <a:extLst>
              <a:ext uri="{FF2B5EF4-FFF2-40B4-BE49-F238E27FC236}">
                <a16:creationId xmlns:a16="http://schemas.microsoft.com/office/drawing/2014/main" id="{40FA2CBF-C533-1CB1-52F3-389053B95D64}"/>
              </a:ext>
            </a:extLst>
          </p:cNvPr>
          <p:cNvPicPr>
            <a:picLocks noChangeAspect="1" noChangeArrowheads="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4813299" y="8864681"/>
            <a:ext cx="2887375" cy="1027710"/>
          </a:xfrm>
          <a:prstGeom prst="rect">
            <a:avLst/>
          </a:prstGeom>
          <a:noFill/>
          <a:extLst>
            <a:ext uri="{909E8E84-426E-40DD-AFC4-6F175D3DCCD1}">
              <a14:hiddenFill xmlns:a14="http://schemas.microsoft.com/office/drawing/2010/main">
                <a:solidFill>
                  <a:srgbClr val="FFFFFF"/>
                </a:solidFill>
              </a14:hiddenFill>
            </a:ext>
          </a:extLst>
        </p:spPr>
      </p:pic>
      <p:sp>
        <p:nvSpPr>
          <p:cNvPr id="54" name="Rechthoek 7">
            <a:extLst>
              <a:ext uri="{FF2B5EF4-FFF2-40B4-BE49-F238E27FC236}">
                <a16:creationId xmlns:a16="http://schemas.microsoft.com/office/drawing/2014/main" id="{F9F48D29-53EA-4E34-94EC-142A21561F17}"/>
              </a:ext>
            </a:extLst>
          </p:cNvPr>
          <p:cNvSpPr/>
          <p:nvPr userDrawn="1"/>
        </p:nvSpPr>
        <p:spPr>
          <a:xfrm rot="10800000">
            <a:off x="393698" y="0"/>
            <a:ext cx="1908325" cy="1130300"/>
          </a:xfrm>
          <a:prstGeom prst="round2SameRect">
            <a:avLst/>
          </a:pr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7145180"/>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E8F32DC-9B6E-8C97-B92B-E7A08D767D99}"/>
              </a:ext>
            </a:extLst>
          </p:cNvPr>
          <p:cNvGraphicFramePr>
            <a:graphicFrameLocks noChangeAspect="1"/>
          </p:cNvGraphicFramePr>
          <p:nvPr userDrawn="1">
            <p:custDataLst>
              <p:tags r:id="rId1"/>
            </p:custDataLst>
            <p:extLst>
              <p:ext uri="{D42A27DB-BD31-4B8C-83A1-F6EECF244321}">
                <p14:modId xmlns:p14="http://schemas.microsoft.com/office/powerpoint/2010/main" val="3785965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8" name="Object 7" hidden="1">
                        <a:extLst>
                          <a:ext uri="{FF2B5EF4-FFF2-40B4-BE49-F238E27FC236}">
                            <a16:creationId xmlns:a16="http://schemas.microsoft.com/office/drawing/2014/main" id="{2E8F32DC-9B6E-8C97-B92B-E7A08D767D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393700" y="928924"/>
            <a:ext cx="6985000" cy="393954"/>
          </a:xfrm>
        </p:spPr>
        <p:txBody>
          <a:bodyPr vert="horz" lIns="0" tIns="0" rIns="0" bIns="0"/>
          <a:lstStyle>
            <a:lvl1pPr algn="ctr">
              <a:lnSpc>
                <a:spcPct val="80000"/>
              </a:lnSpc>
              <a:defRPr sz="3200" b="1" i="0" kern="0">
                <a:solidFill>
                  <a:srgbClr val="4194B2"/>
                </a:solidFill>
                <a:latin typeface="Segoe UI" panose="020B0502040204020203" pitchFamily="34" charset="0"/>
                <a:ea typeface="+mj-ea"/>
                <a:cs typeface="Segoe UI" panose="020B0502040204020203" pitchFamily="34" charset="0"/>
              </a:defRPr>
            </a:lvl1pPr>
          </a:lstStyle>
          <a:p>
            <a:r>
              <a:rPr lang="en-US"/>
              <a:t>Click to edit Master title style</a:t>
            </a:r>
            <a:endParaRPr dirty="0"/>
          </a:p>
        </p:txBody>
      </p:sp>
      <p:sp>
        <p:nvSpPr>
          <p:cNvPr id="3" name="Holder 3"/>
          <p:cNvSpPr>
            <a:spLocks noGrp="1"/>
          </p:cNvSpPr>
          <p:nvPr>
            <p:ph type="body" idx="1"/>
          </p:nvPr>
        </p:nvSpPr>
        <p:spPr>
          <a:xfrm>
            <a:off x="764540" y="1985809"/>
            <a:ext cx="6537960" cy="5594312"/>
          </a:xfrm>
        </p:spPr>
        <p:txBody>
          <a:bodyPr lIns="0" tIns="0" rIns="0" bIns="0"/>
          <a:lstStyle>
            <a:lvl1pPr>
              <a:defRPr b="0" i="0">
                <a:solidFill>
                  <a:schemeClr val="tx1"/>
                </a:solidFill>
              </a:defRPr>
            </a:lvl1pPr>
          </a:lstStyle>
          <a:p>
            <a:pPr lvl="0"/>
            <a:r>
              <a:rPr lang="en-US"/>
              <a:t>Click to edit Master text styles</a:t>
            </a:r>
          </a:p>
        </p:txBody>
      </p:sp>
      <p:sp>
        <p:nvSpPr>
          <p:cNvPr id="7" name="object 15">
            <a:extLst>
              <a:ext uri="{FF2B5EF4-FFF2-40B4-BE49-F238E27FC236}">
                <a16:creationId xmlns:a16="http://schemas.microsoft.com/office/drawing/2014/main" id="{A1408CC7-2A95-BD5F-253F-DB5ED65527E6}"/>
              </a:ext>
            </a:extLst>
          </p:cNvPr>
          <p:cNvSpPr/>
          <p:nvPr userDrawn="1"/>
        </p:nvSpPr>
        <p:spPr>
          <a:xfrm>
            <a:off x="2015659" y="1752600"/>
            <a:ext cx="3840479" cy="0"/>
          </a:xfrm>
          <a:custGeom>
            <a:avLst/>
            <a:gdLst/>
            <a:ahLst/>
            <a:cxnLst/>
            <a:rect l="l" t="t" r="r" b="b"/>
            <a:pathLst>
              <a:path w="3840479">
                <a:moveTo>
                  <a:pt x="0" y="0"/>
                </a:moveTo>
                <a:lnTo>
                  <a:pt x="3840479" y="0"/>
                </a:lnTo>
              </a:path>
            </a:pathLst>
          </a:custGeom>
          <a:ln w="25400">
            <a:solidFill>
              <a:srgbClr val="4194B2"/>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97622355"/>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2E64BF4-0F21-F9BF-5D4D-A3B8B7F86522}"/>
              </a:ext>
            </a:extLst>
          </p:cNvPr>
          <p:cNvGraphicFramePr>
            <a:graphicFrameLocks noChangeAspect="1"/>
          </p:cNvGraphicFramePr>
          <p:nvPr userDrawn="1">
            <p:custDataLst>
              <p:tags r:id="rId1"/>
            </p:custDataLst>
            <p:extLst>
              <p:ext uri="{D42A27DB-BD31-4B8C-83A1-F6EECF244321}">
                <p14:modId xmlns:p14="http://schemas.microsoft.com/office/powerpoint/2010/main" val="354054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1" name="Object 10" hidden="1">
                        <a:extLst>
                          <a:ext uri="{FF2B5EF4-FFF2-40B4-BE49-F238E27FC236}">
                            <a16:creationId xmlns:a16="http://schemas.microsoft.com/office/drawing/2014/main" id="{22E64BF4-0F21-F9BF-5D4D-A3B8B7F865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CA485237-0AA4-2933-CA7E-1CF6063B678C}"/>
              </a:ext>
            </a:extLst>
          </p:cNvPr>
          <p:cNvSpPr>
            <a:spLocks noGrp="1"/>
          </p:cNvSpPr>
          <p:nvPr>
            <p:ph type="body" sz="quarter" idx="10"/>
          </p:nvPr>
        </p:nvSpPr>
        <p:spPr>
          <a:xfrm>
            <a:off x="393700" y="1109607"/>
            <a:ext cx="6985000" cy="693794"/>
          </a:xfrm>
        </p:spPr>
        <p:txBody>
          <a:bodyPr anchor="ctr">
            <a:noAutofit/>
          </a:bodyPr>
          <a:lstStyle>
            <a:lvl1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1pPr>
            <a:lvl2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2pPr>
            <a:lvl3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3pPr>
            <a:lvl4pPr marL="12700" algn="ctr" defTabSz="914400" rtl="0" eaLnBrk="1" latinLnBrk="0" hangingPunct="1">
              <a:lnSpc>
                <a:spcPct val="100000"/>
              </a:lnSpc>
              <a:spcBef>
                <a:spcPts val="100"/>
              </a:spcBef>
              <a:defRPr lang="en-US" sz="3300" b="1" kern="1200" dirty="0" smtClean="0">
                <a:solidFill>
                  <a:srgbClr val="4194B2"/>
                </a:solidFill>
                <a:latin typeface="Segoe UI" panose="020B0502040204020203" pitchFamily="34" charset="0"/>
                <a:ea typeface="+mj-ea"/>
                <a:cs typeface="Segoe UI" panose="020B0502040204020203" pitchFamily="34" charset="0"/>
              </a:defRPr>
            </a:lvl4pPr>
            <a:lvl5pPr marL="12700" algn="ctr" defTabSz="914400" rtl="0" eaLnBrk="1" latinLnBrk="0" hangingPunct="1">
              <a:lnSpc>
                <a:spcPct val="100000"/>
              </a:lnSpc>
              <a:spcBef>
                <a:spcPts val="100"/>
              </a:spcBef>
              <a:defRPr lang="en-GB" sz="3300" b="1" kern="1200" dirty="0">
                <a:solidFill>
                  <a:srgbClr val="4194B2"/>
                </a:solidFill>
                <a:latin typeface="Segoe UI" panose="020B0502040204020203" pitchFamily="34" charset="0"/>
                <a:ea typeface="+mj-ea"/>
                <a:cs typeface="Segoe UI" panose="020B0502040204020203" pitchFamily="34" charset="0"/>
              </a:defRPr>
            </a:lvl5pPr>
          </a:lstStyle>
          <a:p>
            <a:pPr lvl="0"/>
            <a:r>
              <a:rPr lang="en-US"/>
              <a:t>Click to edit Master text styles</a:t>
            </a:r>
          </a:p>
        </p:txBody>
      </p:sp>
      <p:sp>
        <p:nvSpPr>
          <p:cNvPr id="2" name="Holder 2"/>
          <p:cNvSpPr>
            <a:spLocks noGrp="1"/>
          </p:cNvSpPr>
          <p:nvPr>
            <p:ph type="title"/>
          </p:nvPr>
        </p:nvSpPr>
        <p:spPr>
          <a:xfrm>
            <a:off x="419100" y="434434"/>
            <a:ext cx="6934200" cy="492666"/>
          </a:xfrm>
        </p:spPr>
        <p:txBody>
          <a:bodyPr lIns="0" tIns="0" rIns="0" bIns="0" anchor="ctr"/>
          <a:lstStyle>
            <a:lvl1pPr algn="ctr">
              <a:defRPr sz="1400" b="0" i="0" kern="1200" dirty="0">
                <a:solidFill>
                  <a:srgbClr val="232323"/>
                </a:solidFill>
                <a:latin typeface="Segoe UI" panose="020B0502040204020203" pitchFamily="34" charset="0"/>
                <a:ea typeface="+mj-ea"/>
                <a:cs typeface="Segoe UI" panose="020B0502040204020203" pitchFamily="34" charset="0"/>
              </a:defRPr>
            </a:lvl1pPr>
          </a:lstStyle>
          <a:p>
            <a:r>
              <a:rPr lang="en-US"/>
              <a:t>Click to edit Master title style</a:t>
            </a:r>
            <a:endParaRPr dirty="0"/>
          </a:p>
        </p:txBody>
      </p:sp>
      <p:sp>
        <p:nvSpPr>
          <p:cNvPr id="8" name="object 8">
            <a:extLst>
              <a:ext uri="{FF2B5EF4-FFF2-40B4-BE49-F238E27FC236}">
                <a16:creationId xmlns:a16="http://schemas.microsoft.com/office/drawing/2014/main" id="{B325F481-7D95-5385-414E-BE5C484BE764}"/>
              </a:ext>
            </a:extLst>
          </p:cNvPr>
          <p:cNvSpPr/>
          <p:nvPr userDrawn="1"/>
        </p:nvSpPr>
        <p:spPr>
          <a:xfrm>
            <a:off x="2944367" y="1010919"/>
            <a:ext cx="1884045" cy="0"/>
          </a:xfrm>
          <a:custGeom>
            <a:avLst/>
            <a:gdLst/>
            <a:ahLst/>
            <a:cxnLst/>
            <a:rect l="l" t="t" r="r" b="b"/>
            <a:pathLst>
              <a:path w="1884045">
                <a:moveTo>
                  <a:pt x="1883664" y="0"/>
                </a:moveTo>
                <a:lnTo>
                  <a:pt x="0" y="0"/>
                </a:lnTo>
              </a:path>
            </a:pathLst>
          </a:custGeom>
          <a:ln w="12700">
            <a:solidFill>
              <a:srgbClr val="4194B2"/>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378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E8F32DC-9B6E-8C97-B92B-E7A08D767D99}"/>
              </a:ext>
            </a:extLst>
          </p:cNvPr>
          <p:cNvGraphicFramePr>
            <a:graphicFrameLocks noChangeAspect="1"/>
          </p:cNvGraphicFramePr>
          <p:nvPr userDrawn="1">
            <p:custDataLst>
              <p:tags r:id="rId1"/>
            </p:custDataLst>
            <p:extLst>
              <p:ext uri="{D42A27DB-BD31-4B8C-83A1-F6EECF244321}">
                <p14:modId xmlns:p14="http://schemas.microsoft.com/office/powerpoint/2010/main" val="3329292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8" name="Object 7" hidden="1">
                        <a:extLst>
                          <a:ext uri="{FF2B5EF4-FFF2-40B4-BE49-F238E27FC236}">
                            <a16:creationId xmlns:a16="http://schemas.microsoft.com/office/drawing/2014/main" id="{2E8F32DC-9B6E-8C97-B92B-E7A08D767D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0" y="925870"/>
            <a:ext cx="7772400" cy="393954"/>
          </a:xfrm>
        </p:spPr>
        <p:txBody>
          <a:bodyPr lIns="0" tIns="0" rIns="0" bIns="0"/>
          <a:lstStyle>
            <a:lvl1pPr algn="ctr">
              <a:lnSpc>
                <a:spcPct val="80000"/>
              </a:lnSpc>
              <a:defRPr sz="3200" b="1" i="0" kern="0">
                <a:solidFill>
                  <a:srgbClr val="4194B2"/>
                </a:solidFill>
                <a:latin typeface="Segoe UI" panose="020B0502040204020203" pitchFamily="34" charset="0"/>
                <a:ea typeface="+mj-ea"/>
                <a:cs typeface="Segoe UI" panose="020B0502040204020203" pitchFamily="34" charset="0"/>
              </a:defRPr>
            </a:lvl1pPr>
          </a:lstStyle>
          <a:p>
            <a:r>
              <a:rPr lang="en-US"/>
              <a:t>Click to edit Master title style</a:t>
            </a:r>
            <a:endParaRPr dirty="0"/>
          </a:p>
        </p:txBody>
      </p:sp>
      <p:sp>
        <p:nvSpPr>
          <p:cNvPr id="3" name="Holder 3"/>
          <p:cNvSpPr>
            <a:spLocks noGrp="1"/>
          </p:cNvSpPr>
          <p:nvPr>
            <p:ph type="body" idx="1"/>
          </p:nvPr>
        </p:nvSpPr>
        <p:spPr>
          <a:xfrm>
            <a:off x="764540" y="1985809"/>
            <a:ext cx="6537960" cy="5594312"/>
          </a:xfrm>
        </p:spPr>
        <p:txBody>
          <a:bodyPr lIns="0" tIns="0" rIns="0" bIns="0"/>
          <a:lstStyle>
            <a:lvl1pPr>
              <a:defRPr b="0" i="0">
                <a:solidFill>
                  <a:schemeClr val="tx1"/>
                </a:solidFill>
              </a:defRPr>
            </a:lvl1pPr>
          </a:lstStyle>
          <a:p>
            <a:pPr lvl="0"/>
            <a:r>
              <a:rPr lang="en-US"/>
              <a:t>Click to edit Master text styles</a:t>
            </a:r>
          </a:p>
        </p:txBody>
      </p:sp>
      <p:sp>
        <p:nvSpPr>
          <p:cNvPr id="7" name="object 15">
            <a:extLst>
              <a:ext uri="{FF2B5EF4-FFF2-40B4-BE49-F238E27FC236}">
                <a16:creationId xmlns:a16="http://schemas.microsoft.com/office/drawing/2014/main" id="{A1408CC7-2A95-BD5F-253F-DB5ED65527E6}"/>
              </a:ext>
            </a:extLst>
          </p:cNvPr>
          <p:cNvSpPr/>
          <p:nvPr userDrawn="1"/>
        </p:nvSpPr>
        <p:spPr>
          <a:xfrm>
            <a:off x="2015659" y="1752600"/>
            <a:ext cx="3840479" cy="0"/>
          </a:xfrm>
          <a:custGeom>
            <a:avLst/>
            <a:gdLst/>
            <a:ahLst/>
            <a:cxnLst/>
            <a:rect l="l" t="t" r="r" b="b"/>
            <a:pathLst>
              <a:path w="3840479">
                <a:moveTo>
                  <a:pt x="0" y="0"/>
                </a:moveTo>
                <a:lnTo>
                  <a:pt x="3840479" y="0"/>
                </a:lnTo>
              </a:path>
            </a:pathLst>
          </a:custGeom>
          <a:ln w="25400">
            <a:solidFill>
              <a:srgbClr val="4194B2"/>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3496160"/>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2E64BF4-0F21-F9BF-5D4D-A3B8B7F86522}"/>
              </a:ext>
            </a:extLst>
          </p:cNvPr>
          <p:cNvGraphicFramePr>
            <a:graphicFrameLocks noChangeAspect="1"/>
          </p:cNvGraphicFramePr>
          <p:nvPr userDrawn="1">
            <p:custDataLst>
              <p:tags r:id="rId1"/>
            </p:custDataLst>
            <p:extLst>
              <p:ext uri="{D42A27DB-BD31-4B8C-83A1-F6EECF244321}">
                <p14:modId xmlns:p14="http://schemas.microsoft.com/office/powerpoint/2010/main" val="354054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11" name="Object 10" hidden="1">
                        <a:extLst>
                          <a:ext uri="{FF2B5EF4-FFF2-40B4-BE49-F238E27FC236}">
                            <a16:creationId xmlns:a16="http://schemas.microsoft.com/office/drawing/2014/main" id="{22E64BF4-0F21-F9BF-5D4D-A3B8B7F865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419100" y="434434"/>
            <a:ext cx="6934200" cy="492666"/>
          </a:xfrm>
        </p:spPr>
        <p:txBody>
          <a:bodyPr lIns="0" tIns="0" rIns="0" bIns="0" anchor="ctr"/>
          <a:lstStyle>
            <a:lvl1pPr algn="ctr">
              <a:defRPr sz="1400" b="0" i="0" kern="1200" dirty="0">
                <a:solidFill>
                  <a:srgbClr val="232323"/>
                </a:solidFill>
                <a:latin typeface="Segoe UI" panose="020B0502040204020203" pitchFamily="34" charset="0"/>
                <a:ea typeface="+mj-ea"/>
                <a:cs typeface="Segoe UI" panose="020B0502040204020203" pitchFamily="34" charset="0"/>
              </a:defRPr>
            </a:lvl1pPr>
          </a:lstStyle>
          <a:p>
            <a:r>
              <a:rPr lang="en-US"/>
              <a:t>Click to edit Master title style</a:t>
            </a:r>
            <a:endParaRPr dirty="0"/>
          </a:p>
        </p:txBody>
      </p:sp>
      <p:sp>
        <p:nvSpPr>
          <p:cNvPr id="8" name="object 8">
            <a:extLst>
              <a:ext uri="{FF2B5EF4-FFF2-40B4-BE49-F238E27FC236}">
                <a16:creationId xmlns:a16="http://schemas.microsoft.com/office/drawing/2014/main" id="{B325F481-7D95-5385-414E-BE5C484BE764}"/>
              </a:ext>
            </a:extLst>
          </p:cNvPr>
          <p:cNvSpPr/>
          <p:nvPr userDrawn="1"/>
        </p:nvSpPr>
        <p:spPr>
          <a:xfrm>
            <a:off x="2944367" y="1010919"/>
            <a:ext cx="1884045" cy="0"/>
          </a:xfrm>
          <a:custGeom>
            <a:avLst/>
            <a:gdLst/>
            <a:ahLst/>
            <a:cxnLst/>
            <a:rect l="l" t="t" r="r" b="b"/>
            <a:pathLst>
              <a:path w="1884045">
                <a:moveTo>
                  <a:pt x="1883664" y="0"/>
                </a:moveTo>
                <a:lnTo>
                  <a:pt x="0" y="0"/>
                </a:lnTo>
              </a:path>
            </a:pathLst>
          </a:custGeom>
          <a:ln w="12700">
            <a:solidFill>
              <a:srgbClr val="4194B2"/>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40477501"/>
      </p:ext>
    </p:extLst>
  </p:cSld>
  <p:clrMapOvr>
    <a:masterClrMapping/>
  </p:clrMapOvr>
  <p:extLst>
    <p:ext uri="{DCECCB84-F9BA-43D5-87BE-67443E8EF086}">
      <p15:sldGuideLst xmlns:p15="http://schemas.microsoft.com/office/powerpoint/2012/main">
        <p15:guide id="1" orient="horz" pos="7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04644644"/>
      </p:ext>
    </p:extLst>
  </p:cSld>
  <p:clrMapOvr>
    <a:masterClrMapping/>
  </p:clrMapOvr>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r>
              <a:rPr lang="en-US"/>
              <a:t>Click to edit Master title style</a:t>
            </a:r>
            <a:endParaRPr/>
          </a:p>
        </p:txBody>
      </p:sp>
      <p:sp>
        <p:nvSpPr>
          <p:cNvPr id="3" name="Holder 3"/>
          <p:cNvSpPr>
            <a:spLocks noGrp="1"/>
          </p:cNvSpPr>
          <p:nvPr>
            <p:ph type="ftr" sz="quarter" idx="5"/>
          </p:nvPr>
        </p:nvSpPr>
        <p:spPr>
          <a:xfrm>
            <a:off x="2642616" y="9354312"/>
            <a:ext cx="2487168" cy="13849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sldNum" sz="quarter" idx="7"/>
          </p:nvPr>
        </p:nvSpPr>
        <p:spPr>
          <a:xfrm>
            <a:off x="5596128" y="9248001"/>
            <a:ext cx="178765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969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oleObject" Target="../embeddings/oleObject9.bin"/><Relationship Id="rId5" Type="http://schemas.openxmlformats.org/officeDocument/2006/relationships/slideLayout" Target="../slideLayouts/slideLayout15.xml"/><Relationship Id="rId10" Type="http://schemas.openxmlformats.org/officeDocument/2006/relationships/tags" Target="../tags/tag10.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756C8A-126F-6614-3B98-08D7D415115C}"/>
              </a:ext>
            </a:extLst>
          </p:cNvPr>
          <p:cNvGraphicFramePr>
            <a:graphicFrameLocks noChangeAspect="1"/>
          </p:cNvGraphicFramePr>
          <p:nvPr userDrawn="1">
            <p:custDataLst>
              <p:tags r:id="rId12"/>
            </p:custDataLst>
            <p:extLst>
              <p:ext uri="{D42A27DB-BD31-4B8C-83A1-F6EECF244321}">
                <p14:modId xmlns:p14="http://schemas.microsoft.com/office/powerpoint/2010/main" val="2447326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84" imgH="384" progId="TCLayout.ActiveDocument.1">
                  <p:embed/>
                </p:oleObj>
              </mc:Choice>
              <mc:Fallback>
                <p:oleObj name="think-cell Slide" r:id="rId13" imgW="384" imgH="384" progId="TCLayout.ActiveDocument.1">
                  <p:embed/>
                  <p:pic>
                    <p:nvPicPr>
                      <p:cNvPr id="4" name="Object 3" hidden="1">
                        <a:extLst>
                          <a:ext uri="{FF2B5EF4-FFF2-40B4-BE49-F238E27FC236}">
                            <a16:creationId xmlns:a16="http://schemas.microsoft.com/office/drawing/2014/main" id="{91756C8A-126F-6614-3B98-08D7D415115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2346599" y="905509"/>
            <a:ext cx="3079201" cy="238759"/>
          </a:xfrm>
          <a:prstGeom prst="rect">
            <a:avLst/>
          </a:prstGeom>
        </p:spPr>
        <p:txBody>
          <a:bodyPr wrap="square" lIns="0" tIns="0" rIns="0" bIns="0">
            <a:spAutoFit/>
          </a:bodyPr>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a:xfrm>
            <a:off x="764540" y="3592321"/>
            <a:ext cx="6243319" cy="3987800"/>
          </a:xfrm>
          <a:prstGeom prst="rect">
            <a:avLst/>
          </a:prstGeom>
        </p:spPr>
        <p:txBody>
          <a:bodyPr wrap="square" lIns="0" tIns="0" rIns="0" bIns="0">
            <a:spAutoFit/>
          </a:bodyPr>
          <a:lstStyle>
            <a:lvl1pPr>
              <a:defRPr b="0" i="0">
                <a:solidFill>
                  <a:schemeClr val="tx1"/>
                </a:solidFill>
              </a:defRPr>
            </a:lvl1pPr>
          </a:lstStyle>
          <a:p>
            <a:endParaRPr/>
          </a:p>
        </p:txBody>
      </p:sp>
      <p:sp>
        <p:nvSpPr>
          <p:cNvPr id="5" name="Tekstvak 16">
            <a:extLst>
              <a:ext uri="{FF2B5EF4-FFF2-40B4-BE49-F238E27FC236}">
                <a16:creationId xmlns:a16="http://schemas.microsoft.com/office/drawing/2014/main" id="{14D41E86-ECE0-2A08-A2D3-5849840FD5CA}"/>
              </a:ext>
            </a:extLst>
          </p:cNvPr>
          <p:cNvSpPr txBox="1"/>
          <p:nvPr userDrawn="1"/>
        </p:nvSpPr>
        <p:spPr>
          <a:xfrm>
            <a:off x="6324600" y="9525000"/>
            <a:ext cx="1192955" cy="369332"/>
          </a:xfrm>
          <a:prstGeom prst="rect">
            <a:avLst/>
          </a:prstGeom>
          <a:noFill/>
        </p:spPr>
        <p:txBody>
          <a:bodyPr wrap="none" rtlCol="0">
            <a:spAutoFit/>
          </a:bodyPr>
          <a:lstStyle/>
          <a:p>
            <a:r>
              <a:rPr lang="en-GB" dirty="0">
                <a:latin typeface="Segoe UI" panose="020B0502040204020203" pitchFamily="34" charset="0"/>
                <a:cs typeface="Segoe UI" panose="020B0502040204020203" pitchFamily="34" charset="0"/>
              </a:rPr>
              <a:t> </a:t>
            </a:r>
            <a:r>
              <a:rPr lang="en-GB" sz="900" dirty="0">
                <a:latin typeface="Segoe UI" panose="020B0502040204020203" pitchFamily="34" charset="0"/>
                <a:cs typeface="Segoe UI" panose="020B0502040204020203" pitchFamily="34" charset="0"/>
              </a:rPr>
              <a:t>©b²sense            </a:t>
            </a:r>
            <a:fld id="{61D558FB-0677-45A2-94F2-CB6729FEEFA7}" type="slidenum">
              <a:rPr lang="en-GB" sz="900" smtClean="0">
                <a:latin typeface="Segoe UI" panose="020B0502040204020203" pitchFamily="34" charset="0"/>
                <a:cs typeface="Segoe UI" panose="020B0502040204020203" pitchFamily="34" charset="0"/>
              </a:rPr>
              <a:t>‹#›</a:t>
            </a:fld>
            <a:endParaRPr lang="en-GB" sz="900" dirty="0">
              <a:latin typeface="Segoe UI" panose="020B0502040204020203" pitchFamily="34" charset="0"/>
              <a:cs typeface="Segoe UI" panose="020B0502040204020203" pitchFamily="34" charset="0"/>
            </a:endParaRPr>
          </a:p>
        </p:txBody>
      </p:sp>
      <p:sp>
        <p:nvSpPr>
          <p:cNvPr id="6" name="Tekstvak 10">
            <a:extLst>
              <a:ext uri="{FF2B5EF4-FFF2-40B4-BE49-F238E27FC236}">
                <a16:creationId xmlns:a16="http://schemas.microsoft.com/office/drawing/2014/main" id="{61DB543D-F6F1-E6F7-A1E1-3E630A8E1A85}"/>
              </a:ext>
            </a:extLst>
          </p:cNvPr>
          <p:cNvSpPr txBox="1"/>
          <p:nvPr userDrawn="1"/>
        </p:nvSpPr>
        <p:spPr>
          <a:xfrm>
            <a:off x="3258024" y="9663500"/>
            <a:ext cx="918841" cy="230832"/>
          </a:xfrm>
          <a:prstGeom prst="rect">
            <a:avLst/>
          </a:prstGeom>
          <a:noFill/>
        </p:spPr>
        <p:txBody>
          <a:bodyPr wrap="none" rtlCol="0">
            <a:spAutoFit/>
          </a:bodyPr>
          <a:lstStyle/>
          <a:p>
            <a:r>
              <a:rPr lang="en-GB" sz="900" dirty="0">
                <a:latin typeface="Segoe UI" panose="020B0502040204020203" pitchFamily="34" charset="0"/>
                <a:cs typeface="Segoe UI" panose="020B0502040204020203" pitchFamily="34" charset="0"/>
              </a:rPr>
              <a:t>Position paper</a:t>
            </a:r>
          </a:p>
        </p:txBody>
      </p:sp>
      <p:pic>
        <p:nvPicPr>
          <p:cNvPr id="7" name="Picture 2">
            <a:extLst>
              <a:ext uri="{FF2B5EF4-FFF2-40B4-BE49-F238E27FC236}">
                <a16:creationId xmlns:a16="http://schemas.microsoft.com/office/drawing/2014/main" id="{900A8F7C-3B96-848D-9CA9-8ECC7B9957E9}"/>
              </a:ext>
            </a:extLst>
          </p:cNvPr>
          <p:cNvPicPr>
            <a:picLocks noChangeAspect="1" noChangeArrowheads="1"/>
          </p:cNvPicPr>
          <p:nvPr userDrawn="1"/>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429816" y="9643730"/>
            <a:ext cx="792324" cy="282014"/>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a:extLst>
              <a:ext uri="{FF2B5EF4-FFF2-40B4-BE49-F238E27FC236}">
                <a16:creationId xmlns:a16="http://schemas.microsoft.com/office/drawing/2014/main" id="{5F8DBCB2-BB75-A81E-2403-28DDB98586A7}"/>
              </a:ext>
            </a:extLst>
          </p:cNvPr>
          <p:cNvSpPr/>
          <p:nvPr userDrawn="1"/>
        </p:nvSpPr>
        <p:spPr>
          <a:xfrm>
            <a:off x="410818" y="9556749"/>
            <a:ext cx="7132981" cy="65481"/>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82277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1192">
          <p15:clr>
            <a:srgbClr val="F26B43"/>
          </p15:clr>
        </p15:guide>
        <p15:guide id="2" pos="2448">
          <p15:clr>
            <a:srgbClr val="F26B43"/>
          </p15:clr>
        </p15:guide>
        <p15:guide id="3" pos="248">
          <p15:clr>
            <a:srgbClr val="F26B43"/>
          </p15:clr>
        </p15:guide>
        <p15:guide id="4" pos="4648">
          <p15:clr>
            <a:srgbClr val="F26B43"/>
          </p15:clr>
        </p15:guide>
        <p15:guide id="5" orient="horz" pos="5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C43418-D14A-0FB5-47F0-A42D24EF39ED}"/>
              </a:ext>
            </a:extLst>
          </p:cNvPr>
          <p:cNvGraphicFramePr>
            <a:graphicFrameLocks noChangeAspect="1"/>
          </p:cNvGraphicFramePr>
          <p:nvPr userDrawn="1">
            <p:custDataLst>
              <p:tags r:id="rId10"/>
            </p:custDataLst>
            <p:extLst>
              <p:ext uri="{D42A27DB-BD31-4B8C-83A1-F6EECF244321}">
                <p14:modId xmlns:p14="http://schemas.microsoft.com/office/powerpoint/2010/main" val="78470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9" imgH="409" progId="TCLayout.ActiveDocument.1">
                  <p:embed/>
                </p:oleObj>
              </mc:Choice>
              <mc:Fallback>
                <p:oleObj name="think-cell Slide" r:id="rId11" imgW="409" imgH="409" progId="TCLayout.ActiveDocument.1">
                  <p:embed/>
                  <p:pic>
                    <p:nvPicPr>
                      <p:cNvPr id="4" name="Object 3" hidden="1">
                        <a:extLst>
                          <a:ext uri="{FF2B5EF4-FFF2-40B4-BE49-F238E27FC236}">
                            <a16:creationId xmlns:a16="http://schemas.microsoft.com/office/drawing/2014/main" id="{BBC43418-D14A-0FB5-47F0-A42D24EF39E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2346599" y="905509"/>
            <a:ext cx="3079201" cy="238759"/>
          </a:xfrm>
          <a:prstGeom prst="rect">
            <a:avLst/>
          </a:prstGeom>
        </p:spPr>
        <p:txBody>
          <a:bodyPr wrap="square" lIns="0" tIns="0" rIns="0" bIns="0">
            <a:spAutoFit/>
          </a:bodyPr>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a:xfrm>
            <a:off x="764540" y="3592321"/>
            <a:ext cx="6243319" cy="3987800"/>
          </a:xfrm>
          <a:prstGeom prst="rect">
            <a:avLst/>
          </a:prstGeom>
        </p:spPr>
        <p:txBody>
          <a:bodyPr wrap="square" lIns="0" tIns="0" rIns="0" bIns="0">
            <a:spAutoFit/>
          </a:bodyPr>
          <a:lstStyle>
            <a:lvl1pPr>
              <a:defRPr b="0" i="0">
                <a:solidFill>
                  <a:schemeClr val="tx1"/>
                </a:solidFill>
              </a:defRPr>
            </a:lvl1pPr>
          </a:lstStyle>
          <a:p>
            <a:endParaRPr dirty="0"/>
          </a:p>
        </p:txBody>
      </p:sp>
    </p:spTree>
    <p:extLst>
      <p:ext uri="{BB962C8B-B14F-4D97-AF65-F5344CB8AC3E}">
        <p14:creationId xmlns:p14="http://schemas.microsoft.com/office/powerpoint/2010/main" val="13614208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1270">
          <p15:clr>
            <a:srgbClr val="F26B43"/>
          </p15:clr>
        </p15:guide>
        <p15:guide id="2" pos="383">
          <p15:clr>
            <a:srgbClr val="F26B43"/>
          </p15:clr>
        </p15:guide>
        <p15:guide id="3" orient="horz" pos="5777">
          <p15:clr>
            <a:srgbClr val="F26B43"/>
          </p15:clr>
        </p15:guide>
        <p15:guide id="4" pos="460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oleObject" Target="../embeddings/oleObject13.bin"/></Relationships>
</file>

<file path=ppt/slides/_rels/slide10.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2.png"/><Relationship Id="rId3" Type="http://schemas.openxmlformats.org/officeDocument/2006/relationships/oleObject" Target="../embeddings/oleObject22.bin"/><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slideLayout" Target="../slideLayouts/slideLayout5.xml"/><Relationship Id="rId16" Type="http://schemas.openxmlformats.org/officeDocument/2006/relationships/image" Target="../media/image95.svg"/><Relationship Id="rId1" Type="http://schemas.openxmlformats.org/officeDocument/2006/relationships/tags" Target="../tags/tag27.xml"/><Relationship Id="rId6" Type="http://schemas.openxmlformats.org/officeDocument/2006/relationships/image" Target="../media/image85.sv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svg"/><Relationship Id="rId4" Type="http://schemas.openxmlformats.org/officeDocument/2006/relationships/image" Target="../media/image43.emf"/><Relationship Id="rId9" Type="http://schemas.openxmlformats.org/officeDocument/2006/relationships/image" Target="../media/image88.png"/><Relationship Id="rId14" Type="http://schemas.openxmlformats.org/officeDocument/2006/relationships/image" Target="../media/image93.svg"/></Relationships>
</file>

<file path=ppt/slides/_rels/slide11.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oleObject" Target="../embeddings/oleObject23.bin"/><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slideLayout" Target="../slideLayouts/slideLayout5.xml"/><Relationship Id="rId16" Type="http://schemas.openxmlformats.org/officeDocument/2006/relationships/image" Target="../media/image107.png"/><Relationship Id="rId20" Type="http://schemas.openxmlformats.org/officeDocument/2006/relationships/image" Target="../media/image111.png"/><Relationship Id="rId1" Type="http://schemas.openxmlformats.org/officeDocument/2006/relationships/tags" Target="../tags/tag28.xml"/><Relationship Id="rId6" Type="http://schemas.openxmlformats.org/officeDocument/2006/relationships/image" Target="../media/image97.sv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svg"/><Relationship Id="rId19" Type="http://schemas.openxmlformats.org/officeDocument/2006/relationships/image" Target="../media/image110.png"/><Relationship Id="rId4" Type="http://schemas.openxmlformats.org/officeDocument/2006/relationships/image" Target="../media/image43.emf"/><Relationship Id="rId9" Type="http://schemas.openxmlformats.org/officeDocument/2006/relationships/image" Target="../media/image100.png"/><Relationship Id="rId14" Type="http://schemas.openxmlformats.org/officeDocument/2006/relationships/image" Target="../media/image105.png"/></Relationships>
</file>

<file path=ppt/slides/_rels/slide1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1.svg"/><Relationship Id="rId3" Type="http://schemas.openxmlformats.org/officeDocument/2006/relationships/slideLayout" Target="../slideLayouts/slideLayout17.xml"/><Relationship Id="rId21" Type="http://schemas.openxmlformats.org/officeDocument/2006/relationships/image" Target="../media/image124.png"/><Relationship Id="rId7" Type="http://schemas.openxmlformats.org/officeDocument/2006/relationships/chart" Target="../charts/chart1.xml"/><Relationship Id="rId12" Type="http://schemas.openxmlformats.org/officeDocument/2006/relationships/image" Target="../media/image116.png"/><Relationship Id="rId17" Type="http://schemas.openxmlformats.org/officeDocument/2006/relationships/image" Target="../media/image120.png"/><Relationship Id="rId2" Type="http://schemas.openxmlformats.org/officeDocument/2006/relationships/tags" Target="../tags/tag30.xml"/><Relationship Id="rId16" Type="http://schemas.openxmlformats.org/officeDocument/2006/relationships/image" Target="../media/image119.jpeg"/><Relationship Id="rId20" Type="http://schemas.openxmlformats.org/officeDocument/2006/relationships/image" Target="../media/image123.svg"/><Relationship Id="rId1" Type="http://schemas.openxmlformats.org/officeDocument/2006/relationships/tags" Target="../tags/tag29.xml"/><Relationship Id="rId6" Type="http://schemas.openxmlformats.org/officeDocument/2006/relationships/image" Target="../media/image1.emf"/><Relationship Id="rId11" Type="http://schemas.openxmlformats.org/officeDocument/2006/relationships/image" Target="../media/image115.png"/><Relationship Id="rId5" Type="http://schemas.openxmlformats.org/officeDocument/2006/relationships/oleObject" Target="../embeddings/oleObject24.bin"/><Relationship Id="rId15" Type="http://schemas.openxmlformats.org/officeDocument/2006/relationships/chart" Target="../charts/chart2.xml"/><Relationship Id="rId23" Type="http://schemas.openxmlformats.org/officeDocument/2006/relationships/image" Target="../media/image2.jpeg"/><Relationship Id="rId10" Type="http://schemas.openxmlformats.org/officeDocument/2006/relationships/image" Target="../media/image114.png"/><Relationship Id="rId19" Type="http://schemas.openxmlformats.org/officeDocument/2006/relationships/image" Target="../media/image122.png"/><Relationship Id="rId4" Type="http://schemas.openxmlformats.org/officeDocument/2006/relationships/notesSlide" Target="../notesSlides/notesSlide4.xml"/><Relationship Id="rId9" Type="http://schemas.openxmlformats.org/officeDocument/2006/relationships/image" Target="../media/image113.png"/><Relationship Id="rId14" Type="http://schemas.openxmlformats.org/officeDocument/2006/relationships/image" Target="../media/image118.svg"/><Relationship Id="rId22" Type="http://schemas.openxmlformats.org/officeDocument/2006/relationships/image" Target="../media/image125.svg"/></Relationships>
</file>

<file path=ppt/slides/_rels/slide13.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svg"/><Relationship Id="rId3" Type="http://schemas.openxmlformats.org/officeDocument/2006/relationships/slideLayout" Target="../slideLayouts/slideLayout17.xml"/><Relationship Id="rId7" Type="http://schemas.openxmlformats.org/officeDocument/2006/relationships/hyperlink" Target="mailto:pieter.goossens@kynetec.com" TargetMode="External"/><Relationship Id="rId12" Type="http://schemas.openxmlformats.org/officeDocument/2006/relationships/image" Target="../media/image13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3.png"/><Relationship Id="rId11" Type="http://schemas.openxmlformats.org/officeDocument/2006/relationships/image" Target="../media/image130.svg"/><Relationship Id="rId5" Type="http://schemas.openxmlformats.org/officeDocument/2006/relationships/image" Target="../media/image126.emf"/><Relationship Id="rId10" Type="http://schemas.openxmlformats.org/officeDocument/2006/relationships/image" Target="../media/image129.png"/><Relationship Id="rId4" Type="http://schemas.openxmlformats.org/officeDocument/2006/relationships/oleObject" Target="../embeddings/oleObject25.bin"/><Relationship Id="rId9" Type="http://schemas.openxmlformats.org/officeDocument/2006/relationships/image" Target="../media/image128.svg"/><Relationship Id="rId14" Type="http://schemas.openxmlformats.org/officeDocument/2006/relationships/image" Target="../media/image133.png"/></Relationships>
</file>

<file path=ppt/slides/_rels/slide14.xml.rels><?xml version="1.0" encoding="UTF-8" standalone="yes"?>
<Relationships xmlns="http://schemas.openxmlformats.org/package/2006/relationships"><Relationship Id="rId8" Type="http://schemas.openxmlformats.org/officeDocument/2006/relationships/hyperlink" Target="mailto:pieter.goossens@kynetec.com" TargetMode="External"/><Relationship Id="rId13" Type="http://schemas.openxmlformats.org/officeDocument/2006/relationships/image" Target="../media/image131.png"/><Relationship Id="rId3" Type="http://schemas.openxmlformats.org/officeDocument/2006/relationships/slideLayout" Target="../slideLayouts/slideLayout17.xml"/><Relationship Id="rId7" Type="http://schemas.openxmlformats.org/officeDocument/2006/relationships/image" Target="../media/image134.png"/><Relationship Id="rId12" Type="http://schemas.openxmlformats.org/officeDocument/2006/relationships/image" Target="../media/image130.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13.png"/><Relationship Id="rId11" Type="http://schemas.openxmlformats.org/officeDocument/2006/relationships/image" Target="../media/image129.png"/><Relationship Id="rId5" Type="http://schemas.openxmlformats.org/officeDocument/2006/relationships/image" Target="../media/image126.emf"/><Relationship Id="rId10" Type="http://schemas.openxmlformats.org/officeDocument/2006/relationships/image" Target="../media/image128.svg"/><Relationship Id="rId4" Type="http://schemas.openxmlformats.org/officeDocument/2006/relationships/oleObject" Target="../embeddings/oleObject26.bin"/><Relationship Id="rId9" Type="http://schemas.openxmlformats.org/officeDocument/2006/relationships/image" Target="../media/image127.png"/><Relationship Id="rId14" Type="http://schemas.openxmlformats.org/officeDocument/2006/relationships/image" Target="../media/image132.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Layout" Target="../slideLayouts/slideLayout5.xml"/><Relationship Id="rId7"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emf"/><Relationship Id="rId5" Type="http://schemas.openxmlformats.org/officeDocument/2006/relationships/oleObject" Target="../embeddings/oleObject14.bin"/><Relationship Id="rId10" Type="http://schemas.openxmlformats.org/officeDocument/2006/relationships/image" Target="../media/image14.sv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slideLayout" Target="../slideLayouts/slideLayout5.xml"/><Relationship Id="rId7" Type="http://schemas.openxmlformats.org/officeDocument/2006/relationships/image" Target="../media/image15.jpe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tags" Target="../tags/tag19.xml"/><Relationship Id="rId16" Type="http://schemas.openxmlformats.org/officeDocument/2006/relationships/image" Target="../media/image24.svg"/><Relationship Id="rId1" Type="http://schemas.openxmlformats.org/officeDocument/2006/relationships/tags" Target="../tags/tag18.xml"/><Relationship Id="rId6" Type="http://schemas.openxmlformats.org/officeDocument/2006/relationships/image" Target="../media/image7.emf"/><Relationship Id="rId11" Type="http://schemas.openxmlformats.org/officeDocument/2006/relationships/image" Target="../media/image19.png"/><Relationship Id="rId5" Type="http://schemas.openxmlformats.org/officeDocument/2006/relationships/oleObject" Target="../embeddings/oleObject15.bin"/><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sv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slideLayout" Target="../slideLayouts/slideLayout5.xml"/><Relationship Id="rId21" Type="http://schemas.openxmlformats.org/officeDocument/2006/relationships/image" Target="../media/image39.png"/><Relationship Id="rId7" Type="http://schemas.openxmlformats.org/officeDocument/2006/relationships/image" Target="../media/image27.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tags" Target="../tags/tag21.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tags" Target="../tags/tag20.xml"/><Relationship Id="rId6" Type="http://schemas.openxmlformats.org/officeDocument/2006/relationships/image" Target="../media/image7.emf"/><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oleObject" Target="../embeddings/oleObject16.bin"/><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17.svg"/><Relationship Id="rId19"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16.png"/><Relationship Id="rId14" Type="http://schemas.openxmlformats.org/officeDocument/2006/relationships/image" Target="../media/image32.svg"/><Relationship Id="rId22" Type="http://schemas.openxmlformats.org/officeDocument/2006/relationships/image" Target="../media/image40.sv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oleObject" Target="../embeddings/oleObject17.bin"/><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slideLayout" Target="../slideLayouts/slideLayout5.xml"/><Relationship Id="rId16" Type="http://schemas.openxmlformats.org/officeDocument/2006/relationships/image" Target="../media/image42.svg"/><Relationship Id="rId1" Type="http://schemas.openxmlformats.org/officeDocument/2006/relationships/tags" Target="../tags/tag22.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43.emf"/><Relationship Id="rId9" Type="http://schemas.openxmlformats.org/officeDocument/2006/relationships/image" Target="../media/image35.png"/><Relationship Id="rId1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oleObject" Target="../embeddings/oleObject18.bin"/><Relationship Id="rId7" Type="http://schemas.openxmlformats.org/officeDocument/2006/relationships/image" Target="../media/image46.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emf"/></Relationships>
</file>

<file path=ppt/slides/_rels/slide7.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61.svg"/><Relationship Id="rId26" Type="http://schemas.openxmlformats.org/officeDocument/2006/relationships/image" Target="../media/image69.svg"/><Relationship Id="rId3" Type="http://schemas.openxmlformats.org/officeDocument/2006/relationships/oleObject" Target="../embeddings/oleObject19.bin"/><Relationship Id="rId21" Type="http://schemas.openxmlformats.org/officeDocument/2006/relationships/image" Target="../media/image64.png"/><Relationship Id="rId34" Type="http://schemas.openxmlformats.org/officeDocument/2006/relationships/image" Target="../media/image77.sv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76.png"/><Relationship Id="rId2" Type="http://schemas.openxmlformats.org/officeDocument/2006/relationships/slideLayout" Target="../slideLayouts/slideLayout5.xml"/><Relationship Id="rId16" Type="http://schemas.openxmlformats.org/officeDocument/2006/relationships/image" Target="../media/image59.svg"/><Relationship Id="rId20" Type="http://schemas.openxmlformats.org/officeDocument/2006/relationships/image" Target="../media/image63.svg"/><Relationship Id="rId29" Type="http://schemas.openxmlformats.org/officeDocument/2006/relationships/image" Target="../media/image72.png"/><Relationship Id="rId1" Type="http://schemas.openxmlformats.org/officeDocument/2006/relationships/tags" Target="../tags/tag24.xml"/><Relationship Id="rId6" Type="http://schemas.openxmlformats.org/officeDocument/2006/relationships/image" Target="../media/image49.svg"/><Relationship Id="rId11" Type="http://schemas.openxmlformats.org/officeDocument/2006/relationships/image" Target="../media/image54.png"/><Relationship Id="rId24" Type="http://schemas.openxmlformats.org/officeDocument/2006/relationships/image" Target="../media/image67.svg"/><Relationship Id="rId32" Type="http://schemas.openxmlformats.org/officeDocument/2006/relationships/image" Target="../media/image75.sv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svg"/><Relationship Id="rId10" Type="http://schemas.openxmlformats.org/officeDocument/2006/relationships/image" Target="../media/image53.svg"/><Relationship Id="rId19" Type="http://schemas.openxmlformats.org/officeDocument/2006/relationships/image" Target="../media/image62.png"/><Relationship Id="rId31" Type="http://schemas.openxmlformats.org/officeDocument/2006/relationships/image" Target="../media/image74.png"/><Relationship Id="rId4" Type="http://schemas.openxmlformats.org/officeDocument/2006/relationships/image" Target="../media/image43.emf"/><Relationship Id="rId9" Type="http://schemas.openxmlformats.org/officeDocument/2006/relationships/image" Target="../media/image52.png"/><Relationship Id="rId14" Type="http://schemas.openxmlformats.org/officeDocument/2006/relationships/image" Target="../media/image57.svg"/><Relationship Id="rId22" Type="http://schemas.openxmlformats.org/officeDocument/2006/relationships/image" Target="../media/image65.svg"/><Relationship Id="rId27" Type="http://schemas.openxmlformats.org/officeDocument/2006/relationships/image" Target="../media/image70.png"/><Relationship Id="rId30" Type="http://schemas.openxmlformats.org/officeDocument/2006/relationships/image" Target="../media/image73.svg"/><Relationship Id="rId8"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77.svg"/><Relationship Id="rId26" Type="http://schemas.openxmlformats.org/officeDocument/2006/relationships/image" Target="../media/image75.svg"/><Relationship Id="rId3" Type="http://schemas.openxmlformats.org/officeDocument/2006/relationships/oleObject" Target="../embeddings/oleObject20.bin"/><Relationship Id="rId21" Type="http://schemas.openxmlformats.org/officeDocument/2006/relationships/image" Target="../media/image70.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76.png"/><Relationship Id="rId25" Type="http://schemas.openxmlformats.org/officeDocument/2006/relationships/image" Target="../media/image74.png"/><Relationship Id="rId2" Type="http://schemas.openxmlformats.org/officeDocument/2006/relationships/slideLayout" Target="../slideLayouts/slideLayout5.xml"/><Relationship Id="rId16" Type="http://schemas.openxmlformats.org/officeDocument/2006/relationships/image" Target="../media/image79.svg"/><Relationship Id="rId20" Type="http://schemas.openxmlformats.org/officeDocument/2006/relationships/image" Target="../media/image69.svg"/><Relationship Id="rId1" Type="http://schemas.openxmlformats.org/officeDocument/2006/relationships/tags" Target="../tags/tag25.xml"/><Relationship Id="rId6" Type="http://schemas.openxmlformats.org/officeDocument/2006/relationships/image" Target="../media/image57.svg"/><Relationship Id="rId11" Type="http://schemas.openxmlformats.org/officeDocument/2006/relationships/image" Target="../media/image62.png"/><Relationship Id="rId24" Type="http://schemas.openxmlformats.org/officeDocument/2006/relationships/image" Target="../media/image73.svg"/><Relationship Id="rId5" Type="http://schemas.openxmlformats.org/officeDocument/2006/relationships/image" Target="../media/image56.png"/><Relationship Id="rId15" Type="http://schemas.openxmlformats.org/officeDocument/2006/relationships/image" Target="../media/image78.png"/><Relationship Id="rId23" Type="http://schemas.openxmlformats.org/officeDocument/2006/relationships/image" Target="../media/image72.png"/><Relationship Id="rId28" Type="http://schemas.openxmlformats.org/officeDocument/2006/relationships/image" Target="../media/image67.svg"/><Relationship Id="rId10" Type="http://schemas.openxmlformats.org/officeDocument/2006/relationships/image" Target="../media/image61.svg"/><Relationship Id="rId19" Type="http://schemas.openxmlformats.org/officeDocument/2006/relationships/image" Target="../media/image68.png"/><Relationship Id="rId4" Type="http://schemas.openxmlformats.org/officeDocument/2006/relationships/image" Target="../media/image43.emf"/><Relationship Id="rId9" Type="http://schemas.openxmlformats.org/officeDocument/2006/relationships/image" Target="../media/image60.png"/><Relationship Id="rId14" Type="http://schemas.openxmlformats.org/officeDocument/2006/relationships/image" Target="../media/image65.svg"/><Relationship Id="rId22" Type="http://schemas.openxmlformats.org/officeDocument/2006/relationships/image" Target="../media/image71.svg"/><Relationship Id="rId27"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oleObject" Target="../embeddings/oleObject21.bin"/><Relationship Id="rId7" Type="http://schemas.openxmlformats.org/officeDocument/2006/relationships/image" Target="../media/image82.png"/><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02736FC-C547-4774-94AD-22ACA683633D}"/>
              </a:ext>
            </a:extLst>
          </p:cNvPr>
          <p:cNvGraphicFramePr>
            <a:graphicFrameLocks noChangeAspect="1"/>
          </p:cNvGraphicFramePr>
          <p:nvPr>
            <p:custDataLst>
              <p:tags r:id="rId2"/>
            </p:custDataLst>
            <p:extLst>
              <p:ext uri="{D42A27DB-BD31-4B8C-83A1-F6EECF244321}">
                <p14:modId xmlns:p14="http://schemas.microsoft.com/office/powerpoint/2010/main" val="4129316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Object 3" hidden="1">
                        <a:extLst>
                          <a:ext uri="{FF2B5EF4-FFF2-40B4-BE49-F238E27FC236}">
                            <a16:creationId xmlns:a16="http://schemas.microsoft.com/office/drawing/2014/main" id="{C02736FC-C547-4774-94AD-22ACA68363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Freeform: Shape 14">
            <a:extLst>
              <a:ext uri="{FF2B5EF4-FFF2-40B4-BE49-F238E27FC236}">
                <a16:creationId xmlns:a16="http://schemas.microsoft.com/office/drawing/2014/main" id="{E42D58F4-6F36-476B-DC7D-DE974012BAF0}"/>
              </a:ext>
            </a:extLst>
          </p:cNvPr>
          <p:cNvSpPr/>
          <p:nvPr/>
        </p:nvSpPr>
        <p:spPr>
          <a:xfrm rot="2700000">
            <a:off x="-1396170" y="2887738"/>
            <a:ext cx="8255929" cy="8203464"/>
          </a:xfrm>
          <a:custGeom>
            <a:avLst/>
            <a:gdLst>
              <a:gd name="connsiteX0" fmla="*/ 403026 w 8255929"/>
              <a:gd name="connsiteY0" fmla="*/ 403025 h 8203464"/>
              <a:gd name="connsiteX1" fmla="*/ 1376016 w 8255929"/>
              <a:gd name="connsiteY1" fmla="*/ 0 h 8203464"/>
              <a:gd name="connsiteX2" fmla="*/ 6879914 w 8255929"/>
              <a:gd name="connsiteY2" fmla="*/ 0 h 8203464"/>
              <a:gd name="connsiteX3" fmla="*/ 8255929 w 8255929"/>
              <a:gd name="connsiteY3" fmla="*/ 1376015 h 8203464"/>
              <a:gd name="connsiteX4" fmla="*/ 8255928 w 8255929"/>
              <a:gd name="connsiteY4" fmla="*/ 4313890 h 8203464"/>
              <a:gd name="connsiteX5" fmla="*/ 4366354 w 8255929"/>
              <a:gd name="connsiteY5" fmla="*/ 8203464 h 8203464"/>
              <a:gd name="connsiteX6" fmla="*/ 0 w 8255929"/>
              <a:gd name="connsiteY6" fmla="*/ 3837110 h 8203464"/>
              <a:gd name="connsiteX7" fmla="*/ 1 w 8255929"/>
              <a:gd name="connsiteY7" fmla="*/ 1376015 h 8203464"/>
              <a:gd name="connsiteX8" fmla="*/ 403026 w 8255929"/>
              <a:gd name="connsiteY8" fmla="*/ 403025 h 8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929" h="8203464">
                <a:moveTo>
                  <a:pt x="403026" y="403025"/>
                </a:moveTo>
                <a:cubicBezTo>
                  <a:pt x="652036" y="154015"/>
                  <a:pt x="996039" y="0"/>
                  <a:pt x="1376016" y="0"/>
                </a:cubicBezTo>
                <a:lnTo>
                  <a:pt x="6879914" y="0"/>
                </a:lnTo>
                <a:cubicBezTo>
                  <a:pt x="7639865" y="0"/>
                  <a:pt x="8255929" y="616063"/>
                  <a:pt x="8255929" y="1376015"/>
                </a:cubicBezTo>
                <a:lnTo>
                  <a:pt x="8255928" y="4313890"/>
                </a:lnTo>
                <a:lnTo>
                  <a:pt x="4366354" y="8203464"/>
                </a:lnTo>
                <a:lnTo>
                  <a:pt x="0" y="3837110"/>
                </a:lnTo>
                <a:lnTo>
                  <a:pt x="1" y="1376015"/>
                </a:lnTo>
                <a:cubicBezTo>
                  <a:pt x="0" y="996040"/>
                  <a:pt x="154016" y="652035"/>
                  <a:pt x="403026" y="403025"/>
                </a:cubicBezTo>
                <a:close/>
              </a:path>
            </a:pathLst>
          </a:cu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a:endParaRPr>
          </a:p>
        </p:txBody>
      </p:sp>
      <p:pic>
        <p:nvPicPr>
          <p:cNvPr id="34" name="Picture Placeholder 33">
            <a:extLst>
              <a:ext uri="{FF2B5EF4-FFF2-40B4-BE49-F238E27FC236}">
                <a16:creationId xmlns:a16="http://schemas.microsoft.com/office/drawing/2014/main" id="{D1CC9139-68EA-6ECA-EE51-8F1657CCA9D4}"/>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21748" t="-8390" r="17226" b="8390"/>
          <a:stretch/>
        </p:blipFill>
        <p:spPr>
          <a:xfrm>
            <a:off x="0" y="2247900"/>
            <a:ext cx="7404100" cy="7810500"/>
          </a:xfrm>
          <a:blipFill>
            <a:blip r:embed="rId7"/>
            <a:stretch>
              <a:fillRect l="-46749" t="-20226" r="-40911" b="-15440"/>
            </a:stretch>
          </a:blipFill>
          <a:ln>
            <a:noFill/>
          </a:ln>
        </p:spPr>
        <p:style>
          <a:lnRef idx="2">
            <a:schemeClr val="accent1">
              <a:shade val="15000"/>
            </a:schemeClr>
          </a:lnRef>
          <a:fillRef idx="1">
            <a:schemeClr val="accent1"/>
          </a:fillRef>
          <a:effectRef idx="0">
            <a:schemeClr val="accent1"/>
          </a:effectRef>
          <a:fontRef idx="minor">
            <a:schemeClr val="lt1"/>
          </a:fontRef>
        </p:style>
      </p:pic>
      <p:sp>
        <p:nvSpPr>
          <p:cNvPr id="6" name="Rechthoek 7">
            <a:extLst>
              <a:ext uri="{FF2B5EF4-FFF2-40B4-BE49-F238E27FC236}">
                <a16:creationId xmlns:a16="http://schemas.microsoft.com/office/drawing/2014/main" id="{19120CC9-C65D-3A12-F427-FE606499695B}"/>
              </a:ext>
            </a:extLst>
          </p:cNvPr>
          <p:cNvSpPr/>
          <p:nvPr/>
        </p:nvSpPr>
        <p:spPr>
          <a:xfrm rot="10800000">
            <a:off x="393697" y="0"/>
            <a:ext cx="1908325" cy="1494406"/>
          </a:xfrm>
          <a:prstGeom prst="round2SameRect">
            <a:avLst/>
          </a:pr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06400A8-5703-1B52-ED87-5BE93BAE8EC8}"/>
              </a:ext>
            </a:extLst>
          </p:cNvPr>
          <p:cNvSpPr txBox="1"/>
          <p:nvPr/>
        </p:nvSpPr>
        <p:spPr>
          <a:xfrm>
            <a:off x="393697" y="393260"/>
            <a:ext cx="19083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Position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Paper</a:t>
            </a:r>
            <a:endPar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5" name="Picture 2">
            <a:extLst>
              <a:ext uri="{FF2B5EF4-FFF2-40B4-BE49-F238E27FC236}">
                <a16:creationId xmlns:a16="http://schemas.microsoft.com/office/drawing/2014/main" id="{1B1CEA30-E57B-59B6-C7AF-E34482C414D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4210236" y="316121"/>
            <a:ext cx="3310419" cy="1178285"/>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a16="http://schemas.microsoft.com/office/drawing/2014/main" id="{3CB27E0A-03C7-E314-B087-8B662C04D82F}"/>
              </a:ext>
            </a:extLst>
          </p:cNvPr>
          <p:cNvSpPr/>
          <p:nvPr/>
        </p:nvSpPr>
        <p:spPr>
          <a:xfrm rot="2700000">
            <a:off x="-1183199" y="3226557"/>
            <a:ext cx="7783257" cy="7912939"/>
          </a:xfrm>
          <a:custGeom>
            <a:avLst/>
            <a:gdLst>
              <a:gd name="connsiteX0" fmla="*/ 472073 w 7783257"/>
              <a:gd name="connsiteY0" fmla="*/ 391221 h 7912939"/>
              <a:gd name="connsiteX1" fmla="*/ 1297236 w 7783257"/>
              <a:gd name="connsiteY1" fmla="*/ 1 h 7912939"/>
              <a:gd name="connsiteX2" fmla="*/ 6486023 w 7783257"/>
              <a:gd name="connsiteY2" fmla="*/ 0 h 7912939"/>
              <a:gd name="connsiteX3" fmla="*/ 7783257 w 7783257"/>
              <a:gd name="connsiteY3" fmla="*/ 1713229 h 7912939"/>
              <a:gd name="connsiteX4" fmla="*/ 7783257 w 7783257"/>
              <a:gd name="connsiteY4" fmla="*/ 4131234 h 7912939"/>
              <a:gd name="connsiteX5" fmla="*/ 4001553 w 7783257"/>
              <a:gd name="connsiteY5" fmla="*/ 7912939 h 7912939"/>
              <a:gd name="connsiteX6" fmla="*/ 0 w 7783257"/>
              <a:gd name="connsiteY6" fmla="*/ 3911388 h 7912939"/>
              <a:gd name="connsiteX7" fmla="*/ 0 w 7783257"/>
              <a:gd name="connsiteY7" fmla="*/ 1713231 h 7912939"/>
              <a:gd name="connsiteX8" fmla="*/ 379952 w 7783257"/>
              <a:gd name="connsiteY8" fmla="*/ 501794 h 7912939"/>
              <a:gd name="connsiteX9" fmla="*/ 472073 w 7783257"/>
              <a:gd name="connsiteY9" fmla="*/ 391221 h 79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257" h="7912939">
                <a:moveTo>
                  <a:pt x="472073" y="391221"/>
                </a:moveTo>
                <a:cubicBezTo>
                  <a:pt x="696312" y="146817"/>
                  <a:pt x="983792" y="1"/>
                  <a:pt x="1297236" y="1"/>
                </a:cubicBezTo>
                <a:lnTo>
                  <a:pt x="6486023" y="0"/>
                </a:lnTo>
                <a:cubicBezTo>
                  <a:pt x="7202465" y="0"/>
                  <a:pt x="7783257" y="767040"/>
                  <a:pt x="7783257" y="1713229"/>
                </a:cubicBezTo>
                <a:lnTo>
                  <a:pt x="7783257" y="4131234"/>
                </a:lnTo>
                <a:lnTo>
                  <a:pt x="4001553" y="7912939"/>
                </a:lnTo>
                <a:lnTo>
                  <a:pt x="0" y="3911388"/>
                </a:lnTo>
                <a:lnTo>
                  <a:pt x="0" y="1713231"/>
                </a:lnTo>
                <a:cubicBezTo>
                  <a:pt x="0" y="1240136"/>
                  <a:pt x="145198" y="811828"/>
                  <a:pt x="379952" y="501794"/>
                </a:cubicBezTo>
                <a:cubicBezTo>
                  <a:pt x="409296" y="463041"/>
                  <a:pt x="440040" y="426135"/>
                  <a:pt x="472073" y="391221"/>
                </a:cubicBezTo>
                <a:close/>
              </a:path>
            </a:pathLst>
          </a:custGeom>
          <a:solidFill>
            <a:srgbClr val="4194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Segoe UI" panose="020B0502040204020203" pitchFamily="34" charset="0"/>
              <a:cs typeface="Segoe UI" panose="020B0502040204020203" pitchFamily="34" charset="0"/>
            </a:endParaRPr>
          </a:p>
        </p:txBody>
      </p:sp>
      <p:sp>
        <p:nvSpPr>
          <p:cNvPr id="20" name="Title 19">
            <a:extLst>
              <a:ext uri="{FF2B5EF4-FFF2-40B4-BE49-F238E27FC236}">
                <a16:creationId xmlns:a16="http://schemas.microsoft.com/office/drawing/2014/main" id="{2D338E2C-0C51-490E-8DC8-A18C9E0417CB}"/>
              </a:ext>
            </a:extLst>
          </p:cNvPr>
          <p:cNvSpPr>
            <a:spLocks noGrp="1"/>
          </p:cNvSpPr>
          <p:nvPr>
            <p:ph type="title"/>
          </p:nvPr>
        </p:nvSpPr>
        <p:spPr>
          <a:xfrm>
            <a:off x="393698" y="5029200"/>
            <a:ext cx="5842003" cy="615553"/>
          </a:xfrm>
        </p:spPr>
        <p:txBody>
          <a:bodyPr vert="horz"/>
          <a:lstStyle/>
          <a:p>
            <a:pPr algn="l"/>
            <a:r>
              <a:rPr lang="en-US" dirty="0"/>
              <a:t>Return On reputation</a:t>
            </a:r>
          </a:p>
        </p:txBody>
      </p:sp>
      <p:sp>
        <p:nvSpPr>
          <p:cNvPr id="21" name="Text Placeholder 20">
            <a:extLst>
              <a:ext uri="{FF2B5EF4-FFF2-40B4-BE49-F238E27FC236}">
                <a16:creationId xmlns:a16="http://schemas.microsoft.com/office/drawing/2014/main" id="{BCB07FF5-CF7E-4D99-B4D9-7C31519A15A4}"/>
              </a:ext>
            </a:extLst>
          </p:cNvPr>
          <p:cNvSpPr>
            <a:spLocks noGrp="1"/>
          </p:cNvSpPr>
          <p:nvPr>
            <p:ph type="body" sz="quarter" idx="11"/>
          </p:nvPr>
        </p:nvSpPr>
        <p:spPr/>
        <p:txBody>
          <a:bodyPr/>
          <a:lstStyle/>
          <a:p>
            <a:r>
              <a:rPr lang="en-US" dirty="0"/>
              <a:t>Brought to you by</a:t>
            </a:r>
          </a:p>
          <a:p>
            <a:r>
              <a:rPr lang="en-US" dirty="0"/>
              <a:t>Martine Degreef </a:t>
            </a:r>
          </a:p>
          <a:p>
            <a:r>
              <a:rPr lang="en-US" dirty="0"/>
              <a:t>&amp; Dominique </a:t>
            </a:r>
            <a:r>
              <a:rPr lang="en-US" dirty="0" err="1"/>
              <a:t>Vanmarsenille</a:t>
            </a:r>
            <a:endParaRPr lang="en-US" dirty="0"/>
          </a:p>
        </p:txBody>
      </p:sp>
    </p:spTree>
    <p:custDataLst>
      <p:tags r:id="rId1"/>
    </p:custDataLst>
    <p:extLst>
      <p:ext uri="{BB962C8B-B14F-4D97-AF65-F5344CB8AC3E}">
        <p14:creationId xmlns:p14="http://schemas.microsoft.com/office/powerpoint/2010/main" val="66676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Diagonal Corners Rounded 41">
            <a:extLst>
              <a:ext uri="{FF2B5EF4-FFF2-40B4-BE49-F238E27FC236}">
                <a16:creationId xmlns:a16="http://schemas.microsoft.com/office/drawing/2014/main" id="{9E9C2660-0C85-24FA-0933-B41FCC70E83D}"/>
              </a:ext>
            </a:extLst>
          </p:cNvPr>
          <p:cNvSpPr>
            <a:spLocks/>
          </p:cNvSpPr>
          <p:nvPr/>
        </p:nvSpPr>
        <p:spPr>
          <a:xfrm>
            <a:off x="607058" y="3104796"/>
            <a:ext cx="6706237" cy="5048674"/>
          </a:xfrm>
          <a:prstGeom prst="round2DiagRect">
            <a:avLst>
              <a:gd name="adj1" fmla="val 6932"/>
              <a:gd name="adj2" fmla="val 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defTabSz="1218418">
              <a:defRPr/>
            </a:pPr>
            <a:endParaRPr lang="en-US" sz="1200" kern="0" dirty="0">
              <a:solidFill>
                <a:srgbClr val="373737"/>
              </a:solidFill>
            </a:endParaRPr>
          </a:p>
        </p:txBody>
      </p:sp>
      <p:graphicFrame>
        <p:nvGraphicFramePr>
          <p:cNvPr id="27" name="Object 26" hidden="1">
            <a:extLst>
              <a:ext uri="{FF2B5EF4-FFF2-40B4-BE49-F238E27FC236}">
                <a16:creationId xmlns:a16="http://schemas.microsoft.com/office/drawing/2014/main" id="{7DE17C1C-B117-B94E-F0AE-703B0A30D413}"/>
              </a:ext>
            </a:extLst>
          </p:cNvPr>
          <p:cNvGraphicFramePr>
            <a:graphicFrameLocks noChangeAspect="1"/>
          </p:cNvGraphicFramePr>
          <p:nvPr>
            <p:custDataLst>
              <p:tags r:id="rId1"/>
            </p:custDataLst>
            <p:extLst>
              <p:ext uri="{D42A27DB-BD31-4B8C-83A1-F6EECF244321}">
                <p14:modId xmlns:p14="http://schemas.microsoft.com/office/powerpoint/2010/main" val="20912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7" name="Object 26" hidden="1">
                        <a:extLst>
                          <a:ext uri="{FF2B5EF4-FFF2-40B4-BE49-F238E27FC236}">
                            <a16:creationId xmlns:a16="http://schemas.microsoft.com/office/drawing/2014/main" id="{7DE17C1C-B117-B94E-F0AE-703B0A30D4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itle 23">
            <a:extLst>
              <a:ext uri="{FF2B5EF4-FFF2-40B4-BE49-F238E27FC236}">
                <a16:creationId xmlns:a16="http://schemas.microsoft.com/office/drawing/2014/main" id="{9D18FA9D-31F5-F9AA-540C-2E3115725EA9}"/>
              </a:ext>
            </a:extLst>
          </p:cNvPr>
          <p:cNvSpPr>
            <a:spLocks noGrp="1"/>
          </p:cNvSpPr>
          <p:nvPr>
            <p:ph type="title"/>
          </p:nvPr>
        </p:nvSpPr>
        <p:spPr>
          <a:xfrm>
            <a:off x="419100" y="573044"/>
            <a:ext cx="6934200" cy="215444"/>
          </a:xfrm>
        </p:spPr>
        <p:txBody>
          <a:bodyPr vert="horz"/>
          <a:lstStyle/>
          <a:p>
            <a:r>
              <a:rPr lang="es-ES_tradnl" dirty="0"/>
              <a:t>CORPORATE REPUTATION</a:t>
            </a:r>
          </a:p>
        </p:txBody>
      </p:sp>
      <p:sp>
        <p:nvSpPr>
          <p:cNvPr id="14"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6" name="Text Placeholder 25">
            <a:extLst>
              <a:ext uri="{FF2B5EF4-FFF2-40B4-BE49-F238E27FC236}">
                <a16:creationId xmlns:a16="http://schemas.microsoft.com/office/drawing/2014/main" id="{13080145-7DBE-9D41-1C8E-3CFA7743E9F6}"/>
              </a:ext>
            </a:extLst>
          </p:cNvPr>
          <p:cNvSpPr>
            <a:spLocks noGrp="1"/>
          </p:cNvSpPr>
          <p:nvPr>
            <p:ph type="body" sz="quarter" idx="10"/>
          </p:nvPr>
        </p:nvSpPr>
        <p:spPr>
          <a:xfrm>
            <a:off x="393700" y="1203058"/>
            <a:ext cx="6985000" cy="693794"/>
          </a:xfrm>
        </p:spPr>
        <p:txBody>
          <a:bodyPr/>
          <a:lstStyle/>
          <a:p>
            <a:r>
              <a:rPr lang="en-US" dirty="0"/>
              <a:t>What does a typical questionnaire look like?</a:t>
            </a:r>
          </a:p>
        </p:txBody>
      </p:sp>
      <p:sp>
        <p:nvSpPr>
          <p:cNvPr id="30" name="Rectangle: Diagonal Corners Rounded 29">
            <a:extLst>
              <a:ext uri="{FF2B5EF4-FFF2-40B4-BE49-F238E27FC236}">
                <a16:creationId xmlns:a16="http://schemas.microsoft.com/office/drawing/2014/main" id="{7BD1AC62-D558-F766-02F5-900830574828}"/>
              </a:ext>
            </a:extLst>
          </p:cNvPr>
          <p:cNvSpPr/>
          <p:nvPr/>
        </p:nvSpPr>
        <p:spPr>
          <a:xfrm flipH="1" flipV="1">
            <a:off x="0" y="8239760"/>
            <a:ext cx="7772400" cy="929640"/>
          </a:xfrm>
          <a:prstGeom prst="round2DiagRect">
            <a:avLst>
              <a:gd name="adj1" fmla="val 32221"/>
              <a:gd name="adj2" fmla="val 0"/>
            </a:avLst>
          </a:prstGeom>
          <a:solidFill>
            <a:srgbClr val="43A8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1" name="Rectangle 30">
            <a:extLst>
              <a:ext uri="{FF2B5EF4-FFF2-40B4-BE49-F238E27FC236}">
                <a16:creationId xmlns:a16="http://schemas.microsoft.com/office/drawing/2014/main" id="{E09A8A0C-BB1A-7155-0B4E-A0EC481D0C1F}"/>
              </a:ext>
            </a:extLst>
          </p:cNvPr>
          <p:cNvSpPr/>
          <p:nvPr/>
        </p:nvSpPr>
        <p:spPr>
          <a:xfrm>
            <a:off x="-1716" y="8239760"/>
            <a:ext cx="683807" cy="334605"/>
          </a:xfrm>
          <a:prstGeom prst="rect">
            <a:avLst/>
          </a:prstGeom>
          <a:solidFill>
            <a:srgbClr val="43A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kstvak 1">
            <a:extLst>
              <a:ext uri="{FF2B5EF4-FFF2-40B4-BE49-F238E27FC236}">
                <a16:creationId xmlns:a16="http://schemas.microsoft.com/office/drawing/2014/main" id="{2A774A8E-7F9E-BC0F-3A6B-01D172EF8667}"/>
              </a:ext>
            </a:extLst>
          </p:cNvPr>
          <p:cNvSpPr txBox="1"/>
          <p:nvPr/>
        </p:nvSpPr>
        <p:spPr>
          <a:xfrm>
            <a:off x="990601" y="8458359"/>
            <a:ext cx="6323012" cy="492443"/>
          </a:xfrm>
          <a:prstGeom prst="rect">
            <a:avLst/>
          </a:prstGeom>
          <a:noFill/>
        </p:spPr>
        <p:txBody>
          <a:bodyPr wrap="square" lIns="0" tIns="0" rIns="0" bIns="0" rtlCol="0" anchor="ctr">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600"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questionnaire content will be adapted to each stakeholder and customized to each client’s individual situation and needs. </a:t>
            </a:r>
          </a:p>
        </p:txBody>
      </p:sp>
      <p:sp>
        <p:nvSpPr>
          <p:cNvPr id="33" name="Tekstvak 17">
            <a:extLst>
              <a:ext uri="{FF2B5EF4-FFF2-40B4-BE49-F238E27FC236}">
                <a16:creationId xmlns:a16="http://schemas.microsoft.com/office/drawing/2014/main" id="{A4EC801C-23A5-D8E1-B8BB-C0A1B0D66272}"/>
              </a:ext>
            </a:extLst>
          </p:cNvPr>
          <p:cNvSpPr txBox="1">
            <a:spLocks/>
          </p:cNvSpPr>
          <p:nvPr/>
        </p:nvSpPr>
        <p:spPr>
          <a:xfrm>
            <a:off x="609599" y="2213497"/>
            <a:ext cx="6706237" cy="734757"/>
          </a:xfrm>
          <a:prstGeom prst="roundRect">
            <a:avLst>
              <a:gd name="adj" fmla="val 50000"/>
            </a:avLst>
          </a:prstGeom>
          <a:solidFill>
            <a:srgbClr val="00739A"/>
          </a:solidFill>
        </p:spPr>
        <p:txBody>
          <a:bodyPr wrap="square" lIns="1116000"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t>A typical reputation-questionnaire for category users contains the following sections:</a:t>
            </a:r>
          </a:p>
        </p:txBody>
      </p:sp>
      <p:sp>
        <p:nvSpPr>
          <p:cNvPr id="37" name="Oval 36">
            <a:extLst>
              <a:ext uri="{FF2B5EF4-FFF2-40B4-BE49-F238E27FC236}">
                <a16:creationId xmlns:a16="http://schemas.microsoft.com/office/drawing/2014/main" id="{85757F66-4CEB-CAED-1A31-D48878768D6A}"/>
              </a:ext>
            </a:extLst>
          </p:cNvPr>
          <p:cNvSpPr/>
          <p:nvPr/>
        </p:nvSpPr>
        <p:spPr>
          <a:xfrm rot="10800000">
            <a:off x="788102" y="2112876"/>
            <a:ext cx="943679" cy="936000"/>
          </a:xfrm>
          <a:prstGeom prst="ellipse">
            <a:avLst/>
          </a:prstGeom>
          <a:solidFill>
            <a:srgbClr val="00739A"/>
          </a:solidFill>
          <a:ln w="28575">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Arc 37">
            <a:extLst>
              <a:ext uri="{FF2B5EF4-FFF2-40B4-BE49-F238E27FC236}">
                <a16:creationId xmlns:a16="http://schemas.microsoft.com/office/drawing/2014/main" id="{51D39D8F-D4E6-0A97-2E45-85BEA97CBFBD}"/>
              </a:ext>
            </a:extLst>
          </p:cNvPr>
          <p:cNvSpPr/>
          <p:nvPr/>
        </p:nvSpPr>
        <p:spPr>
          <a:xfrm>
            <a:off x="856257" y="2180476"/>
            <a:ext cx="807368" cy="800799"/>
          </a:xfrm>
          <a:prstGeom prst="arc">
            <a:avLst>
              <a:gd name="adj1" fmla="val 12946193"/>
              <a:gd name="adj2" fmla="val 19442047"/>
            </a:avLst>
          </a:prstGeom>
          <a:no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46">
            <a:extLst>
              <a:ext uri="{FF2B5EF4-FFF2-40B4-BE49-F238E27FC236}">
                <a16:creationId xmlns:a16="http://schemas.microsoft.com/office/drawing/2014/main" id="{3CF7537F-02B9-A6C9-AAE7-68739BCFE55D}"/>
              </a:ext>
            </a:extLst>
          </p:cNvPr>
          <p:cNvSpPr/>
          <p:nvPr/>
        </p:nvSpPr>
        <p:spPr>
          <a:xfrm>
            <a:off x="928701" y="2252332"/>
            <a:ext cx="662479" cy="657089"/>
          </a:xfrm>
          <a:prstGeom prst="ellipse">
            <a:avLst/>
          </a:prstGeom>
          <a:solidFill>
            <a:schemeClr val="bg1"/>
          </a:solidFill>
          <a:ln w="38100" cap="flat" cmpd="sng" algn="ctr">
            <a:solidFill>
              <a:schemeClr val="bg1"/>
            </a:solidFill>
            <a:prstDash val="solid"/>
            <a:miter lim="800000"/>
            <a:tailEnd type="triangle" w="med" len="med"/>
          </a:ln>
          <a:effectLst/>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40" name="Arc 39">
            <a:extLst>
              <a:ext uri="{FF2B5EF4-FFF2-40B4-BE49-F238E27FC236}">
                <a16:creationId xmlns:a16="http://schemas.microsoft.com/office/drawing/2014/main" id="{2494A783-0F07-3241-5C5C-F40D055530C5}"/>
              </a:ext>
            </a:extLst>
          </p:cNvPr>
          <p:cNvSpPr/>
          <p:nvPr/>
        </p:nvSpPr>
        <p:spPr>
          <a:xfrm>
            <a:off x="856257" y="2180476"/>
            <a:ext cx="807368" cy="800799"/>
          </a:xfrm>
          <a:prstGeom prst="arc">
            <a:avLst>
              <a:gd name="adj1" fmla="val 2164750"/>
              <a:gd name="adj2" fmla="val 8765242"/>
            </a:avLst>
          </a:prstGeom>
          <a:no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0" name="Graphic 49">
            <a:extLst>
              <a:ext uri="{FF2B5EF4-FFF2-40B4-BE49-F238E27FC236}">
                <a16:creationId xmlns:a16="http://schemas.microsoft.com/office/drawing/2014/main" id="{BEBA4BAA-B2D3-372E-1538-844FC681C6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542" y="2328876"/>
            <a:ext cx="390797" cy="504000"/>
          </a:xfrm>
          <a:prstGeom prst="rect">
            <a:avLst/>
          </a:prstGeom>
        </p:spPr>
      </p:pic>
      <p:grpSp>
        <p:nvGrpSpPr>
          <p:cNvPr id="54" name="Graphic 51">
            <a:extLst>
              <a:ext uri="{FF2B5EF4-FFF2-40B4-BE49-F238E27FC236}">
                <a16:creationId xmlns:a16="http://schemas.microsoft.com/office/drawing/2014/main" id="{567FECB2-8F83-6B7B-1449-4D80C5FAD9EF}"/>
              </a:ext>
            </a:extLst>
          </p:cNvPr>
          <p:cNvGrpSpPr/>
          <p:nvPr/>
        </p:nvGrpSpPr>
        <p:grpSpPr>
          <a:xfrm>
            <a:off x="252707" y="8340927"/>
            <a:ext cx="519104" cy="728450"/>
            <a:chOff x="304021" y="8412935"/>
            <a:chExt cx="416475" cy="584434"/>
          </a:xfrm>
          <a:solidFill>
            <a:schemeClr val="bg1"/>
          </a:solidFill>
        </p:grpSpPr>
        <p:sp>
          <p:nvSpPr>
            <p:cNvPr id="55" name="Freeform: Shape 54">
              <a:extLst>
                <a:ext uri="{FF2B5EF4-FFF2-40B4-BE49-F238E27FC236}">
                  <a16:creationId xmlns:a16="http://schemas.microsoft.com/office/drawing/2014/main" id="{7322802A-699E-3AF1-66F1-D06BF33EB66E}"/>
                </a:ext>
              </a:extLst>
            </p:cNvPr>
            <p:cNvSpPr/>
            <p:nvPr/>
          </p:nvSpPr>
          <p:spPr>
            <a:xfrm>
              <a:off x="304021" y="8488518"/>
              <a:ext cx="416475" cy="508851"/>
            </a:xfrm>
            <a:custGeom>
              <a:avLst/>
              <a:gdLst>
                <a:gd name="connsiteX0" fmla="*/ 348905 w 416475"/>
                <a:gd name="connsiteY0" fmla="*/ 508852 h 508851"/>
                <a:gd name="connsiteX1" fmla="*/ 67949 w 416475"/>
                <a:gd name="connsiteY1" fmla="*/ 508852 h 508851"/>
                <a:gd name="connsiteX2" fmla="*/ 0 w 416475"/>
                <a:gd name="connsiteY2" fmla="*/ 440903 h 508851"/>
                <a:gd name="connsiteX3" fmla="*/ 0 w 416475"/>
                <a:gd name="connsiteY3" fmla="*/ 67949 h 508851"/>
                <a:gd name="connsiteX4" fmla="*/ 67949 w 416475"/>
                <a:gd name="connsiteY4" fmla="*/ 0 h 508851"/>
                <a:gd name="connsiteX5" fmla="*/ 112612 w 416475"/>
                <a:gd name="connsiteY5" fmla="*/ 0 h 508851"/>
                <a:gd name="connsiteX6" fmla="*/ 119101 w 416475"/>
                <a:gd name="connsiteY6" fmla="*/ 6489 h 508851"/>
                <a:gd name="connsiteX7" fmla="*/ 112612 w 416475"/>
                <a:gd name="connsiteY7" fmla="*/ 12979 h 508851"/>
                <a:gd name="connsiteX8" fmla="*/ 67949 w 416475"/>
                <a:gd name="connsiteY8" fmla="*/ 12979 h 508851"/>
                <a:gd name="connsiteX9" fmla="*/ 12597 w 416475"/>
                <a:gd name="connsiteY9" fmla="*/ 68330 h 508851"/>
                <a:gd name="connsiteX10" fmla="*/ 12597 w 416475"/>
                <a:gd name="connsiteY10" fmla="*/ 441285 h 508851"/>
                <a:gd name="connsiteX11" fmla="*/ 67949 w 416475"/>
                <a:gd name="connsiteY11" fmla="*/ 496636 h 508851"/>
                <a:gd name="connsiteX12" fmla="*/ 348523 w 416475"/>
                <a:gd name="connsiteY12" fmla="*/ 496636 h 508851"/>
                <a:gd name="connsiteX13" fmla="*/ 403875 w 416475"/>
                <a:gd name="connsiteY13" fmla="*/ 441285 h 508851"/>
                <a:gd name="connsiteX14" fmla="*/ 403875 w 416475"/>
                <a:gd name="connsiteY14" fmla="*/ 68330 h 508851"/>
                <a:gd name="connsiteX15" fmla="*/ 348523 w 416475"/>
                <a:gd name="connsiteY15" fmla="*/ 12979 h 508851"/>
                <a:gd name="connsiteX16" fmla="*/ 316076 w 416475"/>
                <a:gd name="connsiteY16" fmla="*/ 12979 h 508851"/>
                <a:gd name="connsiteX17" fmla="*/ 309586 w 416475"/>
                <a:gd name="connsiteY17" fmla="*/ 6489 h 508851"/>
                <a:gd name="connsiteX18" fmla="*/ 316076 w 416475"/>
                <a:gd name="connsiteY18" fmla="*/ 0 h 508851"/>
                <a:gd name="connsiteX19" fmla="*/ 348523 w 416475"/>
                <a:gd name="connsiteY19" fmla="*/ 0 h 508851"/>
                <a:gd name="connsiteX20" fmla="*/ 416472 w 416475"/>
                <a:gd name="connsiteY20" fmla="*/ 67949 h 508851"/>
                <a:gd name="connsiteX21" fmla="*/ 416472 w 416475"/>
                <a:gd name="connsiteY21" fmla="*/ 440903 h 508851"/>
                <a:gd name="connsiteX22" fmla="*/ 348905 w 416475"/>
                <a:gd name="connsiteY22" fmla="*/ 508852 h 50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6475" h="508851">
                  <a:moveTo>
                    <a:pt x="348905" y="508852"/>
                  </a:moveTo>
                  <a:lnTo>
                    <a:pt x="67949" y="508852"/>
                  </a:lnTo>
                  <a:cubicBezTo>
                    <a:pt x="30539" y="508852"/>
                    <a:pt x="0" y="478313"/>
                    <a:pt x="0" y="440903"/>
                  </a:cubicBezTo>
                  <a:lnTo>
                    <a:pt x="0" y="67949"/>
                  </a:lnTo>
                  <a:cubicBezTo>
                    <a:pt x="0" y="30539"/>
                    <a:pt x="30539" y="0"/>
                    <a:pt x="67949" y="0"/>
                  </a:cubicBezTo>
                  <a:lnTo>
                    <a:pt x="112612" y="0"/>
                  </a:lnTo>
                  <a:cubicBezTo>
                    <a:pt x="116047" y="0"/>
                    <a:pt x="119101" y="2672"/>
                    <a:pt x="119101" y="6489"/>
                  </a:cubicBezTo>
                  <a:cubicBezTo>
                    <a:pt x="119101" y="9925"/>
                    <a:pt x="116429" y="12979"/>
                    <a:pt x="112612" y="12979"/>
                  </a:cubicBezTo>
                  <a:lnTo>
                    <a:pt x="67949" y="12979"/>
                  </a:lnTo>
                  <a:cubicBezTo>
                    <a:pt x="37410" y="12979"/>
                    <a:pt x="12597" y="37792"/>
                    <a:pt x="12597" y="68330"/>
                  </a:cubicBezTo>
                  <a:lnTo>
                    <a:pt x="12597" y="441285"/>
                  </a:lnTo>
                  <a:cubicBezTo>
                    <a:pt x="12597" y="471823"/>
                    <a:pt x="37410" y="496636"/>
                    <a:pt x="67949" y="496636"/>
                  </a:cubicBezTo>
                  <a:lnTo>
                    <a:pt x="348523" y="496636"/>
                  </a:lnTo>
                  <a:cubicBezTo>
                    <a:pt x="379062" y="496636"/>
                    <a:pt x="403875" y="471823"/>
                    <a:pt x="403875" y="441285"/>
                  </a:cubicBezTo>
                  <a:lnTo>
                    <a:pt x="403875" y="68330"/>
                  </a:lnTo>
                  <a:cubicBezTo>
                    <a:pt x="403875" y="37792"/>
                    <a:pt x="379062" y="12979"/>
                    <a:pt x="348523" y="12979"/>
                  </a:cubicBezTo>
                  <a:lnTo>
                    <a:pt x="316076" y="12979"/>
                  </a:lnTo>
                  <a:cubicBezTo>
                    <a:pt x="312640" y="12979"/>
                    <a:pt x="309586" y="10307"/>
                    <a:pt x="309586" y="6489"/>
                  </a:cubicBezTo>
                  <a:cubicBezTo>
                    <a:pt x="309586" y="3054"/>
                    <a:pt x="312259" y="0"/>
                    <a:pt x="316076" y="0"/>
                  </a:cubicBezTo>
                  <a:lnTo>
                    <a:pt x="348523" y="0"/>
                  </a:lnTo>
                  <a:cubicBezTo>
                    <a:pt x="385933" y="0"/>
                    <a:pt x="416472" y="30539"/>
                    <a:pt x="416472" y="67949"/>
                  </a:cubicBezTo>
                  <a:lnTo>
                    <a:pt x="416472" y="440903"/>
                  </a:lnTo>
                  <a:cubicBezTo>
                    <a:pt x="416854" y="478313"/>
                    <a:pt x="386315" y="508852"/>
                    <a:pt x="348905" y="508852"/>
                  </a:cubicBezTo>
                  <a:close/>
                </a:path>
              </a:pathLst>
            </a:custGeom>
            <a:grpFill/>
            <a:ln w="3799" cap="flat">
              <a:noFill/>
              <a:prstDash val="solid"/>
              <a:miter/>
            </a:ln>
          </p:spPr>
          <p:txBody>
            <a:bodyPr rtlCol="0" anchor="ctr"/>
            <a:lstStyle/>
            <a:p>
              <a:endParaRPr lang="es-ES_tradnl" dirty="0"/>
            </a:p>
          </p:txBody>
        </p:sp>
        <p:sp>
          <p:nvSpPr>
            <p:cNvPr id="56" name="Freeform: Shape 55">
              <a:extLst>
                <a:ext uri="{FF2B5EF4-FFF2-40B4-BE49-F238E27FC236}">
                  <a16:creationId xmlns:a16="http://schemas.microsoft.com/office/drawing/2014/main" id="{8DF24222-E06C-23C0-3104-86BF0EE0BD82}"/>
                </a:ext>
              </a:extLst>
            </p:cNvPr>
            <p:cNvSpPr/>
            <p:nvPr/>
          </p:nvSpPr>
          <p:spPr>
            <a:xfrm>
              <a:off x="410143" y="8412935"/>
              <a:ext cx="216824" cy="119101"/>
            </a:xfrm>
            <a:custGeom>
              <a:avLst/>
              <a:gdLst>
                <a:gd name="connsiteX0" fmla="*/ 12979 w 216824"/>
                <a:gd name="connsiteY0" fmla="*/ 106504 h 119101"/>
                <a:gd name="connsiteX1" fmla="*/ 203846 w 216824"/>
                <a:gd name="connsiteY1" fmla="*/ 106504 h 119101"/>
                <a:gd name="connsiteX2" fmla="*/ 203846 w 216824"/>
                <a:gd name="connsiteY2" fmla="*/ 59169 h 119101"/>
                <a:gd name="connsiteX3" fmla="*/ 154602 w 216824"/>
                <a:gd name="connsiteY3" fmla="*/ 59169 h 119101"/>
                <a:gd name="connsiteX4" fmla="*/ 148113 w 216824"/>
                <a:gd name="connsiteY4" fmla="*/ 52679 h 119101"/>
                <a:gd name="connsiteX5" fmla="*/ 108412 w 216824"/>
                <a:gd name="connsiteY5" fmla="*/ 12979 h 119101"/>
                <a:gd name="connsiteX6" fmla="*/ 68712 w 216824"/>
                <a:gd name="connsiteY6" fmla="*/ 52679 h 119101"/>
                <a:gd name="connsiteX7" fmla="*/ 62223 w 216824"/>
                <a:gd name="connsiteY7" fmla="*/ 59169 h 119101"/>
                <a:gd name="connsiteX8" fmla="*/ 12979 w 216824"/>
                <a:gd name="connsiteY8" fmla="*/ 59169 h 119101"/>
                <a:gd name="connsiteX9" fmla="*/ 12979 w 216824"/>
                <a:gd name="connsiteY9" fmla="*/ 106504 h 119101"/>
                <a:gd name="connsiteX10" fmla="*/ 209954 w 216824"/>
                <a:gd name="connsiteY10" fmla="*/ 119101 h 119101"/>
                <a:gd name="connsiteX11" fmla="*/ 6489 w 216824"/>
                <a:gd name="connsiteY11" fmla="*/ 119101 h 119101"/>
                <a:gd name="connsiteX12" fmla="*/ 0 w 216824"/>
                <a:gd name="connsiteY12" fmla="*/ 112612 h 119101"/>
                <a:gd name="connsiteX13" fmla="*/ 0 w 216824"/>
                <a:gd name="connsiteY13" fmla="*/ 52679 h 119101"/>
                <a:gd name="connsiteX14" fmla="*/ 6489 w 216824"/>
                <a:gd name="connsiteY14" fmla="*/ 46190 h 119101"/>
                <a:gd name="connsiteX15" fmla="*/ 56115 w 216824"/>
                <a:gd name="connsiteY15" fmla="*/ 46190 h 119101"/>
                <a:gd name="connsiteX16" fmla="*/ 108412 w 216824"/>
                <a:gd name="connsiteY16" fmla="*/ 0 h 119101"/>
                <a:gd name="connsiteX17" fmla="*/ 160710 w 216824"/>
                <a:gd name="connsiteY17" fmla="*/ 46190 h 119101"/>
                <a:gd name="connsiteX18" fmla="*/ 210335 w 216824"/>
                <a:gd name="connsiteY18" fmla="*/ 46190 h 119101"/>
                <a:gd name="connsiteX19" fmla="*/ 216825 w 216824"/>
                <a:gd name="connsiteY19" fmla="*/ 52679 h 119101"/>
                <a:gd name="connsiteX20" fmla="*/ 216825 w 216824"/>
                <a:gd name="connsiteY20" fmla="*/ 112612 h 119101"/>
                <a:gd name="connsiteX21" fmla="*/ 209954 w 216824"/>
                <a:gd name="connsiteY21" fmla="*/ 119101 h 11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824" h="119101">
                  <a:moveTo>
                    <a:pt x="12979" y="106504"/>
                  </a:moveTo>
                  <a:lnTo>
                    <a:pt x="203846" y="106504"/>
                  </a:lnTo>
                  <a:lnTo>
                    <a:pt x="203846" y="59169"/>
                  </a:lnTo>
                  <a:lnTo>
                    <a:pt x="154602" y="59169"/>
                  </a:lnTo>
                  <a:cubicBezTo>
                    <a:pt x="151167" y="59169"/>
                    <a:pt x="148113" y="56497"/>
                    <a:pt x="148113" y="52679"/>
                  </a:cubicBezTo>
                  <a:cubicBezTo>
                    <a:pt x="148113" y="30539"/>
                    <a:pt x="130171" y="12979"/>
                    <a:pt x="108412" y="12979"/>
                  </a:cubicBezTo>
                  <a:cubicBezTo>
                    <a:pt x="86272" y="12979"/>
                    <a:pt x="68712" y="30920"/>
                    <a:pt x="68712" y="52679"/>
                  </a:cubicBezTo>
                  <a:cubicBezTo>
                    <a:pt x="68712" y="56115"/>
                    <a:pt x="66040" y="59169"/>
                    <a:pt x="62223" y="59169"/>
                  </a:cubicBezTo>
                  <a:lnTo>
                    <a:pt x="12979" y="59169"/>
                  </a:lnTo>
                  <a:cubicBezTo>
                    <a:pt x="12979" y="59169"/>
                    <a:pt x="12979" y="106504"/>
                    <a:pt x="12979" y="106504"/>
                  </a:cubicBezTo>
                  <a:close/>
                  <a:moveTo>
                    <a:pt x="209954" y="119101"/>
                  </a:moveTo>
                  <a:lnTo>
                    <a:pt x="6489" y="119101"/>
                  </a:lnTo>
                  <a:cubicBezTo>
                    <a:pt x="3054" y="119101"/>
                    <a:pt x="0" y="116429"/>
                    <a:pt x="0" y="112612"/>
                  </a:cubicBezTo>
                  <a:lnTo>
                    <a:pt x="0" y="52679"/>
                  </a:lnTo>
                  <a:cubicBezTo>
                    <a:pt x="0" y="49244"/>
                    <a:pt x="2672" y="46190"/>
                    <a:pt x="6489" y="46190"/>
                  </a:cubicBezTo>
                  <a:lnTo>
                    <a:pt x="56115" y="46190"/>
                  </a:lnTo>
                  <a:cubicBezTo>
                    <a:pt x="59169" y="20232"/>
                    <a:pt x="81309" y="0"/>
                    <a:pt x="108412" y="0"/>
                  </a:cubicBezTo>
                  <a:cubicBezTo>
                    <a:pt x="135134" y="0"/>
                    <a:pt x="157274" y="20232"/>
                    <a:pt x="160710" y="46190"/>
                  </a:cubicBezTo>
                  <a:lnTo>
                    <a:pt x="210335" y="46190"/>
                  </a:lnTo>
                  <a:cubicBezTo>
                    <a:pt x="213771" y="46190"/>
                    <a:pt x="216825" y="48862"/>
                    <a:pt x="216825" y="52679"/>
                  </a:cubicBezTo>
                  <a:lnTo>
                    <a:pt x="216825" y="112612"/>
                  </a:lnTo>
                  <a:cubicBezTo>
                    <a:pt x="216443" y="116047"/>
                    <a:pt x="213771" y="119101"/>
                    <a:pt x="209954" y="119101"/>
                  </a:cubicBezTo>
                  <a:close/>
                </a:path>
              </a:pathLst>
            </a:custGeom>
            <a:grpFill/>
            <a:ln w="3799" cap="flat">
              <a:noFill/>
              <a:prstDash val="solid"/>
              <a:miter/>
            </a:ln>
          </p:spPr>
          <p:txBody>
            <a:bodyPr rtlCol="0" anchor="ctr"/>
            <a:lstStyle/>
            <a:p>
              <a:endParaRPr lang="es-ES_tradnl"/>
            </a:p>
          </p:txBody>
        </p:sp>
        <p:sp>
          <p:nvSpPr>
            <p:cNvPr id="57" name="Freeform: Shape 56">
              <a:extLst>
                <a:ext uri="{FF2B5EF4-FFF2-40B4-BE49-F238E27FC236}">
                  <a16:creationId xmlns:a16="http://schemas.microsoft.com/office/drawing/2014/main" id="{CE033E8A-284D-703A-27CB-53311D588A98}"/>
                </a:ext>
              </a:extLst>
            </p:cNvPr>
            <p:cNvSpPr/>
            <p:nvPr/>
          </p:nvSpPr>
          <p:spPr>
            <a:xfrm>
              <a:off x="472366" y="8638158"/>
              <a:ext cx="205754" cy="12978"/>
            </a:xfrm>
            <a:custGeom>
              <a:avLst/>
              <a:gdLst>
                <a:gd name="connsiteX0" fmla="*/ 199265 w 205754"/>
                <a:gd name="connsiteY0" fmla="*/ 12979 h 12978"/>
                <a:gd name="connsiteX1" fmla="*/ 6489 w 205754"/>
                <a:gd name="connsiteY1" fmla="*/ 12979 h 12978"/>
                <a:gd name="connsiteX2" fmla="*/ 0 w 205754"/>
                <a:gd name="connsiteY2" fmla="*/ 6489 h 12978"/>
                <a:gd name="connsiteX3" fmla="*/ 6489 w 205754"/>
                <a:gd name="connsiteY3" fmla="*/ 0 h 12978"/>
                <a:gd name="connsiteX4" fmla="*/ 199265 w 205754"/>
                <a:gd name="connsiteY4" fmla="*/ 0 h 12978"/>
                <a:gd name="connsiteX5" fmla="*/ 205755 w 205754"/>
                <a:gd name="connsiteY5" fmla="*/ 6489 h 12978"/>
                <a:gd name="connsiteX6" fmla="*/ 199265 w 205754"/>
                <a:gd name="connsiteY6" fmla="*/ 12979 h 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54" h="12978">
                  <a:moveTo>
                    <a:pt x="199265" y="12979"/>
                  </a:moveTo>
                  <a:lnTo>
                    <a:pt x="6489" y="12979"/>
                  </a:lnTo>
                  <a:cubicBezTo>
                    <a:pt x="3054" y="12979"/>
                    <a:pt x="0" y="10307"/>
                    <a:pt x="0" y="6489"/>
                  </a:cubicBezTo>
                  <a:cubicBezTo>
                    <a:pt x="0" y="3054"/>
                    <a:pt x="2672" y="0"/>
                    <a:pt x="6489" y="0"/>
                  </a:cubicBezTo>
                  <a:lnTo>
                    <a:pt x="199265" y="0"/>
                  </a:lnTo>
                  <a:cubicBezTo>
                    <a:pt x="202701" y="0"/>
                    <a:pt x="205755" y="2672"/>
                    <a:pt x="205755" y="6489"/>
                  </a:cubicBezTo>
                  <a:cubicBezTo>
                    <a:pt x="205755" y="9925"/>
                    <a:pt x="202701" y="12979"/>
                    <a:pt x="199265" y="12979"/>
                  </a:cubicBezTo>
                  <a:close/>
                </a:path>
              </a:pathLst>
            </a:custGeom>
            <a:grpFill/>
            <a:ln w="3799" cap="flat">
              <a:noFill/>
              <a:prstDash val="solid"/>
              <a:miter/>
            </a:ln>
          </p:spPr>
          <p:txBody>
            <a:bodyPr rtlCol="0" anchor="ctr"/>
            <a:lstStyle/>
            <a:p>
              <a:endParaRPr lang="es-ES_tradnl"/>
            </a:p>
          </p:txBody>
        </p:sp>
        <p:sp>
          <p:nvSpPr>
            <p:cNvPr id="58" name="Freeform: Shape 57">
              <a:extLst>
                <a:ext uri="{FF2B5EF4-FFF2-40B4-BE49-F238E27FC236}">
                  <a16:creationId xmlns:a16="http://schemas.microsoft.com/office/drawing/2014/main" id="{0C86E98A-BC16-DC55-28E1-F26A9E9639C5}"/>
                </a:ext>
              </a:extLst>
            </p:cNvPr>
            <p:cNvSpPr/>
            <p:nvPr/>
          </p:nvSpPr>
          <p:spPr>
            <a:xfrm>
              <a:off x="368821" y="8628901"/>
              <a:ext cx="39891" cy="31397"/>
            </a:xfrm>
            <a:custGeom>
              <a:avLst/>
              <a:gdLst>
                <a:gd name="connsiteX0" fmla="*/ 14983 w 39891"/>
                <a:gd name="connsiteY0" fmla="*/ 31398 h 31397"/>
                <a:gd name="connsiteX1" fmla="*/ 10402 w 39891"/>
                <a:gd name="connsiteY1" fmla="*/ 29489 h 31397"/>
                <a:gd name="connsiteX2" fmla="*/ 2004 w 39891"/>
                <a:gd name="connsiteY2" fmla="*/ 21091 h 31397"/>
                <a:gd name="connsiteX3" fmla="*/ 2004 w 39891"/>
                <a:gd name="connsiteY3" fmla="*/ 11929 h 31397"/>
                <a:gd name="connsiteX4" fmla="*/ 11166 w 39891"/>
                <a:gd name="connsiteY4" fmla="*/ 11929 h 31397"/>
                <a:gd name="connsiteX5" fmla="*/ 14983 w 39891"/>
                <a:gd name="connsiteY5" fmla="*/ 15747 h 31397"/>
                <a:gd name="connsiteX6" fmla="*/ 28725 w 39891"/>
                <a:gd name="connsiteY6" fmla="*/ 2004 h 31397"/>
                <a:gd name="connsiteX7" fmla="*/ 37887 w 39891"/>
                <a:gd name="connsiteY7" fmla="*/ 2004 h 31397"/>
                <a:gd name="connsiteX8" fmla="*/ 37887 w 39891"/>
                <a:gd name="connsiteY8" fmla="*/ 11166 h 31397"/>
                <a:gd name="connsiteX9" fmla="*/ 19564 w 39891"/>
                <a:gd name="connsiteY9" fmla="*/ 29489 h 31397"/>
                <a:gd name="connsiteX10" fmla="*/ 14983 w 39891"/>
                <a:gd name="connsiteY10" fmla="*/ 31398 h 3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91" h="31397">
                  <a:moveTo>
                    <a:pt x="14983" y="31398"/>
                  </a:moveTo>
                  <a:cubicBezTo>
                    <a:pt x="13456" y="31398"/>
                    <a:pt x="11547" y="30634"/>
                    <a:pt x="10402" y="29489"/>
                  </a:cubicBezTo>
                  <a:lnTo>
                    <a:pt x="2004" y="21091"/>
                  </a:lnTo>
                  <a:cubicBezTo>
                    <a:pt x="-668" y="18419"/>
                    <a:pt x="-668" y="14601"/>
                    <a:pt x="2004" y="11929"/>
                  </a:cubicBezTo>
                  <a:cubicBezTo>
                    <a:pt x="4676" y="9257"/>
                    <a:pt x="8494" y="9257"/>
                    <a:pt x="11166" y="11929"/>
                  </a:cubicBezTo>
                  <a:lnTo>
                    <a:pt x="14983" y="15747"/>
                  </a:lnTo>
                  <a:lnTo>
                    <a:pt x="28725" y="2004"/>
                  </a:lnTo>
                  <a:cubicBezTo>
                    <a:pt x="31398" y="-668"/>
                    <a:pt x="35215" y="-668"/>
                    <a:pt x="37887" y="2004"/>
                  </a:cubicBezTo>
                  <a:cubicBezTo>
                    <a:pt x="40559" y="4676"/>
                    <a:pt x="40559" y="8494"/>
                    <a:pt x="37887" y="11166"/>
                  </a:cubicBezTo>
                  <a:lnTo>
                    <a:pt x="19564" y="29489"/>
                  </a:lnTo>
                  <a:cubicBezTo>
                    <a:pt x="18037" y="30634"/>
                    <a:pt x="16510" y="31398"/>
                    <a:pt x="14983" y="31398"/>
                  </a:cubicBezTo>
                  <a:close/>
                </a:path>
              </a:pathLst>
            </a:custGeom>
            <a:grpFill/>
            <a:ln w="3799" cap="flat">
              <a:noFill/>
              <a:prstDash val="solid"/>
              <a:miter/>
            </a:ln>
          </p:spPr>
          <p:txBody>
            <a:bodyPr rtlCol="0" anchor="ctr"/>
            <a:lstStyle/>
            <a:p>
              <a:endParaRPr lang="es-ES_tradnl"/>
            </a:p>
          </p:txBody>
        </p:sp>
        <p:sp>
          <p:nvSpPr>
            <p:cNvPr id="59" name="Freeform: Shape 58">
              <a:extLst>
                <a:ext uri="{FF2B5EF4-FFF2-40B4-BE49-F238E27FC236}">
                  <a16:creationId xmlns:a16="http://schemas.microsoft.com/office/drawing/2014/main" id="{295E4437-6455-A334-7DDC-DBC6543B9B5A}"/>
                </a:ext>
              </a:extLst>
            </p:cNvPr>
            <p:cNvSpPr/>
            <p:nvPr/>
          </p:nvSpPr>
          <p:spPr>
            <a:xfrm>
              <a:off x="347157" y="8603420"/>
              <a:ext cx="83218" cy="83218"/>
            </a:xfrm>
            <a:custGeom>
              <a:avLst/>
              <a:gdLst>
                <a:gd name="connsiteX0" fmla="*/ 41609 w 83218"/>
                <a:gd name="connsiteY0" fmla="*/ 12215 h 83218"/>
                <a:gd name="connsiteX1" fmla="*/ 12597 w 83218"/>
                <a:gd name="connsiteY1" fmla="*/ 41227 h 83218"/>
                <a:gd name="connsiteX2" fmla="*/ 41609 w 83218"/>
                <a:gd name="connsiteY2" fmla="*/ 70239 h 83218"/>
                <a:gd name="connsiteX3" fmla="*/ 70621 w 83218"/>
                <a:gd name="connsiteY3" fmla="*/ 41227 h 83218"/>
                <a:gd name="connsiteX4" fmla="*/ 41609 w 83218"/>
                <a:gd name="connsiteY4" fmla="*/ 12215 h 83218"/>
                <a:gd name="connsiteX5" fmla="*/ 41609 w 83218"/>
                <a:gd name="connsiteY5" fmla="*/ 83218 h 83218"/>
                <a:gd name="connsiteX6" fmla="*/ 0 w 83218"/>
                <a:gd name="connsiteY6" fmla="*/ 41609 h 83218"/>
                <a:gd name="connsiteX7" fmla="*/ 41609 w 83218"/>
                <a:gd name="connsiteY7" fmla="*/ 0 h 83218"/>
                <a:gd name="connsiteX8" fmla="*/ 83218 w 83218"/>
                <a:gd name="connsiteY8" fmla="*/ 41609 h 83218"/>
                <a:gd name="connsiteX9" fmla="*/ 41609 w 83218"/>
                <a:gd name="connsiteY9" fmla="*/ 83218 h 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18" h="83218">
                  <a:moveTo>
                    <a:pt x="41609" y="12215"/>
                  </a:moveTo>
                  <a:cubicBezTo>
                    <a:pt x="25576" y="12215"/>
                    <a:pt x="12597" y="25194"/>
                    <a:pt x="12597" y="41227"/>
                  </a:cubicBezTo>
                  <a:cubicBezTo>
                    <a:pt x="12597" y="57260"/>
                    <a:pt x="25576" y="70239"/>
                    <a:pt x="41609" y="70239"/>
                  </a:cubicBezTo>
                  <a:cubicBezTo>
                    <a:pt x="57642" y="70239"/>
                    <a:pt x="70621" y="57260"/>
                    <a:pt x="70621" y="41227"/>
                  </a:cubicBezTo>
                  <a:cubicBezTo>
                    <a:pt x="70621" y="25194"/>
                    <a:pt x="57642" y="12215"/>
                    <a:pt x="41609" y="12215"/>
                  </a:cubicBezTo>
                  <a:close/>
                  <a:moveTo>
                    <a:pt x="41609" y="83218"/>
                  </a:moveTo>
                  <a:cubicBezTo>
                    <a:pt x="18705" y="83218"/>
                    <a:pt x="0" y="64513"/>
                    <a:pt x="0" y="41609"/>
                  </a:cubicBezTo>
                  <a:cubicBezTo>
                    <a:pt x="0" y="18705"/>
                    <a:pt x="18705" y="0"/>
                    <a:pt x="41609" y="0"/>
                  </a:cubicBezTo>
                  <a:cubicBezTo>
                    <a:pt x="64513" y="0"/>
                    <a:pt x="83218" y="18705"/>
                    <a:pt x="83218" y="41609"/>
                  </a:cubicBezTo>
                  <a:cubicBezTo>
                    <a:pt x="83218" y="64513"/>
                    <a:pt x="64513" y="83218"/>
                    <a:pt x="41609" y="83218"/>
                  </a:cubicBezTo>
                  <a:close/>
                </a:path>
              </a:pathLst>
            </a:custGeom>
            <a:grpFill/>
            <a:ln w="3799" cap="flat">
              <a:noFill/>
              <a:prstDash val="solid"/>
              <a:miter/>
            </a:ln>
          </p:spPr>
          <p:txBody>
            <a:bodyPr rtlCol="0" anchor="ctr"/>
            <a:lstStyle/>
            <a:p>
              <a:endParaRPr lang="es-ES_tradnl"/>
            </a:p>
          </p:txBody>
        </p:sp>
        <p:sp>
          <p:nvSpPr>
            <p:cNvPr id="60" name="Freeform: Shape 59">
              <a:extLst>
                <a:ext uri="{FF2B5EF4-FFF2-40B4-BE49-F238E27FC236}">
                  <a16:creationId xmlns:a16="http://schemas.microsoft.com/office/drawing/2014/main" id="{2783161F-629F-1890-7939-82BE810A5428}"/>
                </a:ext>
              </a:extLst>
            </p:cNvPr>
            <p:cNvSpPr/>
            <p:nvPr/>
          </p:nvSpPr>
          <p:spPr>
            <a:xfrm>
              <a:off x="368821" y="8742657"/>
              <a:ext cx="39891" cy="31397"/>
            </a:xfrm>
            <a:custGeom>
              <a:avLst/>
              <a:gdLst>
                <a:gd name="connsiteX0" fmla="*/ 14983 w 39891"/>
                <a:gd name="connsiteY0" fmla="*/ 31398 h 31397"/>
                <a:gd name="connsiteX1" fmla="*/ 14983 w 39891"/>
                <a:gd name="connsiteY1" fmla="*/ 31398 h 31397"/>
                <a:gd name="connsiteX2" fmla="*/ 10402 w 39891"/>
                <a:gd name="connsiteY2" fmla="*/ 29489 h 31397"/>
                <a:gd name="connsiteX3" fmla="*/ 2004 w 39891"/>
                <a:gd name="connsiteY3" fmla="*/ 21091 h 31397"/>
                <a:gd name="connsiteX4" fmla="*/ 2004 w 39891"/>
                <a:gd name="connsiteY4" fmla="*/ 11929 h 31397"/>
                <a:gd name="connsiteX5" fmla="*/ 11166 w 39891"/>
                <a:gd name="connsiteY5" fmla="*/ 11929 h 31397"/>
                <a:gd name="connsiteX6" fmla="*/ 14983 w 39891"/>
                <a:gd name="connsiteY6" fmla="*/ 15747 h 31397"/>
                <a:gd name="connsiteX7" fmla="*/ 28725 w 39891"/>
                <a:gd name="connsiteY7" fmla="*/ 2004 h 31397"/>
                <a:gd name="connsiteX8" fmla="*/ 37887 w 39891"/>
                <a:gd name="connsiteY8" fmla="*/ 2004 h 31397"/>
                <a:gd name="connsiteX9" fmla="*/ 37887 w 39891"/>
                <a:gd name="connsiteY9" fmla="*/ 11166 h 31397"/>
                <a:gd name="connsiteX10" fmla="*/ 19564 w 39891"/>
                <a:gd name="connsiteY10" fmla="*/ 29489 h 31397"/>
                <a:gd name="connsiteX11" fmla="*/ 14983 w 39891"/>
                <a:gd name="connsiteY11" fmla="*/ 31398 h 3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91" h="31397">
                  <a:moveTo>
                    <a:pt x="14983" y="31398"/>
                  </a:moveTo>
                  <a:lnTo>
                    <a:pt x="14983" y="31398"/>
                  </a:lnTo>
                  <a:cubicBezTo>
                    <a:pt x="13456" y="31398"/>
                    <a:pt x="11547" y="30634"/>
                    <a:pt x="10402" y="29489"/>
                  </a:cubicBezTo>
                  <a:lnTo>
                    <a:pt x="2004" y="21091"/>
                  </a:lnTo>
                  <a:cubicBezTo>
                    <a:pt x="-668" y="18419"/>
                    <a:pt x="-668" y="14601"/>
                    <a:pt x="2004" y="11929"/>
                  </a:cubicBezTo>
                  <a:cubicBezTo>
                    <a:pt x="4676" y="9257"/>
                    <a:pt x="8494" y="9257"/>
                    <a:pt x="11166" y="11929"/>
                  </a:cubicBezTo>
                  <a:lnTo>
                    <a:pt x="14983" y="15747"/>
                  </a:lnTo>
                  <a:lnTo>
                    <a:pt x="28725" y="2004"/>
                  </a:lnTo>
                  <a:cubicBezTo>
                    <a:pt x="31398" y="-668"/>
                    <a:pt x="35215" y="-668"/>
                    <a:pt x="37887" y="2004"/>
                  </a:cubicBezTo>
                  <a:cubicBezTo>
                    <a:pt x="40559" y="4676"/>
                    <a:pt x="40559" y="8494"/>
                    <a:pt x="37887" y="11166"/>
                  </a:cubicBezTo>
                  <a:lnTo>
                    <a:pt x="19564" y="29489"/>
                  </a:lnTo>
                  <a:cubicBezTo>
                    <a:pt x="18037" y="30634"/>
                    <a:pt x="16510" y="31398"/>
                    <a:pt x="14983" y="31398"/>
                  </a:cubicBezTo>
                  <a:close/>
                </a:path>
              </a:pathLst>
            </a:custGeom>
            <a:grpFill/>
            <a:ln w="3799" cap="flat">
              <a:noFill/>
              <a:prstDash val="solid"/>
              <a:miter/>
            </a:ln>
          </p:spPr>
          <p:txBody>
            <a:bodyPr rtlCol="0" anchor="ctr"/>
            <a:lstStyle/>
            <a:p>
              <a:endParaRPr lang="es-ES_tradnl"/>
            </a:p>
          </p:txBody>
        </p:sp>
        <p:sp>
          <p:nvSpPr>
            <p:cNvPr id="61" name="Freeform: Shape 60">
              <a:extLst>
                <a:ext uri="{FF2B5EF4-FFF2-40B4-BE49-F238E27FC236}">
                  <a16:creationId xmlns:a16="http://schemas.microsoft.com/office/drawing/2014/main" id="{F33D97FC-6FFE-CA73-7016-A25AC50C6599}"/>
                </a:ext>
              </a:extLst>
            </p:cNvPr>
            <p:cNvSpPr/>
            <p:nvPr/>
          </p:nvSpPr>
          <p:spPr>
            <a:xfrm>
              <a:off x="347157" y="8716795"/>
              <a:ext cx="83218" cy="83218"/>
            </a:xfrm>
            <a:custGeom>
              <a:avLst/>
              <a:gdLst>
                <a:gd name="connsiteX0" fmla="*/ 41609 w 83218"/>
                <a:gd name="connsiteY0" fmla="*/ 12597 h 83218"/>
                <a:gd name="connsiteX1" fmla="*/ 12597 w 83218"/>
                <a:gd name="connsiteY1" fmla="*/ 41609 h 83218"/>
                <a:gd name="connsiteX2" fmla="*/ 41609 w 83218"/>
                <a:gd name="connsiteY2" fmla="*/ 70621 h 83218"/>
                <a:gd name="connsiteX3" fmla="*/ 70621 w 83218"/>
                <a:gd name="connsiteY3" fmla="*/ 41609 h 83218"/>
                <a:gd name="connsiteX4" fmla="*/ 41609 w 83218"/>
                <a:gd name="connsiteY4" fmla="*/ 12597 h 83218"/>
                <a:gd name="connsiteX5" fmla="*/ 41609 w 83218"/>
                <a:gd name="connsiteY5" fmla="*/ 83218 h 83218"/>
                <a:gd name="connsiteX6" fmla="*/ 0 w 83218"/>
                <a:gd name="connsiteY6" fmla="*/ 41609 h 83218"/>
                <a:gd name="connsiteX7" fmla="*/ 41609 w 83218"/>
                <a:gd name="connsiteY7" fmla="*/ 0 h 83218"/>
                <a:gd name="connsiteX8" fmla="*/ 83218 w 83218"/>
                <a:gd name="connsiteY8" fmla="*/ 41609 h 83218"/>
                <a:gd name="connsiteX9" fmla="*/ 41609 w 83218"/>
                <a:gd name="connsiteY9" fmla="*/ 83218 h 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18" h="83218">
                  <a:moveTo>
                    <a:pt x="41609" y="12597"/>
                  </a:moveTo>
                  <a:cubicBezTo>
                    <a:pt x="25576" y="12597"/>
                    <a:pt x="12597" y="25576"/>
                    <a:pt x="12597" y="41609"/>
                  </a:cubicBezTo>
                  <a:cubicBezTo>
                    <a:pt x="12597" y="57642"/>
                    <a:pt x="25576" y="70621"/>
                    <a:pt x="41609" y="70621"/>
                  </a:cubicBezTo>
                  <a:cubicBezTo>
                    <a:pt x="57642" y="70621"/>
                    <a:pt x="70621" y="57642"/>
                    <a:pt x="70621" y="41609"/>
                  </a:cubicBezTo>
                  <a:cubicBezTo>
                    <a:pt x="70621" y="25576"/>
                    <a:pt x="57642" y="12597"/>
                    <a:pt x="41609" y="12597"/>
                  </a:cubicBezTo>
                  <a:close/>
                  <a:moveTo>
                    <a:pt x="41609" y="83218"/>
                  </a:moveTo>
                  <a:cubicBezTo>
                    <a:pt x="18705" y="83218"/>
                    <a:pt x="0" y="64513"/>
                    <a:pt x="0" y="41609"/>
                  </a:cubicBezTo>
                  <a:cubicBezTo>
                    <a:pt x="0" y="18705"/>
                    <a:pt x="18705" y="0"/>
                    <a:pt x="41609" y="0"/>
                  </a:cubicBezTo>
                  <a:cubicBezTo>
                    <a:pt x="64513" y="0"/>
                    <a:pt x="83218" y="18705"/>
                    <a:pt x="83218" y="41609"/>
                  </a:cubicBezTo>
                  <a:cubicBezTo>
                    <a:pt x="83218" y="64513"/>
                    <a:pt x="64513" y="83218"/>
                    <a:pt x="41609" y="83218"/>
                  </a:cubicBezTo>
                  <a:close/>
                </a:path>
              </a:pathLst>
            </a:custGeom>
            <a:grpFill/>
            <a:ln w="3799" cap="flat">
              <a:noFill/>
              <a:prstDash val="solid"/>
              <a:miter/>
            </a:ln>
          </p:spPr>
          <p:txBody>
            <a:bodyPr rtlCol="0" anchor="ctr"/>
            <a:lstStyle/>
            <a:p>
              <a:endParaRPr lang="es-ES_tradnl"/>
            </a:p>
          </p:txBody>
        </p:sp>
        <p:sp>
          <p:nvSpPr>
            <p:cNvPr id="62" name="Freeform: Shape 61">
              <a:extLst>
                <a:ext uri="{FF2B5EF4-FFF2-40B4-BE49-F238E27FC236}">
                  <a16:creationId xmlns:a16="http://schemas.microsoft.com/office/drawing/2014/main" id="{0CBA4319-4197-C098-CF58-48FCC9462D4F}"/>
                </a:ext>
              </a:extLst>
            </p:cNvPr>
            <p:cNvSpPr/>
            <p:nvPr/>
          </p:nvSpPr>
          <p:spPr>
            <a:xfrm>
              <a:off x="368821" y="8856033"/>
              <a:ext cx="39891" cy="31397"/>
            </a:xfrm>
            <a:custGeom>
              <a:avLst/>
              <a:gdLst>
                <a:gd name="connsiteX0" fmla="*/ 14983 w 39891"/>
                <a:gd name="connsiteY0" fmla="*/ 31398 h 31397"/>
                <a:gd name="connsiteX1" fmla="*/ 10402 w 39891"/>
                <a:gd name="connsiteY1" fmla="*/ 29489 h 31397"/>
                <a:gd name="connsiteX2" fmla="*/ 2004 w 39891"/>
                <a:gd name="connsiteY2" fmla="*/ 21091 h 31397"/>
                <a:gd name="connsiteX3" fmla="*/ 2004 w 39891"/>
                <a:gd name="connsiteY3" fmla="*/ 11929 h 31397"/>
                <a:gd name="connsiteX4" fmla="*/ 11166 w 39891"/>
                <a:gd name="connsiteY4" fmla="*/ 11929 h 31397"/>
                <a:gd name="connsiteX5" fmla="*/ 14983 w 39891"/>
                <a:gd name="connsiteY5" fmla="*/ 15747 h 31397"/>
                <a:gd name="connsiteX6" fmla="*/ 28725 w 39891"/>
                <a:gd name="connsiteY6" fmla="*/ 2004 h 31397"/>
                <a:gd name="connsiteX7" fmla="*/ 37887 w 39891"/>
                <a:gd name="connsiteY7" fmla="*/ 2004 h 31397"/>
                <a:gd name="connsiteX8" fmla="*/ 37887 w 39891"/>
                <a:gd name="connsiteY8" fmla="*/ 11166 h 31397"/>
                <a:gd name="connsiteX9" fmla="*/ 19564 w 39891"/>
                <a:gd name="connsiteY9" fmla="*/ 29489 h 31397"/>
                <a:gd name="connsiteX10" fmla="*/ 14983 w 39891"/>
                <a:gd name="connsiteY10" fmla="*/ 31398 h 3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91" h="31397">
                  <a:moveTo>
                    <a:pt x="14983" y="31398"/>
                  </a:moveTo>
                  <a:cubicBezTo>
                    <a:pt x="13456" y="31398"/>
                    <a:pt x="11547" y="30634"/>
                    <a:pt x="10402" y="29489"/>
                  </a:cubicBezTo>
                  <a:lnTo>
                    <a:pt x="2004" y="21091"/>
                  </a:lnTo>
                  <a:cubicBezTo>
                    <a:pt x="-668" y="18419"/>
                    <a:pt x="-668" y="14601"/>
                    <a:pt x="2004" y="11929"/>
                  </a:cubicBezTo>
                  <a:cubicBezTo>
                    <a:pt x="4676" y="9257"/>
                    <a:pt x="8494" y="9257"/>
                    <a:pt x="11166" y="11929"/>
                  </a:cubicBezTo>
                  <a:lnTo>
                    <a:pt x="14983" y="15747"/>
                  </a:lnTo>
                  <a:lnTo>
                    <a:pt x="28725" y="2004"/>
                  </a:lnTo>
                  <a:cubicBezTo>
                    <a:pt x="31398" y="-668"/>
                    <a:pt x="35215" y="-668"/>
                    <a:pt x="37887" y="2004"/>
                  </a:cubicBezTo>
                  <a:cubicBezTo>
                    <a:pt x="40559" y="4676"/>
                    <a:pt x="40559" y="8494"/>
                    <a:pt x="37887" y="11166"/>
                  </a:cubicBezTo>
                  <a:lnTo>
                    <a:pt x="19564" y="29489"/>
                  </a:lnTo>
                  <a:cubicBezTo>
                    <a:pt x="18037" y="31016"/>
                    <a:pt x="16510" y="31398"/>
                    <a:pt x="14983" y="31398"/>
                  </a:cubicBezTo>
                  <a:close/>
                </a:path>
              </a:pathLst>
            </a:custGeom>
            <a:grpFill/>
            <a:ln w="3799" cap="flat">
              <a:noFill/>
              <a:prstDash val="solid"/>
              <a:miter/>
            </a:ln>
          </p:spPr>
          <p:txBody>
            <a:bodyPr rtlCol="0" anchor="ctr"/>
            <a:lstStyle/>
            <a:p>
              <a:endParaRPr lang="es-ES_tradnl"/>
            </a:p>
          </p:txBody>
        </p:sp>
        <p:sp>
          <p:nvSpPr>
            <p:cNvPr id="63" name="Freeform: Shape 62">
              <a:extLst>
                <a:ext uri="{FF2B5EF4-FFF2-40B4-BE49-F238E27FC236}">
                  <a16:creationId xmlns:a16="http://schemas.microsoft.com/office/drawing/2014/main" id="{CD41DC0E-CCB6-29C4-3D58-2A49DBFC6999}"/>
                </a:ext>
              </a:extLst>
            </p:cNvPr>
            <p:cNvSpPr/>
            <p:nvPr/>
          </p:nvSpPr>
          <p:spPr>
            <a:xfrm>
              <a:off x="347157" y="8830552"/>
              <a:ext cx="83218" cy="83218"/>
            </a:xfrm>
            <a:custGeom>
              <a:avLst/>
              <a:gdLst>
                <a:gd name="connsiteX0" fmla="*/ 41609 w 83218"/>
                <a:gd name="connsiteY0" fmla="*/ 12597 h 83218"/>
                <a:gd name="connsiteX1" fmla="*/ 12597 w 83218"/>
                <a:gd name="connsiteY1" fmla="*/ 41609 h 83218"/>
                <a:gd name="connsiteX2" fmla="*/ 41609 w 83218"/>
                <a:gd name="connsiteY2" fmla="*/ 70621 h 83218"/>
                <a:gd name="connsiteX3" fmla="*/ 70621 w 83218"/>
                <a:gd name="connsiteY3" fmla="*/ 41609 h 83218"/>
                <a:gd name="connsiteX4" fmla="*/ 41609 w 83218"/>
                <a:gd name="connsiteY4" fmla="*/ 12597 h 83218"/>
                <a:gd name="connsiteX5" fmla="*/ 41609 w 83218"/>
                <a:gd name="connsiteY5" fmla="*/ 83218 h 83218"/>
                <a:gd name="connsiteX6" fmla="*/ 0 w 83218"/>
                <a:gd name="connsiteY6" fmla="*/ 41609 h 83218"/>
                <a:gd name="connsiteX7" fmla="*/ 41609 w 83218"/>
                <a:gd name="connsiteY7" fmla="*/ 0 h 83218"/>
                <a:gd name="connsiteX8" fmla="*/ 83218 w 83218"/>
                <a:gd name="connsiteY8" fmla="*/ 41609 h 83218"/>
                <a:gd name="connsiteX9" fmla="*/ 41609 w 83218"/>
                <a:gd name="connsiteY9" fmla="*/ 83218 h 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18" h="83218">
                  <a:moveTo>
                    <a:pt x="41609" y="12597"/>
                  </a:moveTo>
                  <a:cubicBezTo>
                    <a:pt x="25576" y="12597"/>
                    <a:pt x="12597" y="25576"/>
                    <a:pt x="12597" y="41609"/>
                  </a:cubicBezTo>
                  <a:cubicBezTo>
                    <a:pt x="12597" y="57642"/>
                    <a:pt x="25576" y="70621"/>
                    <a:pt x="41609" y="70621"/>
                  </a:cubicBezTo>
                  <a:cubicBezTo>
                    <a:pt x="57642" y="70621"/>
                    <a:pt x="70621" y="57642"/>
                    <a:pt x="70621" y="41609"/>
                  </a:cubicBezTo>
                  <a:cubicBezTo>
                    <a:pt x="70621" y="25576"/>
                    <a:pt x="57642" y="12597"/>
                    <a:pt x="41609" y="12597"/>
                  </a:cubicBezTo>
                  <a:close/>
                  <a:moveTo>
                    <a:pt x="41609" y="83218"/>
                  </a:moveTo>
                  <a:cubicBezTo>
                    <a:pt x="18705" y="83218"/>
                    <a:pt x="0" y="64513"/>
                    <a:pt x="0" y="41609"/>
                  </a:cubicBezTo>
                  <a:cubicBezTo>
                    <a:pt x="0" y="18705"/>
                    <a:pt x="18705" y="0"/>
                    <a:pt x="41609" y="0"/>
                  </a:cubicBezTo>
                  <a:cubicBezTo>
                    <a:pt x="64513" y="0"/>
                    <a:pt x="83218" y="18705"/>
                    <a:pt x="83218" y="41609"/>
                  </a:cubicBezTo>
                  <a:cubicBezTo>
                    <a:pt x="83218" y="64513"/>
                    <a:pt x="64513" y="83218"/>
                    <a:pt x="41609" y="83218"/>
                  </a:cubicBezTo>
                  <a:close/>
                </a:path>
              </a:pathLst>
            </a:custGeom>
            <a:grpFill/>
            <a:ln w="3799" cap="flat">
              <a:noFill/>
              <a:prstDash val="solid"/>
              <a:miter/>
            </a:ln>
          </p:spPr>
          <p:txBody>
            <a:bodyPr rtlCol="0" anchor="ctr"/>
            <a:lstStyle/>
            <a:p>
              <a:endParaRPr lang="es-ES_tradnl"/>
            </a:p>
          </p:txBody>
        </p:sp>
        <p:sp>
          <p:nvSpPr>
            <p:cNvPr id="64" name="Freeform: Shape 63">
              <a:extLst>
                <a:ext uri="{FF2B5EF4-FFF2-40B4-BE49-F238E27FC236}">
                  <a16:creationId xmlns:a16="http://schemas.microsoft.com/office/drawing/2014/main" id="{EA15D907-61A1-5180-6AA9-D71CBEC66739}"/>
                </a:ext>
              </a:extLst>
            </p:cNvPr>
            <p:cNvSpPr/>
            <p:nvPr/>
          </p:nvSpPr>
          <p:spPr>
            <a:xfrm>
              <a:off x="472366" y="8751915"/>
              <a:ext cx="205754" cy="12978"/>
            </a:xfrm>
            <a:custGeom>
              <a:avLst/>
              <a:gdLst>
                <a:gd name="connsiteX0" fmla="*/ 199265 w 205754"/>
                <a:gd name="connsiteY0" fmla="*/ 12979 h 12978"/>
                <a:gd name="connsiteX1" fmla="*/ 6489 w 205754"/>
                <a:gd name="connsiteY1" fmla="*/ 12979 h 12978"/>
                <a:gd name="connsiteX2" fmla="*/ 0 w 205754"/>
                <a:gd name="connsiteY2" fmla="*/ 6489 h 12978"/>
                <a:gd name="connsiteX3" fmla="*/ 6489 w 205754"/>
                <a:gd name="connsiteY3" fmla="*/ 0 h 12978"/>
                <a:gd name="connsiteX4" fmla="*/ 199265 w 205754"/>
                <a:gd name="connsiteY4" fmla="*/ 0 h 12978"/>
                <a:gd name="connsiteX5" fmla="*/ 205755 w 205754"/>
                <a:gd name="connsiteY5" fmla="*/ 6489 h 12978"/>
                <a:gd name="connsiteX6" fmla="*/ 199265 w 205754"/>
                <a:gd name="connsiteY6" fmla="*/ 12979 h 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54" h="12978">
                  <a:moveTo>
                    <a:pt x="199265" y="12979"/>
                  </a:moveTo>
                  <a:lnTo>
                    <a:pt x="6489" y="12979"/>
                  </a:lnTo>
                  <a:cubicBezTo>
                    <a:pt x="3054" y="12979"/>
                    <a:pt x="0" y="10307"/>
                    <a:pt x="0" y="6489"/>
                  </a:cubicBezTo>
                  <a:cubicBezTo>
                    <a:pt x="0" y="3054"/>
                    <a:pt x="2672" y="0"/>
                    <a:pt x="6489" y="0"/>
                  </a:cubicBezTo>
                  <a:lnTo>
                    <a:pt x="199265" y="0"/>
                  </a:lnTo>
                  <a:cubicBezTo>
                    <a:pt x="202701" y="0"/>
                    <a:pt x="205755" y="2672"/>
                    <a:pt x="205755" y="6489"/>
                  </a:cubicBezTo>
                  <a:cubicBezTo>
                    <a:pt x="205755" y="9925"/>
                    <a:pt x="202701" y="12979"/>
                    <a:pt x="199265" y="12979"/>
                  </a:cubicBezTo>
                  <a:close/>
                </a:path>
              </a:pathLst>
            </a:custGeom>
            <a:grpFill/>
            <a:ln w="3799" cap="flat">
              <a:noFill/>
              <a:prstDash val="solid"/>
              <a:miter/>
            </a:ln>
          </p:spPr>
          <p:txBody>
            <a:bodyPr rtlCol="0" anchor="ctr"/>
            <a:lstStyle/>
            <a:p>
              <a:endParaRPr lang="es-ES_tradnl"/>
            </a:p>
          </p:txBody>
        </p:sp>
        <p:sp>
          <p:nvSpPr>
            <p:cNvPr id="65" name="Freeform: Shape 64">
              <a:extLst>
                <a:ext uri="{FF2B5EF4-FFF2-40B4-BE49-F238E27FC236}">
                  <a16:creationId xmlns:a16="http://schemas.microsoft.com/office/drawing/2014/main" id="{91F2C355-4AFB-2315-7D3F-CA816E429CCC}"/>
                </a:ext>
              </a:extLst>
            </p:cNvPr>
            <p:cNvSpPr/>
            <p:nvPr/>
          </p:nvSpPr>
          <p:spPr>
            <a:xfrm>
              <a:off x="472366" y="8865290"/>
              <a:ext cx="205754" cy="12978"/>
            </a:xfrm>
            <a:custGeom>
              <a:avLst/>
              <a:gdLst>
                <a:gd name="connsiteX0" fmla="*/ 199265 w 205754"/>
                <a:gd name="connsiteY0" fmla="*/ 12979 h 12978"/>
                <a:gd name="connsiteX1" fmla="*/ 6489 w 205754"/>
                <a:gd name="connsiteY1" fmla="*/ 12979 h 12978"/>
                <a:gd name="connsiteX2" fmla="*/ 0 w 205754"/>
                <a:gd name="connsiteY2" fmla="*/ 6489 h 12978"/>
                <a:gd name="connsiteX3" fmla="*/ 6489 w 205754"/>
                <a:gd name="connsiteY3" fmla="*/ 0 h 12978"/>
                <a:gd name="connsiteX4" fmla="*/ 199265 w 205754"/>
                <a:gd name="connsiteY4" fmla="*/ 0 h 12978"/>
                <a:gd name="connsiteX5" fmla="*/ 205755 w 205754"/>
                <a:gd name="connsiteY5" fmla="*/ 6489 h 12978"/>
                <a:gd name="connsiteX6" fmla="*/ 199265 w 205754"/>
                <a:gd name="connsiteY6" fmla="*/ 12979 h 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54" h="12978">
                  <a:moveTo>
                    <a:pt x="199265" y="12979"/>
                  </a:moveTo>
                  <a:lnTo>
                    <a:pt x="6489" y="12979"/>
                  </a:lnTo>
                  <a:cubicBezTo>
                    <a:pt x="3054" y="12979"/>
                    <a:pt x="0" y="10307"/>
                    <a:pt x="0" y="6489"/>
                  </a:cubicBezTo>
                  <a:cubicBezTo>
                    <a:pt x="0" y="3054"/>
                    <a:pt x="2672" y="0"/>
                    <a:pt x="6489" y="0"/>
                  </a:cubicBezTo>
                  <a:lnTo>
                    <a:pt x="199265" y="0"/>
                  </a:lnTo>
                  <a:cubicBezTo>
                    <a:pt x="202701" y="0"/>
                    <a:pt x="205755" y="2672"/>
                    <a:pt x="205755" y="6489"/>
                  </a:cubicBezTo>
                  <a:cubicBezTo>
                    <a:pt x="205755" y="10307"/>
                    <a:pt x="202701" y="12979"/>
                    <a:pt x="199265" y="12979"/>
                  </a:cubicBezTo>
                  <a:close/>
                </a:path>
              </a:pathLst>
            </a:custGeom>
            <a:grpFill/>
            <a:ln w="3799" cap="flat">
              <a:noFill/>
              <a:prstDash val="solid"/>
              <a:miter/>
            </a:ln>
          </p:spPr>
          <p:txBody>
            <a:bodyPr rtlCol="0" anchor="ctr"/>
            <a:lstStyle/>
            <a:p>
              <a:endParaRPr lang="es-ES_tradnl"/>
            </a:p>
          </p:txBody>
        </p:sp>
      </p:grpSp>
      <p:sp>
        <p:nvSpPr>
          <p:cNvPr id="21" name="TextBox 20">
            <a:extLst>
              <a:ext uri="{FF2B5EF4-FFF2-40B4-BE49-F238E27FC236}">
                <a16:creationId xmlns:a16="http://schemas.microsoft.com/office/drawing/2014/main" id="{B5CCED82-B140-7E4F-AC50-681336B66A31}"/>
              </a:ext>
            </a:extLst>
          </p:cNvPr>
          <p:cNvSpPr txBox="1"/>
          <p:nvPr/>
        </p:nvSpPr>
        <p:spPr>
          <a:xfrm>
            <a:off x="3159759" y="3159620"/>
            <a:ext cx="4153535" cy="861774"/>
          </a:xfrm>
          <a:prstGeom prst="rect">
            <a:avLst/>
          </a:prstGeom>
          <a:noFill/>
        </p:spPr>
        <p:txBody>
          <a:bodyPr wrap="square" lIns="90000" rIns="90000" rtlCol="0" anchor="b">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8418">
              <a:defRPr/>
            </a:pPr>
            <a:r>
              <a:rPr lang="en-US" sz="1000" b="1" kern="0" dirty="0">
                <a:solidFill>
                  <a:srgbClr val="636569"/>
                </a:solidFill>
                <a:latin typeface="Segoe UI" panose="020B0502040204020203" pitchFamily="34" charset="0"/>
                <a:cs typeface="Segoe UI" panose="020B0502040204020203" pitchFamily="34" charset="0"/>
              </a:rPr>
              <a:t>Profile</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Profile of the company/household</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Profile of the decision maker</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Possibly screening questions to exclude non-relevant respondents (category usage, familiarity with the brand, age, ...)</a:t>
            </a:r>
          </a:p>
        </p:txBody>
      </p:sp>
      <p:sp>
        <p:nvSpPr>
          <p:cNvPr id="5" name="TextBox 4">
            <a:extLst>
              <a:ext uri="{FF2B5EF4-FFF2-40B4-BE49-F238E27FC236}">
                <a16:creationId xmlns:a16="http://schemas.microsoft.com/office/drawing/2014/main" id="{BBEF39FB-5AED-CC63-F6C5-90881AE2FAD5}"/>
              </a:ext>
            </a:extLst>
          </p:cNvPr>
          <p:cNvSpPr txBox="1"/>
          <p:nvPr/>
        </p:nvSpPr>
        <p:spPr>
          <a:xfrm>
            <a:off x="5463825" y="5254781"/>
            <a:ext cx="1849470" cy="553998"/>
          </a:xfrm>
          <a:prstGeom prst="rect">
            <a:avLst/>
          </a:prstGeom>
          <a:noFill/>
        </p:spPr>
        <p:txBody>
          <a:bodyPr wrap="square" lIns="90000" rIns="9000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8418">
              <a:defRPr/>
            </a:pPr>
            <a:r>
              <a:rPr lang="en-US" sz="1000" b="1" kern="0" dirty="0">
                <a:solidFill>
                  <a:srgbClr val="636569"/>
                </a:solidFill>
                <a:latin typeface="Segoe UI" panose="020B0502040204020203" pitchFamily="34" charset="0"/>
                <a:cs typeface="Segoe UI" panose="020B0502040204020203" pitchFamily="34" charset="0"/>
              </a:rPr>
              <a:t>Behavior</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Usage frequency</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Purchase intentions</a:t>
            </a:r>
          </a:p>
        </p:txBody>
      </p:sp>
      <p:sp>
        <p:nvSpPr>
          <p:cNvPr id="8" name="TextBox 7">
            <a:extLst>
              <a:ext uri="{FF2B5EF4-FFF2-40B4-BE49-F238E27FC236}">
                <a16:creationId xmlns:a16="http://schemas.microsoft.com/office/drawing/2014/main" id="{1505881C-03B2-B989-6793-BCCBF462BD37}"/>
              </a:ext>
            </a:extLst>
          </p:cNvPr>
          <p:cNvSpPr txBox="1"/>
          <p:nvPr/>
        </p:nvSpPr>
        <p:spPr>
          <a:xfrm>
            <a:off x="3557641" y="7325619"/>
            <a:ext cx="3755654" cy="707886"/>
          </a:xfrm>
          <a:prstGeom prst="rect">
            <a:avLst/>
          </a:prstGeom>
          <a:noFill/>
        </p:spPr>
        <p:txBody>
          <a:bodyPr wrap="square" lIns="90000" rIns="90000" rtlCol="0" anchor="t">
            <a:spAutoFit/>
          </a:bodyPr>
          <a:lstStyle>
            <a:defPPr>
              <a:defRPr lang="en-US"/>
            </a:defPPr>
            <a:lvl1pPr>
              <a:defRPr sz="1100" b="1"/>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000" dirty="0">
                <a:solidFill>
                  <a:srgbClr val="636569"/>
                </a:solidFill>
                <a:latin typeface="Segoe UI" panose="020B0502040204020203" pitchFamily="34" charset="0"/>
                <a:cs typeface="Segoe UI" panose="020B0502040204020203" pitchFamily="34" charset="0"/>
              </a:rPr>
              <a:t>Trust</a:t>
            </a:r>
          </a:p>
          <a:p>
            <a:pPr marL="230400" indent="-230400" defTabSz="1218418">
              <a:buFont typeface="Arial" panose="020B0604020202020204" pitchFamily="34" charset="0"/>
              <a:buChar char="•"/>
              <a:defRPr/>
            </a:pPr>
            <a:r>
              <a:rPr lang="en-US" sz="1000" b="0" kern="0" dirty="0">
                <a:solidFill>
                  <a:srgbClr val="636569"/>
                </a:solidFill>
                <a:latin typeface="Segoe UI" panose="020B0502040204020203" pitchFamily="34" charset="0"/>
                <a:cs typeface="Segoe UI" panose="020B0502040204020203" pitchFamily="34" charset="0"/>
              </a:rPr>
              <a:t>Overall level of trust</a:t>
            </a:r>
          </a:p>
          <a:p>
            <a:pPr marL="230400" indent="-230400" defTabSz="1218418">
              <a:buFont typeface="Arial" panose="020B0604020202020204" pitchFamily="34" charset="0"/>
              <a:buChar char="•"/>
              <a:defRPr/>
            </a:pPr>
            <a:r>
              <a:rPr lang="en-US" sz="1000" b="0" kern="0" dirty="0">
                <a:solidFill>
                  <a:srgbClr val="636569"/>
                </a:solidFill>
                <a:latin typeface="Segoe UI" panose="020B0502040204020203" pitchFamily="34" charset="0"/>
                <a:cs typeface="Segoe UI" panose="020B0502040204020203" pitchFamily="34" charset="0"/>
              </a:rPr>
              <a:t>Relevant drivers of trust: reliability, honesty, competence, credibility</a:t>
            </a:r>
          </a:p>
        </p:txBody>
      </p:sp>
      <p:sp>
        <p:nvSpPr>
          <p:cNvPr id="11" name="TextBox 10">
            <a:extLst>
              <a:ext uri="{FF2B5EF4-FFF2-40B4-BE49-F238E27FC236}">
                <a16:creationId xmlns:a16="http://schemas.microsoft.com/office/drawing/2014/main" id="{3450367A-2B12-B387-9ED3-337971EB07E6}"/>
              </a:ext>
            </a:extLst>
          </p:cNvPr>
          <p:cNvSpPr txBox="1"/>
          <p:nvPr/>
        </p:nvSpPr>
        <p:spPr>
          <a:xfrm>
            <a:off x="4502975" y="6368973"/>
            <a:ext cx="2810320" cy="707886"/>
          </a:xfrm>
          <a:prstGeom prst="rect">
            <a:avLst/>
          </a:prstGeom>
          <a:noFill/>
        </p:spPr>
        <p:txBody>
          <a:bodyPr wrap="square" lIns="90000" rIns="9000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000" b="1" dirty="0">
                <a:solidFill>
                  <a:srgbClr val="636569"/>
                </a:solidFill>
                <a:latin typeface="Segoe UI" panose="020B0502040204020203" pitchFamily="34" charset="0"/>
                <a:cs typeface="Segoe UI" panose="020B0502040204020203" pitchFamily="34" charset="0"/>
              </a:rPr>
              <a:t>Brand Health</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Preference</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Commitment</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Net Promoter Score (recommendation)</a:t>
            </a:r>
          </a:p>
        </p:txBody>
      </p:sp>
      <p:sp>
        <p:nvSpPr>
          <p:cNvPr id="15" name="TextBox 14">
            <a:extLst>
              <a:ext uri="{FF2B5EF4-FFF2-40B4-BE49-F238E27FC236}">
                <a16:creationId xmlns:a16="http://schemas.microsoft.com/office/drawing/2014/main" id="{5B978307-86B3-093C-2F93-4569DC58F6F6}"/>
              </a:ext>
            </a:extLst>
          </p:cNvPr>
          <p:cNvSpPr txBox="1"/>
          <p:nvPr/>
        </p:nvSpPr>
        <p:spPr>
          <a:xfrm>
            <a:off x="606778" y="5997852"/>
            <a:ext cx="1865238" cy="1015663"/>
          </a:xfrm>
          <a:prstGeom prst="rect">
            <a:avLst/>
          </a:prstGeom>
          <a:noFill/>
        </p:spPr>
        <p:txBody>
          <a:bodyPr wrap="square" lIns="90000" rIns="9000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8418">
              <a:defRPr/>
            </a:pPr>
            <a:r>
              <a:rPr lang="en-US" sz="1000" b="1" kern="0" dirty="0">
                <a:solidFill>
                  <a:srgbClr val="636569"/>
                </a:solidFill>
                <a:latin typeface="Segoe UI" panose="020B0502040204020203" pitchFamily="34" charset="0"/>
                <a:cs typeface="Segoe UI" panose="020B0502040204020203" pitchFamily="34" charset="0"/>
              </a:rPr>
              <a:t>Reputation</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Evaluation of the brand and its generic and</a:t>
            </a:r>
            <a:br>
              <a:rPr lang="en-US" sz="1000" kern="0" dirty="0">
                <a:solidFill>
                  <a:srgbClr val="636569"/>
                </a:solidFill>
                <a:latin typeface="Segoe UI" panose="020B0502040204020203" pitchFamily="34" charset="0"/>
                <a:cs typeface="Segoe UI" panose="020B0502040204020203" pitchFamily="34" charset="0"/>
              </a:rPr>
            </a:br>
            <a:r>
              <a:rPr lang="en-US" sz="1000" kern="0" dirty="0">
                <a:solidFill>
                  <a:srgbClr val="636569"/>
                </a:solidFill>
                <a:latin typeface="Segoe UI" panose="020B0502040204020203" pitchFamily="34" charset="0"/>
                <a:cs typeface="Segoe UI" panose="020B0502040204020203" pitchFamily="34" charset="0"/>
              </a:rPr>
              <a:t>non-generic competitors on relevant reputational aspects</a:t>
            </a:r>
          </a:p>
        </p:txBody>
      </p:sp>
      <p:sp>
        <p:nvSpPr>
          <p:cNvPr id="22" name="Freeform: Shape 21">
            <a:extLst>
              <a:ext uri="{FF2B5EF4-FFF2-40B4-BE49-F238E27FC236}">
                <a16:creationId xmlns:a16="http://schemas.microsoft.com/office/drawing/2014/main" id="{6FBDC93A-322D-A678-4C09-2DD8F2C9EFCB}"/>
              </a:ext>
            </a:extLst>
          </p:cNvPr>
          <p:cNvSpPr/>
          <p:nvPr/>
        </p:nvSpPr>
        <p:spPr>
          <a:xfrm>
            <a:off x="2685592" y="7167851"/>
            <a:ext cx="651854" cy="649629"/>
          </a:xfrm>
          <a:custGeom>
            <a:avLst/>
            <a:gdLst>
              <a:gd name="connsiteX0" fmla="*/ 777705 w 777704"/>
              <a:gd name="connsiteY0" fmla="*/ 388852 h 775050"/>
              <a:gd name="connsiteX1" fmla="*/ 388852 w 777704"/>
              <a:gd name="connsiteY1" fmla="*/ 777704 h 775050"/>
              <a:gd name="connsiteX2" fmla="*/ 0 w 777704"/>
              <a:gd name="connsiteY2" fmla="*/ 388852 h 775050"/>
              <a:gd name="connsiteX3" fmla="*/ 388852 w 777704"/>
              <a:gd name="connsiteY3" fmla="*/ 0 h 775050"/>
              <a:gd name="connsiteX4" fmla="*/ 777705 w 777704"/>
              <a:gd name="connsiteY4" fmla="*/ 388852 h 77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704" h="775050">
                <a:moveTo>
                  <a:pt x="777705" y="388852"/>
                </a:moveTo>
                <a:cubicBezTo>
                  <a:pt x="777705" y="603609"/>
                  <a:pt x="603609" y="777704"/>
                  <a:pt x="388852" y="777704"/>
                </a:cubicBezTo>
                <a:cubicBezTo>
                  <a:pt x="174095" y="777704"/>
                  <a:pt x="0" y="603609"/>
                  <a:pt x="0" y="388852"/>
                </a:cubicBezTo>
                <a:cubicBezTo>
                  <a:pt x="0" y="174095"/>
                  <a:pt x="174095" y="0"/>
                  <a:pt x="388852" y="0"/>
                </a:cubicBezTo>
                <a:cubicBezTo>
                  <a:pt x="603609" y="0"/>
                  <a:pt x="777705" y="174095"/>
                  <a:pt x="777705" y="388852"/>
                </a:cubicBezTo>
                <a:close/>
              </a:path>
            </a:pathLst>
          </a:custGeom>
          <a:solidFill>
            <a:srgbClr val="98989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23" name="Freeform: Shape 22">
            <a:extLst>
              <a:ext uri="{FF2B5EF4-FFF2-40B4-BE49-F238E27FC236}">
                <a16:creationId xmlns:a16="http://schemas.microsoft.com/office/drawing/2014/main" id="{D21D7DA1-E6D7-DC64-4094-F70E84EEC8D0}"/>
              </a:ext>
            </a:extLst>
          </p:cNvPr>
          <p:cNvSpPr/>
          <p:nvPr/>
        </p:nvSpPr>
        <p:spPr>
          <a:xfrm>
            <a:off x="2685592" y="6211427"/>
            <a:ext cx="651854" cy="651855"/>
          </a:xfrm>
          <a:custGeom>
            <a:avLst/>
            <a:gdLst>
              <a:gd name="connsiteX0" fmla="*/ 777705 w 777704"/>
              <a:gd name="connsiteY0" fmla="*/ 388852 h 777704"/>
              <a:gd name="connsiteX1" fmla="*/ 388852 w 777704"/>
              <a:gd name="connsiteY1" fmla="*/ 777705 h 777704"/>
              <a:gd name="connsiteX2" fmla="*/ 0 w 777704"/>
              <a:gd name="connsiteY2" fmla="*/ 388852 h 777704"/>
              <a:gd name="connsiteX3" fmla="*/ 388852 w 777704"/>
              <a:gd name="connsiteY3" fmla="*/ 0 h 777704"/>
              <a:gd name="connsiteX4" fmla="*/ 777705 w 777704"/>
              <a:gd name="connsiteY4" fmla="*/ 388852 h 77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704" h="777704">
                <a:moveTo>
                  <a:pt x="777705" y="388852"/>
                </a:moveTo>
                <a:cubicBezTo>
                  <a:pt x="777705" y="603609"/>
                  <a:pt x="603609" y="777705"/>
                  <a:pt x="388852" y="777705"/>
                </a:cubicBezTo>
                <a:cubicBezTo>
                  <a:pt x="174095" y="777705"/>
                  <a:pt x="0" y="603609"/>
                  <a:pt x="0" y="388852"/>
                </a:cubicBezTo>
                <a:cubicBezTo>
                  <a:pt x="0" y="174095"/>
                  <a:pt x="174095" y="0"/>
                  <a:pt x="388852" y="0"/>
                </a:cubicBezTo>
                <a:cubicBezTo>
                  <a:pt x="603609" y="0"/>
                  <a:pt x="777705" y="174095"/>
                  <a:pt x="777705" y="388852"/>
                </a:cubicBezTo>
                <a:close/>
              </a:path>
            </a:pathLst>
          </a:custGeom>
          <a:solidFill>
            <a:srgbClr val="71A94F"/>
          </a:solidFill>
          <a:ln w="12700" cap="flat" cmpd="sng" algn="ctr">
            <a:noFill/>
            <a:prstDash val="solid"/>
            <a:miter lim="800000"/>
          </a:ln>
          <a:effectLst/>
        </p:spPr>
        <p:txBody>
          <a:bodyPr lIns="0" rIns="0"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25" name="Freeform: Shape 24">
            <a:extLst>
              <a:ext uri="{FF2B5EF4-FFF2-40B4-BE49-F238E27FC236}">
                <a16:creationId xmlns:a16="http://schemas.microsoft.com/office/drawing/2014/main" id="{E36E3E30-5906-2116-1943-E221CE28BE61}"/>
              </a:ext>
            </a:extLst>
          </p:cNvPr>
          <p:cNvSpPr/>
          <p:nvPr/>
        </p:nvSpPr>
        <p:spPr>
          <a:xfrm>
            <a:off x="3642238" y="6211427"/>
            <a:ext cx="651854" cy="651855"/>
          </a:xfrm>
          <a:custGeom>
            <a:avLst/>
            <a:gdLst>
              <a:gd name="connsiteX0" fmla="*/ 777705 w 777704"/>
              <a:gd name="connsiteY0" fmla="*/ 388852 h 777704"/>
              <a:gd name="connsiteX1" fmla="*/ 388852 w 777704"/>
              <a:gd name="connsiteY1" fmla="*/ 777705 h 777704"/>
              <a:gd name="connsiteX2" fmla="*/ 0 w 777704"/>
              <a:gd name="connsiteY2" fmla="*/ 388852 h 777704"/>
              <a:gd name="connsiteX3" fmla="*/ 388852 w 777704"/>
              <a:gd name="connsiteY3" fmla="*/ 0 h 777704"/>
              <a:gd name="connsiteX4" fmla="*/ 777705 w 777704"/>
              <a:gd name="connsiteY4" fmla="*/ 388852 h 77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704" h="777704">
                <a:moveTo>
                  <a:pt x="777705" y="388852"/>
                </a:moveTo>
                <a:cubicBezTo>
                  <a:pt x="777705" y="603609"/>
                  <a:pt x="603609" y="777705"/>
                  <a:pt x="388852" y="777705"/>
                </a:cubicBezTo>
                <a:cubicBezTo>
                  <a:pt x="174095" y="777705"/>
                  <a:pt x="0" y="603609"/>
                  <a:pt x="0" y="388852"/>
                </a:cubicBezTo>
                <a:cubicBezTo>
                  <a:pt x="0" y="174095"/>
                  <a:pt x="174095" y="0"/>
                  <a:pt x="388852" y="0"/>
                </a:cubicBezTo>
                <a:cubicBezTo>
                  <a:pt x="603609" y="0"/>
                  <a:pt x="777705" y="174095"/>
                  <a:pt x="777705" y="388852"/>
                </a:cubicBezTo>
                <a:close/>
              </a:path>
            </a:pathLst>
          </a:custGeom>
          <a:solidFill>
            <a:srgbClr val="00946E"/>
          </a:solidFill>
          <a:ln w="12700" cap="flat" cmpd="sng" algn="ctr">
            <a:noFill/>
            <a:prstDash val="solid"/>
            <a:miter lim="800000"/>
          </a:ln>
          <a:effectLst/>
        </p:spPr>
        <p:txBody>
          <a:bodyPr lIns="0" rIns="0"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28" name="Freeform: Shape 27">
            <a:extLst>
              <a:ext uri="{FF2B5EF4-FFF2-40B4-BE49-F238E27FC236}">
                <a16:creationId xmlns:a16="http://schemas.microsoft.com/office/drawing/2014/main" id="{669D5661-3C7B-F2CC-11B4-3097A74AD866}"/>
              </a:ext>
            </a:extLst>
          </p:cNvPr>
          <p:cNvSpPr/>
          <p:nvPr/>
        </p:nvSpPr>
        <p:spPr>
          <a:xfrm>
            <a:off x="3649858" y="5247161"/>
            <a:ext cx="651854" cy="651855"/>
          </a:xfrm>
          <a:custGeom>
            <a:avLst/>
            <a:gdLst>
              <a:gd name="connsiteX0" fmla="*/ 777705 w 777704"/>
              <a:gd name="connsiteY0" fmla="*/ 388852 h 777704"/>
              <a:gd name="connsiteX1" fmla="*/ 388852 w 777704"/>
              <a:gd name="connsiteY1" fmla="*/ 777705 h 777704"/>
              <a:gd name="connsiteX2" fmla="*/ 0 w 777704"/>
              <a:gd name="connsiteY2" fmla="*/ 388852 h 777704"/>
              <a:gd name="connsiteX3" fmla="*/ 388852 w 777704"/>
              <a:gd name="connsiteY3" fmla="*/ 0 h 777704"/>
              <a:gd name="connsiteX4" fmla="*/ 777705 w 777704"/>
              <a:gd name="connsiteY4" fmla="*/ 388852 h 77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704" h="777704">
                <a:moveTo>
                  <a:pt x="777705" y="388852"/>
                </a:moveTo>
                <a:cubicBezTo>
                  <a:pt x="777705" y="603609"/>
                  <a:pt x="603609" y="777705"/>
                  <a:pt x="388852" y="777705"/>
                </a:cubicBezTo>
                <a:cubicBezTo>
                  <a:pt x="174095" y="777705"/>
                  <a:pt x="0" y="603609"/>
                  <a:pt x="0" y="388852"/>
                </a:cubicBezTo>
                <a:cubicBezTo>
                  <a:pt x="0" y="174095"/>
                  <a:pt x="174095" y="0"/>
                  <a:pt x="388852" y="0"/>
                </a:cubicBezTo>
                <a:cubicBezTo>
                  <a:pt x="603609" y="0"/>
                  <a:pt x="777705" y="174095"/>
                  <a:pt x="777705" y="388852"/>
                </a:cubicBezTo>
                <a:close/>
              </a:path>
            </a:pathLst>
          </a:custGeom>
          <a:solidFill>
            <a:srgbClr val="89CFE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29" name="Freeform: Shape 28">
            <a:extLst>
              <a:ext uri="{FF2B5EF4-FFF2-40B4-BE49-F238E27FC236}">
                <a16:creationId xmlns:a16="http://schemas.microsoft.com/office/drawing/2014/main" id="{E4EA7E61-7D6C-9235-C1D0-70C0DB8A588B}"/>
              </a:ext>
            </a:extLst>
          </p:cNvPr>
          <p:cNvSpPr/>
          <p:nvPr/>
        </p:nvSpPr>
        <p:spPr>
          <a:xfrm>
            <a:off x="4598661" y="5254781"/>
            <a:ext cx="649629" cy="651855"/>
          </a:xfrm>
          <a:custGeom>
            <a:avLst/>
            <a:gdLst>
              <a:gd name="connsiteX0" fmla="*/ 777704 w 775050"/>
              <a:gd name="connsiteY0" fmla="*/ 388852 h 777704"/>
              <a:gd name="connsiteX1" fmla="*/ 388852 w 775050"/>
              <a:gd name="connsiteY1" fmla="*/ 777705 h 777704"/>
              <a:gd name="connsiteX2" fmla="*/ 0 w 775050"/>
              <a:gd name="connsiteY2" fmla="*/ 388852 h 777704"/>
              <a:gd name="connsiteX3" fmla="*/ 388852 w 775050"/>
              <a:gd name="connsiteY3" fmla="*/ 0 h 777704"/>
              <a:gd name="connsiteX4" fmla="*/ 777704 w 775050"/>
              <a:gd name="connsiteY4" fmla="*/ 388852 h 77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50" h="777704">
                <a:moveTo>
                  <a:pt x="777704" y="388852"/>
                </a:moveTo>
                <a:cubicBezTo>
                  <a:pt x="777704" y="603609"/>
                  <a:pt x="603609" y="777705"/>
                  <a:pt x="388852" y="777705"/>
                </a:cubicBezTo>
                <a:cubicBezTo>
                  <a:pt x="174095" y="777705"/>
                  <a:pt x="0" y="603609"/>
                  <a:pt x="0" y="388852"/>
                </a:cubicBezTo>
                <a:cubicBezTo>
                  <a:pt x="0" y="174095"/>
                  <a:pt x="174095" y="0"/>
                  <a:pt x="388852" y="0"/>
                </a:cubicBezTo>
                <a:cubicBezTo>
                  <a:pt x="603609" y="0"/>
                  <a:pt x="777704" y="174095"/>
                  <a:pt x="777704" y="388852"/>
                </a:cubicBezTo>
                <a:close/>
              </a:path>
            </a:pathLst>
          </a:custGeom>
          <a:solidFill>
            <a:srgbClr val="43A8C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34" name="Freeform: Shape 33">
            <a:extLst>
              <a:ext uri="{FF2B5EF4-FFF2-40B4-BE49-F238E27FC236}">
                <a16:creationId xmlns:a16="http://schemas.microsoft.com/office/drawing/2014/main" id="{C3A438D3-73C9-6028-700A-4ABD495FB3E2}"/>
              </a:ext>
            </a:extLst>
          </p:cNvPr>
          <p:cNvSpPr/>
          <p:nvPr/>
        </p:nvSpPr>
        <p:spPr>
          <a:xfrm>
            <a:off x="4598661" y="4298358"/>
            <a:ext cx="649629" cy="651855"/>
          </a:xfrm>
          <a:custGeom>
            <a:avLst/>
            <a:gdLst>
              <a:gd name="connsiteX0" fmla="*/ 777704 w 775050"/>
              <a:gd name="connsiteY0" fmla="*/ 388852 h 777704"/>
              <a:gd name="connsiteX1" fmla="*/ 388852 w 775050"/>
              <a:gd name="connsiteY1" fmla="*/ 777705 h 777704"/>
              <a:gd name="connsiteX2" fmla="*/ 0 w 775050"/>
              <a:gd name="connsiteY2" fmla="*/ 388852 h 777704"/>
              <a:gd name="connsiteX3" fmla="*/ 388852 w 775050"/>
              <a:gd name="connsiteY3" fmla="*/ 0 h 777704"/>
              <a:gd name="connsiteX4" fmla="*/ 777704 w 775050"/>
              <a:gd name="connsiteY4" fmla="*/ 388852 h 77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50" h="777704">
                <a:moveTo>
                  <a:pt x="777704" y="388852"/>
                </a:moveTo>
                <a:cubicBezTo>
                  <a:pt x="777704" y="603610"/>
                  <a:pt x="603609" y="777705"/>
                  <a:pt x="388852" y="777705"/>
                </a:cubicBezTo>
                <a:cubicBezTo>
                  <a:pt x="174095" y="777705"/>
                  <a:pt x="0" y="603610"/>
                  <a:pt x="0" y="388852"/>
                </a:cubicBezTo>
                <a:cubicBezTo>
                  <a:pt x="0" y="174095"/>
                  <a:pt x="174095" y="0"/>
                  <a:pt x="388852" y="0"/>
                </a:cubicBezTo>
                <a:cubicBezTo>
                  <a:pt x="603609" y="0"/>
                  <a:pt x="777704" y="174095"/>
                  <a:pt x="777704" y="388852"/>
                </a:cubicBezTo>
                <a:close/>
              </a:path>
            </a:pathLst>
          </a:custGeom>
          <a:solidFill>
            <a:srgbClr val="00739A"/>
          </a:solidFill>
          <a:ln w="2654"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5" name="Freeform: Shape 34">
            <a:extLst>
              <a:ext uri="{FF2B5EF4-FFF2-40B4-BE49-F238E27FC236}">
                <a16:creationId xmlns:a16="http://schemas.microsoft.com/office/drawing/2014/main" id="{5FF3EFB4-4911-AC50-DB4A-33517B72A755}"/>
              </a:ext>
            </a:extLst>
          </p:cNvPr>
          <p:cNvSpPr/>
          <p:nvPr/>
        </p:nvSpPr>
        <p:spPr>
          <a:xfrm>
            <a:off x="4385085" y="4084782"/>
            <a:ext cx="1079007" cy="1079007"/>
          </a:xfrm>
          <a:custGeom>
            <a:avLst/>
            <a:gdLst>
              <a:gd name="connsiteX0" fmla="*/ 643663 w 1287326"/>
              <a:gd name="connsiteY0" fmla="*/ 1141341 h 1287326"/>
              <a:gd name="connsiteX1" fmla="*/ 145985 w 1287326"/>
              <a:gd name="connsiteY1" fmla="*/ 643663 h 1287326"/>
              <a:gd name="connsiteX2" fmla="*/ 643663 w 1287326"/>
              <a:gd name="connsiteY2" fmla="*/ 145985 h 1287326"/>
              <a:gd name="connsiteX3" fmla="*/ 1141341 w 1287326"/>
              <a:gd name="connsiteY3" fmla="*/ 642602 h 1287326"/>
              <a:gd name="connsiteX4" fmla="*/ 1287327 w 1287326"/>
              <a:gd name="connsiteY4" fmla="*/ 642602 h 1287326"/>
              <a:gd name="connsiteX5" fmla="*/ 643663 w 1287326"/>
              <a:gd name="connsiteY5" fmla="*/ 0 h 1287326"/>
              <a:gd name="connsiteX6" fmla="*/ 0 w 1287326"/>
              <a:gd name="connsiteY6" fmla="*/ 643663 h 1287326"/>
              <a:gd name="connsiteX7" fmla="*/ 643663 w 1287326"/>
              <a:gd name="connsiteY7" fmla="*/ 1287327 h 1287326"/>
              <a:gd name="connsiteX8" fmla="*/ 644460 w 1287326"/>
              <a:gd name="connsiteY8" fmla="*/ 1287327 h 1287326"/>
              <a:gd name="connsiteX9" fmla="*/ 644460 w 1287326"/>
              <a:gd name="connsiteY9" fmla="*/ 1141341 h 1287326"/>
              <a:gd name="connsiteX10" fmla="*/ 643663 w 1287326"/>
              <a:gd name="connsiteY10" fmla="*/ 1141341 h 12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326" h="1287326">
                <a:moveTo>
                  <a:pt x="643663" y="1141341"/>
                </a:moveTo>
                <a:cubicBezTo>
                  <a:pt x="368945" y="1141341"/>
                  <a:pt x="145985" y="918647"/>
                  <a:pt x="145985" y="643663"/>
                </a:cubicBezTo>
                <a:cubicBezTo>
                  <a:pt x="145985" y="368680"/>
                  <a:pt x="368680" y="145985"/>
                  <a:pt x="643663" y="145985"/>
                </a:cubicBezTo>
                <a:cubicBezTo>
                  <a:pt x="918116" y="145985"/>
                  <a:pt x="1140810" y="368149"/>
                  <a:pt x="1141341" y="642602"/>
                </a:cubicBezTo>
                <a:lnTo>
                  <a:pt x="1287327" y="642602"/>
                </a:lnTo>
                <a:cubicBezTo>
                  <a:pt x="1286796" y="287724"/>
                  <a:pt x="998806" y="0"/>
                  <a:pt x="643663" y="0"/>
                </a:cubicBezTo>
                <a:cubicBezTo>
                  <a:pt x="288255" y="0"/>
                  <a:pt x="0" y="288255"/>
                  <a:pt x="0" y="643663"/>
                </a:cubicBezTo>
                <a:cubicBezTo>
                  <a:pt x="0" y="999072"/>
                  <a:pt x="288255" y="1287327"/>
                  <a:pt x="643663" y="1287327"/>
                </a:cubicBezTo>
                <a:cubicBezTo>
                  <a:pt x="643929" y="1287327"/>
                  <a:pt x="644194" y="1287327"/>
                  <a:pt x="644460" y="1287327"/>
                </a:cubicBezTo>
                <a:lnTo>
                  <a:pt x="644460" y="1141341"/>
                </a:lnTo>
                <a:cubicBezTo>
                  <a:pt x="644194" y="1141341"/>
                  <a:pt x="643929" y="1141341"/>
                  <a:pt x="643663" y="1141341"/>
                </a:cubicBezTo>
                <a:close/>
              </a:path>
            </a:pathLst>
          </a:custGeom>
          <a:solidFill>
            <a:srgbClr val="00739A"/>
          </a:solidFill>
          <a:ln w="2654"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6" name="Freeform: Shape 35">
            <a:extLst>
              <a:ext uri="{FF2B5EF4-FFF2-40B4-BE49-F238E27FC236}">
                <a16:creationId xmlns:a16="http://schemas.microsoft.com/office/drawing/2014/main" id="{2BA54910-1EE6-5EE7-B6CA-10D7E67EA971}"/>
              </a:ext>
            </a:extLst>
          </p:cNvPr>
          <p:cNvSpPr/>
          <p:nvPr/>
        </p:nvSpPr>
        <p:spPr>
          <a:xfrm>
            <a:off x="4385085" y="5041428"/>
            <a:ext cx="1079007" cy="1079007"/>
          </a:xfrm>
          <a:custGeom>
            <a:avLst/>
            <a:gdLst>
              <a:gd name="connsiteX0" fmla="*/ 644460 w 1287326"/>
              <a:gd name="connsiteY0" fmla="*/ 0 h 1287326"/>
              <a:gd name="connsiteX1" fmla="*/ 644460 w 1287326"/>
              <a:gd name="connsiteY1" fmla="*/ 145985 h 1287326"/>
              <a:gd name="connsiteX2" fmla="*/ 1141341 w 1287326"/>
              <a:gd name="connsiteY2" fmla="*/ 643663 h 1287326"/>
              <a:gd name="connsiteX3" fmla="*/ 643663 w 1287326"/>
              <a:gd name="connsiteY3" fmla="*/ 1141341 h 1287326"/>
              <a:gd name="connsiteX4" fmla="*/ 145985 w 1287326"/>
              <a:gd name="connsiteY4" fmla="*/ 643663 h 1287326"/>
              <a:gd name="connsiteX5" fmla="*/ 145985 w 1287326"/>
              <a:gd name="connsiteY5" fmla="*/ 642867 h 1287326"/>
              <a:gd name="connsiteX6" fmla="*/ 0 w 1287326"/>
              <a:gd name="connsiteY6" fmla="*/ 642867 h 1287326"/>
              <a:gd name="connsiteX7" fmla="*/ 0 w 1287326"/>
              <a:gd name="connsiteY7" fmla="*/ 643663 h 1287326"/>
              <a:gd name="connsiteX8" fmla="*/ 643663 w 1287326"/>
              <a:gd name="connsiteY8" fmla="*/ 1287327 h 1287326"/>
              <a:gd name="connsiteX9" fmla="*/ 1287327 w 1287326"/>
              <a:gd name="connsiteY9" fmla="*/ 643663 h 1287326"/>
              <a:gd name="connsiteX10" fmla="*/ 644460 w 1287326"/>
              <a:gd name="connsiteY10" fmla="*/ 0 h 12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326" h="1287326">
                <a:moveTo>
                  <a:pt x="644460" y="0"/>
                </a:moveTo>
                <a:lnTo>
                  <a:pt x="644460" y="145985"/>
                </a:lnTo>
                <a:cubicBezTo>
                  <a:pt x="918913" y="146516"/>
                  <a:pt x="1141341" y="368945"/>
                  <a:pt x="1141341" y="643663"/>
                </a:cubicBezTo>
                <a:cubicBezTo>
                  <a:pt x="1141341" y="918381"/>
                  <a:pt x="918647" y="1141341"/>
                  <a:pt x="643663" y="1141341"/>
                </a:cubicBezTo>
                <a:cubicBezTo>
                  <a:pt x="368680" y="1141341"/>
                  <a:pt x="145985" y="918647"/>
                  <a:pt x="145985" y="643663"/>
                </a:cubicBezTo>
                <a:cubicBezTo>
                  <a:pt x="145985" y="643398"/>
                  <a:pt x="145985" y="643132"/>
                  <a:pt x="145985" y="642867"/>
                </a:cubicBezTo>
                <a:lnTo>
                  <a:pt x="0" y="642867"/>
                </a:lnTo>
                <a:cubicBezTo>
                  <a:pt x="0" y="643132"/>
                  <a:pt x="0" y="643398"/>
                  <a:pt x="0" y="643663"/>
                </a:cubicBezTo>
                <a:cubicBezTo>
                  <a:pt x="0" y="999072"/>
                  <a:pt x="288255" y="1287327"/>
                  <a:pt x="643663" y="1287327"/>
                </a:cubicBezTo>
                <a:cubicBezTo>
                  <a:pt x="999072" y="1287327"/>
                  <a:pt x="1287327" y="999072"/>
                  <a:pt x="1287327" y="643663"/>
                </a:cubicBezTo>
                <a:cubicBezTo>
                  <a:pt x="1287327" y="288255"/>
                  <a:pt x="999603" y="265"/>
                  <a:pt x="644460" y="0"/>
                </a:cubicBezTo>
                <a:close/>
              </a:path>
            </a:pathLst>
          </a:custGeom>
          <a:solidFill>
            <a:srgbClr val="43A8C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41" name="Freeform: Shape 40">
            <a:extLst>
              <a:ext uri="{FF2B5EF4-FFF2-40B4-BE49-F238E27FC236}">
                <a16:creationId xmlns:a16="http://schemas.microsoft.com/office/drawing/2014/main" id="{074F25CC-8E7C-8405-2A21-0DD92DD384B2}"/>
              </a:ext>
            </a:extLst>
          </p:cNvPr>
          <p:cNvSpPr/>
          <p:nvPr/>
        </p:nvSpPr>
        <p:spPr>
          <a:xfrm>
            <a:off x="3428662" y="5041205"/>
            <a:ext cx="1079007" cy="1079007"/>
          </a:xfrm>
          <a:custGeom>
            <a:avLst/>
            <a:gdLst>
              <a:gd name="connsiteX0" fmla="*/ 643663 w 1287326"/>
              <a:gd name="connsiteY0" fmla="*/ 1141341 h 1287326"/>
              <a:gd name="connsiteX1" fmla="*/ 145985 w 1287326"/>
              <a:gd name="connsiteY1" fmla="*/ 643663 h 1287326"/>
              <a:gd name="connsiteX2" fmla="*/ 643663 w 1287326"/>
              <a:gd name="connsiteY2" fmla="*/ 145985 h 1287326"/>
              <a:gd name="connsiteX3" fmla="*/ 1141341 w 1287326"/>
              <a:gd name="connsiteY3" fmla="*/ 642602 h 1287326"/>
              <a:gd name="connsiteX4" fmla="*/ 1287327 w 1287326"/>
              <a:gd name="connsiteY4" fmla="*/ 642602 h 1287326"/>
              <a:gd name="connsiteX5" fmla="*/ 643663 w 1287326"/>
              <a:gd name="connsiteY5" fmla="*/ 0 h 1287326"/>
              <a:gd name="connsiteX6" fmla="*/ 0 w 1287326"/>
              <a:gd name="connsiteY6" fmla="*/ 643663 h 1287326"/>
              <a:gd name="connsiteX7" fmla="*/ 643663 w 1287326"/>
              <a:gd name="connsiteY7" fmla="*/ 1287327 h 1287326"/>
              <a:gd name="connsiteX8" fmla="*/ 644194 w 1287326"/>
              <a:gd name="connsiteY8" fmla="*/ 1287327 h 1287326"/>
              <a:gd name="connsiteX9" fmla="*/ 644194 w 1287326"/>
              <a:gd name="connsiteY9" fmla="*/ 1141341 h 1287326"/>
              <a:gd name="connsiteX10" fmla="*/ 643663 w 1287326"/>
              <a:gd name="connsiteY10" fmla="*/ 1141341 h 12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326" h="1287326">
                <a:moveTo>
                  <a:pt x="643663" y="1141341"/>
                </a:moveTo>
                <a:cubicBezTo>
                  <a:pt x="368945" y="1141341"/>
                  <a:pt x="145985" y="918647"/>
                  <a:pt x="145985" y="643663"/>
                </a:cubicBezTo>
                <a:cubicBezTo>
                  <a:pt x="145985" y="368945"/>
                  <a:pt x="368679" y="145985"/>
                  <a:pt x="643663" y="145985"/>
                </a:cubicBezTo>
                <a:cubicBezTo>
                  <a:pt x="918116" y="145985"/>
                  <a:pt x="1140810" y="368414"/>
                  <a:pt x="1141341" y="642602"/>
                </a:cubicBezTo>
                <a:lnTo>
                  <a:pt x="1287327" y="642602"/>
                </a:lnTo>
                <a:cubicBezTo>
                  <a:pt x="1286796" y="287459"/>
                  <a:pt x="998806" y="0"/>
                  <a:pt x="643663" y="0"/>
                </a:cubicBezTo>
                <a:cubicBezTo>
                  <a:pt x="288255" y="0"/>
                  <a:pt x="0" y="288255"/>
                  <a:pt x="0" y="643663"/>
                </a:cubicBezTo>
                <a:cubicBezTo>
                  <a:pt x="0" y="999072"/>
                  <a:pt x="288255" y="1287327"/>
                  <a:pt x="643663" y="1287327"/>
                </a:cubicBezTo>
                <a:cubicBezTo>
                  <a:pt x="643929" y="1287327"/>
                  <a:pt x="643929" y="1287327"/>
                  <a:pt x="644194" y="1287327"/>
                </a:cubicBezTo>
                <a:lnTo>
                  <a:pt x="644194" y="1141341"/>
                </a:lnTo>
                <a:cubicBezTo>
                  <a:pt x="643929" y="1141341"/>
                  <a:pt x="643929" y="1141341"/>
                  <a:pt x="643663" y="1141341"/>
                </a:cubicBezTo>
                <a:close/>
              </a:path>
            </a:pathLst>
          </a:custGeom>
          <a:solidFill>
            <a:srgbClr val="89CFE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46" name="Freeform: Shape 45">
            <a:extLst>
              <a:ext uri="{FF2B5EF4-FFF2-40B4-BE49-F238E27FC236}">
                <a16:creationId xmlns:a16="http://schemas.microsoft.com/office/drawing/2014/main" id="{2FEDA2F5-B1A7-3826-DF49-B9DD70B372C7}"/>
              </a:ext>
            </a:extLst>
          </p:cNvPr>
          <p:cNvSpPr/>
          <p:nvPr/>
        </p:nvSpPr>
        <p:spPr>
          <a:xfrm>
            <a:off x="3428662" y="5997852"/>
            <a:ext cx="1079007" cy="1079007"/>
          </a:xfrm>
          <a:custGeom>
            <a:avLst/>
            <a:gdLst>
              <a:gd name="connsiteX0" fmla="*/ 644194 w 1287326"/>
              <a:gd name="connsiteY0" fmla="*/ 0 h 1287326"/>
              <a:gd name="connsiteX1" fmla="*/ 644194 w 1287326"/>
              <a:gd name="connsiteY1" fmla="*/ 145985 h 1287326"/>
              <a:gd name="connsiteX2" fmla="*/ 1141341 w 1287326"/>
              <a:gd name="connsiteY2" fmla="*/ 643663 h 1287326"/>
              <a:gd name="connsiteX3" fmla="*/ 643663 w 1287326"/>
              <a:gd name="connsiteY3" fmla="*/ 1141341 h 1287326"/>
              <a:gd name="connsiteX4" fmla="*/ 145985 w 1287326"/>
              <a:gd name="connsiteY4" fmla="*/ 643663 h 1287326"/>
              <a:gd name="connsiteX5" fmla="*/ 145985 w 1287326"/>
              <a:gd name="connsiteY5" fmla="*/ 642867 h 1287326"/>
              <a:gd name="connsiteX6" fmla="*/ 0 w 1287326"/>
              <a:gd name="connsiteY6" fmla="*/ 642867 h 1287326"/>
              <a:gd name="connsiteX7" fmla="*/ 0 w 1287326"/>
              <a:gd name="connsiteY7" fmla="*/ 643663 h 1287326"/>
              <a:gd name="connsiteX8" fmla="*/ 643663 w 1287326"/>
              <a:gd name="connsiteY8" fmla="*/ 1287327 h 1287326"/>
              <a:gd name="connsiteX9" fmla="*/ 1287327 w 1287326"/>
              <a:gd name="connsiteY9" fmla="*/ 643663 h 1287326"/>
              <a:gd name="connsiteX10" fmla="*/ 644194 w 1287326"/>
              <a:gd name="connsiteY10" fmla="*/ 0 h 12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326" h="1287326">
                <a:moveTo>
                  <a:pt x="644194" y="0"/>
                </a:moveTo>
                <a:lnTo>
                  <a:pt x="644194" y="145985"/>
                </a:lnTo>
                <a:cubicBezTo>
                  <a:pt x="918647" y="146251"/>
                  <a:pt x="1141341" y="368945"/>
                  <a:pt x="1141341" y="643663"/>
                </a:cubicBezTo>
                <a:cubicBezTo>
                  <a:pt x="1141341" y="918381"/>
                  <a:pt x="918647" y="1141341"/>
                  <a:pt x="643663" y="1141341"/>
                </a:cubicBezTo>
                <a:cubicBezTo>
                  <a:pt x="368945" y="1141341"/>
                  <a:pt x="145985" y="918647"/>
                  <a:pt x="145985" y="643663"/>
                </a:cubicBezTo>
                <a:cubicBezTo>
                  <a:pt x="145985" y="643398"/>
                  <a:pt x="145985" y="643132"/>
                  <a:pt x="145985" y="642867"/>
                </a:cubicBezTo>
                <a:lnTo>
                  <a:pt x="0" y="642867"/>
                </a:lnTo>
                <a:cubicBezTo>
                  <a:pt x="0" y="643132"/>
                  <a:pt x="0" y="643398"/>
                  <a:pt x="0" y="643663"/>
                </a:cubicBezTo>
                <a:cubicBezTo>
                  <a:pt x="0" y="999071"/>
                  <a:pt x="288255" y="1287327"/>
                  <a:pt x="643663" y="1287327"/>
                </a:cubicBezTo>
                <a:cubicBezTo>
                  <a:pt x="999071" y="1287327"/>
                  <a:pt x="1287327" y="999071"/>
                  <a:pt x="1287327" y="643663"/>
                </a:cubicBezTo>
                <a:cubicBezTo>
                  <a:pt x="1287061" y="288255"/>
                  <a:pt x="999337" y="265"/>
                  <a:pt x="644194" y="0"/>
                </a:cubicBezTo>
                <a:close/>
              </a:path>
            </a:pathLst>
          </a:custGeom>
          <a:solidFill>
            <a:srgbClr val="00946E"/>
          </a:solidFill>
          <a:ln w="12700" cap="flat" cmpd="sng" algn="ctr">
            <a:noFill/>
            <a:prstDash val="solid"/>
            <a:miter lim="800000"/>
          </a:ln>
          <a:effectLst/>
        </p:spPr>
        <p:txBody>
          <a:bodyPr lIns="0" rIns="0"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47" name="Freeform: Shape 46">
            <a:extLst>
              <a:ext uri="{FF2B5EF4-FFF2-40B4-BE49-F238E27FC236}">
                <a16:creationId xmlns:a16="http://schemas.microsoft.com/office/drawing/2014/main" id="{071061D6-6C81-2B53-C5FF-9563BCB74C33}"/>
              </a:ext>
            </a:extLst>
          </p:cNvPr>
          <p:cNvSpPr/>
          <p:nvPr/>
        </p:nvSpPr>
        <p:spPr>
          <a:xfrm>
            <a:off x="2472016" y="5997852"/>
            <a:ext cx="1079007" cy="1079007"/>
          </a:xfrm>
          <a:custGeom>
            <a:avLst/>
            <a:gdLst>
              <a:gd name="connsiteX0" fmla="*/ 643663 w 1287326"/>
              <a:gd name="connsiteY0" fmla="*/ 1141341 h 1287326"/>
              <a:gd name="connsiteX1" fmla="*/ 145985 w 1287326"/>
              <a:gd name="connsiteY1" fmla="*/ 643663 h 1287326"/>
              <a:gd name="connsiteX2" fmla="*/ 643663 w 1287326"/>
              <a:gd name="connsiteY2" fmla="*/ 145985 h 1287326"/>
              <a:gd name="connsiteX3" fmla="*/ 1141341 w 1287326"/>
              <a:gd name="connsiteY3" fmla="*/ 642867 h 1287326"/>
              <a:gd name="connsiteX4" fmla="*/ 1287327 w 1287326"/>
              <a:gd name="connsiteY4" fmla="*/ 642867 h 1287326"/>
              <a:gd name="connsiteX5" fmla="*/ 643663 w 1287326"/>
              <a:gd name="connsiteY5" fmla="*/ 0 h 1287326"/>
              <a:gd name="connsiteX6" fmla="*/ 0 w 1287326"/>
              <a:gd name="connsiteY6" fmla="*/ 643663 h 1287326"/>
              <a:gd name="connsiteX7" fmla="*/ 643663 w 1287326"/>
              <a:gd name="connsiteY7" fmla="*/ 1287327 h 1287326"/>
              <a:gd name="connsiteX8" fmla="*/ 644194 w 1287326"/>
              <a:gd name="connsiteY8" fmla="*/ 1287327 h 1287326"/>
              <a:gd name="connsiteX9" fmla="*/ 644194 w 1287326"/>
              <a:gd name="connsiteY9" fmla="*/ 1141341 h 1287326"/>
              <a:gd name="connsiteX10" fmla="*/ 643663 w 1287326"/>
              <a:gd name="connsiteY10" fmla="*/ 1141341 h 12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326" h="1287326">
                <a:moveTo>
                  <a:pt x="643663" y="1141341"/>
                </a:moveTo>
                <a:cubicBezTo>
                  <a:pt x="368945" y="1141341"/>
                  <a:pt x="145985" y="918647"/>
                  <a:pt x="145985" y="643663"/>
                </a:cubicBezTo>
                <a:cubicBezTo>
                  <a:pt x="145985" y="368945"/>
                  <a:pt x="368680" y="145985"/>
                  <a:pt x="643663" y="145985"/>
                </a:cubicBezTo>
                <a:cubicBezTo>
                  <a:pt x="918116" y="145985"/>
                  <a:pt x="1140810" y="368414"/>
                  <a:pt x="1141341" y="642867"/>
                </a:cubicBezTo>
                <a:lnTo>
                  <a:pt x="1287327" y="642867"/>
                </a:lnTo>
                <a:cubicBezTo>
                  <a:pt x="1286796" y="287724"/>
                  <a:pt x="999072" y="0"/>
                  <a:pt x="643663" y="0"/>
                </a:cubicBezTo>
                <a:cubicBezTo>
                  <a:pt x="288255" y="0"/>
                  <a:pt x="0" y="288255"/>
                  <a:pt x="0" y="643663"/>
                </a:cubicBezTo>
                <a:cubicBezTo>
                  <a:pt x="0" y="999071"/>
                  <a:pt x="288255" y="1287327"/>
                  <a:pt x="643663" y="1287327"/>
                </a:cubicBezTo>
                <a:cubicBezTo>
                  <a:pt x="643929" y="1287327"/>
                  <a:pt x="643929" y="1287327"/>
                  <a:pt x="644194" y="1287327"/>
                </a:cubicBezTo>
                <a:lnTo>
                  <a:pt x="644194" y="1141341"/>
                </a:lnTo>
                <a:cubicBezTo>
                  <a:pt x="643929" y="1141075"/>
                  <a:pt x="643929" y="1141341"/>
                  <a:pt x="643663" y="1141341"/>
                </a:cubicBezTo>
                <a:close/>
              </a:path>
            </a:pathLst>
          </a:custGeom>
          <a:solidFill>
            <a:srgbClr val="71A94F"/>
          </a:solidFill>
          <a:ln w="12700" cap="flat" cmpd="sng" algn="ctr">
            <a:noFill/>
            <a:prstDash val="solid"/>
            <a:miter lim="800000"/>
          </a:ln>
          <a:effectLst/>
        </p:spPr>
        <p:txBody>
          <a:bodyPr lIns="0" rIns="0"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68" name="Freeform: Shape 67">
            <a:extLst>
              <a:ext uri="{FF2B5EF4-FFF2-40B4-BE49-F238E27FC236}">
                <a16:creationId xmlns:a16="http://schemas.microsoft.com/office/drawing/2014/main" id="{DCAAE7F2-41CF-7ABE-EB23-72ED77AB120B}"/>
              </a:ext>
            </a:extLst>
          </p:cNvPr>
          <p:cNvSpPr/>
          <p:nvPr/>
        </p:nvSpPr>
        <p:spPr>
          <a:xfrm>
            <a:off x="613676" y="6954497"/>
            <a:ext cx="2937347" cy="1079008"/>
          </a:xfrm>
          <a:custGeom>
            <a:avLst/>
            <a:gdLst>
              <a:gd name="connsiteX0" fmla="*/ 0 w 3504449"/>
              <a:gd name="connsiteY0" fmla="*/ 377438 h 1287328"/>
              <a:gd name="connsiteX1" fmla="*/ 2104845 w 3504449"/>
              <a:gd name="connsiteY1" fmla="*/ 377438 h 1287328"/>
              <a:gd name="connsiteX2" fmla="*/ 2112808 w 3504449"/>
              <a:gd name="connsiteY2" fmla="*/ 377438 h 1287328"/>
              <a:gd name="connsiteX3" fmla="*/ 2217387 w 3504449"/>
              <a:gd name="connsiteY3" fmla="*/ 377438 h 1287328"/>
              <a:gd name="connsiteX4" fmla="*/ 2363107 w 3504449"/>
              <a:gd name="connsiteY4" fmla="*/ 523423 h 1287328"/>
              <a:gd name="connsiteX5" fmla="*/ 2363107 w 3504449"/>
              <a:gd name="connsiteY5" fmla="*/ 642866 h 1287328"/>
              <a:gd name="connsiteX6" fmla="*/ 2217121 w 3504449"/>
              <a:gd name="connsiteY6" fmla="*/ 642866 h 1287328"/>
              <a:gd name="connsiteX7" fmla="*/ 2217121 w 3504449"/>
              <a:gd name="connsiteY7" fmla="*/ 607299 h 1287328"/>
              <a:gd name="connsiteX8" fmla="*/ 2133246 w 3504449"/>
              <a:gd name="connsiteY8" fmla="*/ 523423 h 1287328"/>
              <a:gd name="connsiteX9" fmla="*/ 2112808 w 3504449"/>
              <a:gd name="connsiteY9" fmla="*/ 523423 h 1287328"/>
              <a:gd name="connsiteX10" fmla="*/ 2104845 w 3504449"/>
              <a:gd name="connsiteY10" fmla="*/ 523423 h 1287328"/>
              <a:gd name="connsiteX11" fmla="*/ 0 w 3504449"/>
              <a:gd name="connsiteY11" fmla="*/ 523423 h 1287328"/>
              <a:gd name="connsiteX12" fmla="*/ 2861316 w 3504449"/>
              <a:gd name="connsiteY12" fmla="*/ 0 h 1287328"/>
              <a:gd name="connsiteX13" fmla="*/ 3504449 w 3504449"/>
              <a:gd name="connsiteY13" fmla="*/ 643664 h 1287328"/>
              <a:gd name="connsiteX14" fmla="*/ 2860785 w 3504449"/>
              <a:gd name="connsiteY14" fmla="*/ 1287328 h 1287328"/>
              <a:gd name="connsiteX15" fmla="*/ 2217121 w 3504449"/>
              <a:gd name="connsiteY15" fmla="*/ 643664 h 1287328"/>
              <a:gd name="connsiteX16" fmla="*/ 2217121 w 3504449"/>
              <a:gd name="connsiteY16" fmla="*/ 643133 h 1287328"/>
              <a:gd name="connsiteX17" fmla="*/ 2363106 w 3504449"/>
              <a:gd name="connsiteY17" fmla="*/ 643133 h 1287328"/>
              <a:gd name="connsiteX18" fmla="*/ 2363106 w 3504449"/>
              <a:gd name="connsiteY18" fmla="*/ 643664 h 1287328"/>
              <a:gd name="connsiteX19" fmla="*/ 2860785 w 3504449"/>
              <a:gd name="connsiteY19" fmla="*/ 1141342 h 1287328"/>
              <a:gd name="connsiteX20" fmla="*/ 3358463 w 3504449"/>
              <a:gd name="connsiteY20" fmla="*/ 643664 h 1287328"/>
              <a:gd name="connsiteX21" fmla="*/ 2861316 w 3504449"/>
              <a:gd name="connsiteY21" fmla="*/ 145985 h 128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4449" h="1287328">
                <a:moveTo>
                  <a:pt x="0" y="377438"/>
                </a:moveTo>
                <a:lnTo>
                  <a:pt x="2104845" y="377438"/>
                </a:lnTo>
                <a:lnTo>
                  <a:pt x="2112808" y="377438"/>
                </a:lnTo>
                <a:lnTo>
                  <a:pt x="2217387" y="377438"/>
                </a:lnTo>
                <a:cubicBezTo>
                  <a:pt x="2298077" y="377438"/>
                  <a:pt x="2363372" y="442733"/>
                  <a:pt x="2363107" y="523423"/>
                </a:cubicBezTo>
                <a:lnTo>
                  <a:pt x="2363107" y="642866"/>
                </a:lnTo>
                <a:lnTo>
                  <a:pt x="2217121" y="642866"/>
                </a:lnTo>
                <a:lnTo>
                  <a:pt x="2217121" y="607299"/>
                </a:lnTo>
                <a:cubicBezTo>
                  <a:pt x="2217121" y="561114"/>
                  <a:pt x="2179696" y="523423"/>
                  <a:pt x="2133246" y="523423"/>
                </a:cubicBezTo>
                <a:lnTo>
                  <a:pt x="2112808" y="523423"/>
                </a:lnTo>
                <a:lnTo>
                  <a:pt x="2104845" y="523423"/>
                </a:lnTo>
                <a:lnTo>
                  <a:pt x="0" y="523423"/>
                </a:lnTo>
                <a:close/>
                <a:moveTo>
                  <a:pt x="2861316" y="0"/>
                </a:moveTo>
                <a:cubicBezTo>
                  <a:pt x="3216459" y="0"/>
                  <a:pt x="3504449" y="288255"/>
                  <a:pt x="3504449" y="643664"/>
                </a:cubicBezTo>
                <a:cubicBezTo>
                  <a:pt x="3504449" y="999072"/>
                  <a:pt x="3216194" y="1287328"/>
                  <a:pt x="2860785" y="1287328"/>
                </a:cubicBezTo>
                <a:cubicBezTo>
                  <a:pt x="2505376" y="1287328"/>
                  <a:pt x="2217121" y="999072"/>
                  <a:pt x="2217121" y="643664"/>
                </a:cubicBezTo>
                <a:cubicBezTo>
                  <a:pt x="2217121" y="643399"/>
                  <a:pt x="2217121" y="643399"/>
                  <a:pt x="2217121" y="643133"/>
                </a:cubicBezTo>
                <a:lnTo>
                  <a:pt x="2363106" y="643133"/>
                </a:lnTo>
                <a:cubicBezTo>
                  <a:pt x="2363106" y="643399"/>
                  <a:pt x="2363106" y="643399"/>
                  <a:pt x="2363106" y="643664"/>
                </a:cubicBezTo>
                <a:cubicBezTo>
                  <a:pt x="2363106" y="918648"/>
                  <a:pt x="2586066" y="1141342"/>
                  <a:pt x="2860785" y="1141342"/>
                </a:cubicBezTo>
                <a:cubicBezTo>
                  <a:pt x="3135769" y="1141342"/>
                  <a:pt x="3358463" y="918382"/>
                  <a:pt x="3358463" y="643664"/>
                </a:cubicBezTo>
                <a:cubicBezTo>
                  <a:pt x="3358463" y="368946"/>
                  <a:pt x="3136034" y="146251"/>
                  <a:pt x="2861316" y="145985"/>
                </a:cubicBezTo>
                <a:close/>
              </a:path>
            </a:pathLst>
          </a:custGeom>
          <a:solidFill>
            <a:srgbClr val="98989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457200"/>
            <a:endParaRPr lang="en-US" sz="1100" kern="0">
              <a:solidFill>
                <a:srgbClr val="FFFFFF"/>
              </a:solidFill>
              <a:latin typeface="Segoe UI" panose="020B0502040204020203" pitchFamily="34" charset="0"/>
              <a:cs typeface="Segoe UI" panose="020B0502040204020203" pitchFamily="34" charset="0"/>
            </a:endParaRPr>
          </a:p>
        </p:txBody>
      </p:sp>
      <p:sp>
        <p:nvSpPr>
          <p:cNvPr id="69" name="Freeform: Shape 68">
            <a:extLst>
              <a:ext uri="{FF2B5EF4-FFF2-40B4-BE49-F238E27FC236}">
                <a16:creationId xmlns:a16="http://schemas.microsoft.com/office/drawing/2014/main" id="{5E99549F-9F6E-66F3-96D5-C7204BD90161}"/>
              </a:ext>
            </a:extLst>
          </p:cNvPr>
          <p:cNvSpPr/>
          <p:nvPr/>
        </p:nvSpPr>
        <p:spPr>
          <a:xfrm>
            <a:off x="4382953" y="4082636"/>
            <a:ext cx="2937240" cy="756929"/>
          </a:xfrm>
          <a:custGeom>
            <a:avLst/>
            <a:gdLst>
              <a:gd name="connsiteX0" fmla="*/ 1391512 w 3504321"/>
              <a:gd name="connsiteY0" fmla="*/ 903066 h 903066"/>
              <a:gd name="connsiteX1" fmla="*/ 3504321 w 3504321"/>
              <a:gd name="connsiteY1" fmla="*/ 903066 h 903066"/>
              <a:gd name="connsiteX2" fmla="*/ 3504321 w 3504321"/>
              <a:gd name="connsiteY2" fmla="*/ 757081 h 903066"/>
              <a:gd name="connsiteX3" fmla="*/ 1399602 w 3504321"/>
              <a:gd name="connsiteY3" fmla="*/ 757081 h 903066"/>
              <a:gd name="connsiteX4" fmla="*/ 1399602 w 3504321"/>
              <a:gd name="connsiteY4" fmla="*/ 757079 h 903066"/>
              <a:gd name="connsiteX5" fmla="*/ 1371201 w 3504321"/>
              <a:gd name="connsiteY5" fmla="*/ 757079 h 903066"/>
              <a:gd name="connsiteX6" fmla="*/ 1287326 w 3504321"/>
              <a:gd name="connsiteY6" fmla="*/ 673203 h 903066"/>
              <a:gd name="connsiteX7" fmla="*/ 1287326 w 3504321"/>
              <a:gd name="connsiteY7" fmla="*/ 637636 h 903066"/>
              <a:gd name="connsiteX8" fmla="*/ 1286720 w 3504321"/>
              <a:gd name="connsiteY8" fmla="*/ 637636 h 903066"/>
              <a:gd name="connsiteX9" fmla="*/ 1274248 w 3504321"/>
              <a:gd name="connsiteY9" fmla="*/ 513965 h 903066"/>
              <a:gd name="connsiteX10" fmla="*/ 643664 w 3504321"/>
              <a:gd name="connsiteY10" fmla="*/ 0 h 903066"/>
              <a:gd name="connsiteX11" fmla="*/ 0 w 3504321"/>
              <a:gd name="connsiteY11" fmla="*/ 643664 h 903066"/>
              <a:gd name="connsiteX12" fmla="*/ 0 w 3504321"/>
              <a:gd name="connsiteY12" fmla="*/ 644725 h 903066"/>
              <a:gd name="connsiteX13" fmla="*/ 145985 w 3504321"/>
              <a:gd name="connsiteY13" fmla="*/ 644725 h 903066"/>
              <a:gd name="connsiteX14" fmla="*/ 145985 w 3504321"/>
              <a:gd name="connsiteY14" fmla="*/ 643664 h 903066"/>
              <a:gd name="connsiteX15" fmla="*/ 643664 w 3504321"/>
              <a:gd name="connsiteY15" fmla="*/ 145986 h 903066"/>
              <a:gd name="connsiteX16" fmla="*/ 1131236 w 3504321"/>
              <a:gd name="connsiteY16" fmla="*/ 543405 h 903066"/>
              <a:gd name="connsiteX17" fmla="*/ 1140877 w 3504321"/>
              <a:gd name="connsiteY17" fmla="*/ 639045 h 903066"/>
              <a:gd name="connsiteX18" fmla="*/ 1141341 w 3504321"/>
              <a:gd name="connsiteY18" fmla="*/ 639045 h 903066"/>
              <a:gd name="connsiteX19" fmla="*/ 1141341 w 3504321"/>
              <a:gd name="connsiteY19" fmla="*/ 757079 h 903066"/>
              <a:gd name="connsiteX20" fmla="*/ 1287061 w 3504321"/>
              <a:gd name="connsiteY20" fmla="*/ 903064 h 903066"/>
              <a:gd name="connsiteX21" fmla="*/ 1391512 w 3504321"/>
              <a:gd name="connsiteY21" fmla="*/ 903064 h 90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4320" h="903066">
                <a:moveTo>
                  <a:pt x="1391512" y="903066"/>
                </a:moveTo>
                <a:lnTo>
                  <a:pt x="3504321" y="903066"/>
                </a:lnTo>
                <a:lnTo>
                  <a:pt x="3504321" y="757081"/>
                </a:lnTo>
                <a:lnTo>
                  <a:pt x="1399602" y="757081"/>
                </a:lnTo>
                <a:lnTo>
                  <a:pt x="1399602" y="757079"/>
                </a:lnTo>
                <a:lnTo>
                  <a:pt x="1371201" y="757079"/>
                </a:lnTo>
                <a:cubicBezTo>
                  <a:pt x="1324751" y="757079"/>
                  <a:pt x="1287326" y="719388"/>
                  <a:pt x="1287326" y="673203"/>
                </a:cubicBezTo>
                <a:lnTo>
                  <a:pt x="1287326" y="637636"/>
                </a:lnTo>
                <a:lnTo>
                  <a:pt x="1286720" y="637636"/>
                </a:lnTo>
                <a:lnTo>
                  <a:pt x="1274248" y="513965"/>
                </a:lnTo>
                <a:cubicBezTo>
                  <a:pt x="1214215" y="220695"/>
                  <a:pt x="954646" y="0"/>
                  <a:pt x="643664" y="0"/>
                </a:cubicBezTo>
                <a:cubicBezTo>
                  <a:pt x="288255" y="0"/>
                  <a:pt x="0" y="288255"/>
                  <a:pt x="0" y="643664"/>
                </a:cubicBezTo>
                <a:cubicBezTo>
                  <a:pt x="0" y="643929"/>
                  <a:pt x="0" y="644460"/>
                  <a:pt x="0" y="644725"/>
                </a:cubicBezTo>
                <a:lnTo>
                  <a:pt x="145985" y="644725"/>
                </a:lnTo>
                <a:cubicBezTo>
                  <a:pt x="145985" y="644460"/>
                  <a:pt x="145985" y="643929"/>
                  <a:pt x="145985" y="643664"/>
                </a:cubicBezTo>
                <a:cubicBezTo>
                  <a:pt x="145985" y="368680"/>
                  <a:pt x="368680" y="145986"/>
                  <a:pt x="643664" y="145986"/>
                </a:cubicBezTo>
                <a:cubicBezTo>
                  <a:pt x="884274" y="145986"/>
                  <a:pt x="1084851" y="316689"/>
                  <a:pt x="1131236" y="543405"/>
                </a:cubicBezTo>
                <a:lnTo>
                  <a:pt x="1140877" y="639045"/>
                </a:lnTo>
                <a:lnTo>
                  <a:pt x="1141341" y="639045"/>
                </a:lnTo>
                <a:lnTo>
                  <a:pt x="1141341" y="757079"/>
                </a:lnTo>
                <a:cubicBezTo>
                  <a:pt x="1141075" y="837769"/>
                  <a:pt x="1206371" y="903064"/>
                  <a:pt x="1287061" y="903064"/>
                </a:cubicBezTo>
                <a:lnTo>
                  <a:pt x="1391512" y="903064"/>
                </a:lnTo>
                <a:close/>
              </a:path>
            </a:pathLst>
          </a:custGeom>
          <a:solidFill>
            <a:srgbClr val="00739A"/>
          </a:solidFill>
          <a:ln w="2654"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71" name="TextBox 70">
            <a:extLst>
              <a:ext uri="{FF2B5EF4-FFF2-40B4-BE49-F238E27FC236}">
                <a16:creationId xmlns:a16="http://schemas.microsoft.com/office/drawing/2014/main" id="{F7E5C450-DA44-BE3A-465D-17B1052AF0A6}"/>
              </a:ext>
            </a:extLst>
          </p:cNvPr>
          <p:cNvSpPr txBox="1"/>
          <p:nvPr/>
        </p:nvSpPr>
        <p:spPr>
          <a:xfrm>
            <a:off x="1313690" y="5041205"/>
            <a:ext cx="2243326" cy="707886"/>
          </a:xfrm>
          <a:prstGeom prst="rect">
            <a:avLst/>
          </a:prstGeom>
          <a:noFill/>
        </p:spPr>
        <p:txBody>
          <a:bodyPr wrap="square" lIns="90000" rIns="90000" rtlCol="0" anchor="b">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8418">
              <a:defRPr/>
            </a:pPr>
            <a:r>
              <a:rPr lang="en-US" sz="1000" b="1" kern="0" dirty="0">
                <a:solidFill>
                  <a:srgbClr val="636569"/>
                </a:solidFill>
                <a:latin typeface="Segoe UI" panose="020B0502040204020203" pitchFamily="34" charset="0"/>
                <a:cs typeface="Segoe UI" panose="020B0502040204020203" pitchFamily="34" charset="0"/>
              </a:rPr>
              <a:t>Market Structure</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Which brand(s) stand out or is this a commodity market?</a:t>
            </a:r>
          </a:p>
          <a:p>
            <a:pPr marL="230400" indent="-230400" defTabSz="1218418">
              <a:buFont typeface="Arial" panose="020B0604020202020204" pitchFamily="34" charset="0"/>
              <a:buChar char="•"/>
              <a:defRPr/>
            </a:pPr>
            <a:r>
              <a:rPr lang="en-US" sz="1000" kern="0" dirty="0">
                <a:solidFill>
                  <a:srgbClr val="636569"/>
                </a:solidFill>
                <a:latin typeface="Segoe UI" panose="020B0502040204020203" pitchFamily="34" charset="0"/>
                <a:cs typeface="Segoe UI" panose="020B0502040204020203" pitchFamily="34" charset="0"/>
              </a:rPr>
              <a:t>What motivates their choice?</a:t>
            </a:r>
          </a:p>
        </p:txBody>
      </p:sp>
      <p:pic>
        <p:nvPicPr>
          <p:cNvPr id="93" name="Graphic 92">
            <a:extLst>
              <a:ext uri="{FF2B5EF4-FFF2-40B4-BE49-F238E27FC236}">
                <a16:creationId xmlns:a16="http://schemas.microsoft.com/office/drawing/2014/main" id="{A1609368-EC07-BA21-502B-6C10BF7772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7475" y="4472453"/>
            <a:ext cx="432000" cy="303665"/>
          </a:xfrm>
          <a:prstGeom prst="rect">
            <a:avLst/>
          </a:prstGeom>
        </p:spPr>
      </p:pic>
      <p:sp>
        <p:nvSpPr>
          <p:cNvPr id="96" name="Graphic 94">
            <a:extLst>
              <a:ext uri="{FF2B5EF4-FFF2-40B4-BE49-F238E27FC236}">
                <a16:creationId xmlns:a16="http://schemas.microsoft.com/office/drawing/2014/main" id="{359AA6F5-50A5-8678-9E5C-46A5823E57A4}"/>
              </a:ext>
            </a:extLst>
          </p:cNvPr>
          <p:cNvSpPr/>
          <p:nvPr/>
        </p:nvSpPr>
        <p:spPr>
          <a:xfrm>
            <a:off x="4707475" y="5374527"/>
            <a:ext cx="431129" cy="411708"/>
          </a:xfrm>
          <a:custGeom>
            <a:avLst/>
            <a:gdLst>
              <a:gd name="connsiteX0" fmla="*/ 226473 w 431129"/>
              <a:gd name="connsiteY0" fmla="*/ 117163 h 411708"/>
              <a:gd name="connsiteX1" fmla="*/ 226473 w 431129"/>
              <a:gd name="connsiteY1" fmla="*/ 106691 h 411708"/>
              <a:gd name="connsiteX2" fmla="*/ 236945 w 431129"/>
              <a:gd name="connsiteY2" fmla="*/ 106691 h 411708"/>
              <a:gd name="connsiteX3" fmla="*/ 257891 w 431129"/>
              <a:gd name="connsiteY3" fmla="*/ 127636 h 411708"/>
              <a:gd name="connsiteX4" fmla="*/ 257891 w 431129"/>
              <a:gd name="connsiteY4" fmla="*/ 47782 h 411708"/>
              <a:gd name="connsiteX5" fmla="*/ 265745 w 431129"/>
              <a:gd name="connsiteY5" fmla="*/ 39927 h 411708"/>
              <a:gd name="connsiteX6" fmla="*/ 273600 w 431129"/>
              <a:gd name="connsiteY6" fmla="*/ 47782 h 411708"/>
              <a:gd name="connsiteX7" fmla="*/ 273600 w 431129"/>
              <a:gd name="connsiteY7" fmla="*/ 126982 h 411708"/>
              <a:gd name="connsiteX8" fmla="*/ 294545 w 431129"/>
              <a:gd name="connsiteY8" fmla="*/ 106036 h 411708"/>
              <a:gd name="connsiteX9" fmla="*/ 305018 w 431129"/>
              <a:gd name="connsiteY9" fmla="*/ 106036 h 411708"/>
              <a:gd name="connsiteX10" fmla="*/ 305018 w 431129"/>
              <a:gd name="connsiteY10" fmla="*/ 116509 h 411708"/>
              <a:gd name="connsiteX11" fmla="*/ 270982 w 431129"/>
              <a:gd name="connsiteY11" fmla="*/ 150545 h 411708"/>
              <a:gd name="connsiteX12" fmla="*/ 260509 w 431129"/>
              <a:gd name="connsiteY12" fmla="*/ 150545 h 411708"/>
              <a:gd name="connsiteX13" fmla="*/ 226473 w 431129"/>
              <a:gd name="connsiteY13" fmla="*/ 117163 h 411708"/>
              <a:gd name="connsiteX14" fmla="*/ 226473 w 431129"/>
              <a:gd name="connsiteY14" fmla="*/ 117163 h 411708"/>
              <a:gd name="connsiteX15" fmla="*/ 337091 w 431129"/>
              <a:gd name="connsiteY15" fmla="*/ 395999 h 411708"/>
              <a:gd name="connsiteX16" fmla="*/ 325309 w 431129"/>
              <a:gd name="connsiteY16" fmla="*/ 384218 h 411708"/>
              <a:gd name="connsiteX17" fmla="*/ 337091 w 431129"/>
              <a:gd name="connsiteY17" fmla="*/ 372436 h 411708"/>
              <a:gd name="connsiteX18" fmla="*/ 348873 w 431129"/>
              <a:gd name="connsiteY18" fmla="*/ 384218 h 411708"/>
              <a:gd name="connsiteX19" fmla="*/ 337091 w 431129"/>
              <a:gd name="connsiteY19" fmla="*/ 395999 h 411708"/>
              <a:gd name="connsiteX20" fmla="*/ 337091 w 431129"/>
              <a:gd name="connsiteY20" fmla="*/ 395999 h 411708"/>
              <a:gd name="connsiteX21" fmla="*/ 337091 w 431129"/>
              <a:gd name="connsiteY21" fmla="*/ 358036 h 411708"/>
              <a:gd name="connsiteX22" fmla="*/ 310255 w 431129"/>
              <a:gd name="connsiteY22" fmla="*/ 384872 h 411708"/>
              <a:gd name="connsiteX23" fmla="*/ 337091 w 431129"/>
              <a:gd name="connsiteY23" fmla="*/ 411708 h 411708"/>
              <a:gd name="connsiteX24" fmla="*/ 363927 w 431129"/>
              <a:gd name="connsiteY24" fmla="*/ 384872 h 411708"/>
              <a:gd name="connsiteX25" fmla="*/ 337091 w 431129"/>
              <a:gd name="connsiteY25" fmla="*/ 358036 h 411708"/>
              <a:gd name="connsiteX26" fmla="*/ 337091 w 431129"/>
              <a:gd name="connsiteY26" fmla="*/ 358036 h 411708"/>
              <a:gd name="connsiteX27" fmla="*/ 185891 w 431129"/>
              <a:gd name="connsiteY27" fmla="*/ 395999 h 411708"/>
              <a:gd name="connsiteX28" fmla="*/ 174109 w 431129"/>
              <a:gd name="connsiteY28" fmla="*/ 384218 h 411708"/>
              <a:gd name="connsiteX29" fmla="*/ 185891 w 431129"/>
              <a:gd name="connsiteY29" fmla="*/ 372436 h 411708"/>
              <a:gd name="connsiteX30" fmla="*/ 197673 w 431129"/>
              <a:gd name="connsiteY30" fmla="*/ 384218 h 411708"/>
              <a:gd name="connsiteX31" fmla="*/ 185891 w 431129"/>
              <a:gd name="connsiteY31" fmla="*/ 395999 h 411708"/>
              <a:gd name="connsiteX32" fmla="*/ 185891 w 431129"/>
              <a:gd name="connsiteY32" fmla="*/ 395999 h 411708"/>
              <a:gd name="connsiteX33" fmla="*/ 185891 w 431129"/>
              <a:gd name="connsiteY33" fmla="*/ 358036 h 411708"/>
              <a:gd name="connsiteX34" fmla="*/ 159055 w 431129"/>
              <a:gd name="connsiteY34" fmla="*/ 384872 h 411708"/>
              <a:gd name="connsiteX35" fmla="*/ 185891 w 431129"/>
              <a:gd name="connsiteY35" fmla="*/ 411708 h 411708"/>
              <a:gd name="connsiteX36" fmla="*/ 212727 w 431129"/>
              <a:gd name="connsiteY36" fmla="*/ 384872 h 411708"/>
              <a:gd name="connsiteX37" fmla="*/ 185891 w 431129"/>
              <a:gd name="connsiteY37" fmla="*/ 358036 h 411708"/>
              <a:gd name="connsiteX38" fmla="*/ 185891 w 431129"/>
              <a:gd name="connsiteY38" fmla="*/ 358036 h 411708"/>
              <a:gd name="connsiteX39" fmla="*/ 414982 w 431129"/>
              <a:gd name="connsiteY39" fmla="*/ 134836 h 411708"/>
              <a:gd name="connsiteX40" fmla="*/ 392073 w 431129"/>
              <a:gd name="connsiteY40" fmla="*/ 104727 h 411708"/>
              <a:gd name="connsiteX41" fmla="*/ 362618 w 431129"/>
              <a:gd name="connsiteY41" fmla="*/ 104727 h 411708"/>
              <a:gd name="connsiteX42" fmla="*/ 265745 w 431129"/>
              <a:gd name="connsiteY42" fmla="*/ 193745 h 411708"/>
              <a:gd name="connsiteX43" fmla="*/ 168873 w 431129"/>
              <a:gd name="connsiteY43" fmla="*/ 104727 h 411708"/>
              <a:gd name="connsiteX44" fmla="*/ 117164 w 431129"/>
              <a:gd name="connsiteY44" fmla="*/ 104727 h 411708"/>
              <a:gd name="connsiteX45" fmla="*/ 162982 w 431129"/>
              <a:gd name="connsiteY45" fmla="*/ 276872 h 411708"/>
              <a:gd name="connsiteX46" fmla="*/ 362618 w 431129"/>
              <a:gd name="connsiteY46" fmla="*/ 259200 h 411708"/>
              <a:gd name="connsiteX47" fmla="*/ 386182 w 431129"/>
              <a:gd name="connsiteY47" fmla="*/ 241527 h 411708"/>
              <a:gd name="connsiteX48" fmla="*/ 414982 w 431129"/>
              <a:gd name="connsiteY48" fmla="*/ 134836 h 411708"/>
              <a:gd name="connsiteX49" fmla="*/ 414982 w 431129"/>
              <a:gd name="connsiteY49" fmla="*/ 134836 h 411708"/>
              <a:gd name="connsiteX50" fmla="*/ 265745 w 431129"/>
              <a:gd name="connsiteY50" fmla="*/ 15055 h 411708"/>
              <a:gd name="connsiteX51" fmla="*/ 183927 w 431129"/>
              <a:gd name="connsiteY51" fmla="*/ 96873 h 411708"/>
              <a:gd name="connsiteX52" fmla="*/ 265745 w 431129"/>
              <a:gd name="connsiteY52" fmla="*/ 178691 h 411708"/>
              <a:gd name="connsiteX53" fmla="*/ 347564 w 431129"/>
              <a:gd name="connsiteY53" fmla="*/ 96873 h 411708"/>
              <a:gd name="connsiteX54" fmla="*/ 265745 w 431129"/>
              <a:gd name="connsiteY54" fmla="*/ 15055 h 411708"/>
              <a:gd name="connsiteX55" fmla="*/ 265745 w 431129"/>
              <a:gd name="connsiteY55" fmla="*/ 15055 h 411708"/>
              <a:gd name="connsiteX56" fmla="*/ 422836 w 431129"/>
              <a:gd name="connsiteY56" fmla="*/ 104727 h 411708"/>
              <a:gd name="connsiteX57" fmla="*/ 392073 w 431129"/>
              <a:gd name="connsiteY57" fmla="*/ 89673 h 411708"/>
              <a:gd name="connsiteX58" fmla="*/ 362618 w 431129"/>
              <a:gd name="connsiteY58" fmla="*/ 89673 h 411708"/>
              <a:gd name="connsiteX59" fmla="*/ 265745 w 431129"/>
              <a:gd name="connsiteY59" fmla="*/ 0 h 411708"/>
              <a:gd name="connsiteX60" fmla="*/ 168873 w 431129"/>
              <a:gd name="connsiteY60" fmla="*/ 89018 h 411708"/>
              <a:gd name="connsiteX61" fmla="*/ 112582 w 431129"/>
              <a:gd name="connsiteY61" fmla="*/ 89018 h 411708"/>
              <a:gd name="connsiteX62" fmla="*/ 101455 w 431129"/>
              <a:gd name="connsiteY62" fmla="*/ 47127 h 411708"/>
              <a:gd name="connsiteX63" fmla="*/ 63491 w 431129"/>
              <a:gd name="connsiteY63" fmla="*/ 18327 h 411708"/>
              <a:gd name="connsiteX64" fmla="*/ 7855 w 431129"/>
              <a:gd name="connsiteY64" fmla="*/ 18327 h 411708"/>
              <a:gd name="connsiteX65" fmla="*/ 0 w 431129"/>
              <a:gd name="connsiteY65" fmla="*/ 26182 h 411708"/>
              <a:gd name="connsiteX66" fmla="*/ 7855 w 431129"/>
              <a:gd name="connsiteY66" fmla="*/ 34036 h 411708"/>
              <a:gd name="connsiteX67" fmla="*/ 64145 w 431129"/>
              <a:gd name="connsiteY67" fmla="*/ 34036 h 411708"/>
              <a:gd name="connsiteX68" fmla="*/ 87055 w 431129"/>
              <a:gd name="connsiteY68" fmla="*/ 51709 h 411708"/>
              <a:gd name="connsiteX69" fmla="*/ 157745 w 431129"/>
              <a:gd name="connsiteY69" fmla="*/ 316145 h 411708"/>
              <a:gd name="connsiteX70" fmla="*/ 195709 w 431129"/>
              <a:gd name="connsiteY70" fmla="*/ 344945 h 411708"/>
              <a:gd name="connsiteX71" fmla="*/ 367200 w 431129"/>
              <a:gd name="connsiteY71" fmla="*/ 344945 h 411708"/>
              <a:gd name="connsiteX72" fmla="*/ 375055 w 431129"/>
              <a:gd name="connsiteY72" fmla="*/ 337090 h 411708"/>
              <a:gd name="connsiteX73" fmla="*/ 367200 w 431129"/>
              <a:gd name="connsiteY73" fmla="*/ 329236 h 411708"/>
              <a:gd name="connsiteX74" fmla="*/ 195709 w 431129"/>
              <a:gd name="connsiteY74" fmla="*/ 329236 h 411708"/>
              <a:gd name="connsiteX75" fmla="*/ 172800 w 431129"/>
              <a:gd name="connsiteY75" fmla="*/ 311563 h 411708"/>
              <a:gd name="connsiteX76" fmla="*/ 167564 w 431129"/>
              <a:gd name="connsiteY76" fmla="*/ 291272 h 411708"/>
              <a:gd name="connsiteX77" fmla="*/ 364582 w 431129"/>
              <a:gd name="connsiteY77" fmla="*/ 273600 h 411708"/>
              <a:gd name="connsiteX78" fmla="*/ 401891 w 431129"/>
              <a:gd name="connsiteY78" fmla="*/ 244800 h 411708"/>
              <a:gd name="connsiteX79" fmla="*/ 430036 w 431129"/>
              <a:gd name="connsiteY79" fmla="*/ 138763 h 411708"/>
              <a:gd name="connsiteX80" fmla="*/ 422836 w 431129"/>
              <a:gd name="connsiteY80" fmla="*/ 104727 h 4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31129" h="411708">
                <a:moveTo>
                  <a:pt x="226473" y="117163"/>
                </a:moveTo>
                <a:cubicBezTo>
                  <a:pt x="223200" y="114545"/>
                  <a:pt x="223200" y="109309"/>
                  <a:pt x="226473" y="106691"/>
                </a:cubicBezTo>
                <a:cubicBezTo>
                  <a:pt x="229745" y="104073"/>
                  <a:pt x="234327" y="104073"/>
                  <a:pt x="236945" y="106691"/>
                </a:cubicBezTo>
                <a:lnTo>
                  <a:pt x="257891" y="127636"/>
                </a:lnTo>
                <a:lnTo>
                  <a:pt x="257891" y="47782"/>
                </a:lnTo>
                <a:cubicBezTo>
                  <a:pt x="257891" y="43854"/>
                  <a:pt x="261164" y="39927"/>
                  <a:pt x="265745" y="39927"/>
                </a:cubicBezTo>
                <a:cubicBezTo>
                  <a:pt x="269673" y="39927"/>
                  <a:pt x="273600" y="43200"/>
                  <a:pt x="273600" y="47782"/>
                </a:cubicBezTo>
                <a:lnTo>
                  <a:pt x="273600" y="126982"/>
                </a:lnTo>
                <a:lnTo>
                  <a:pt x="294545" y="106036"/>
                </a:lnTo>
                <a:cubicBezTo>
                  <a:pt x="297818" y="103418"/>
                  <a:pt x="302400" y="103418"/>
                  <a:pt x="305018" y="106036"/>
                </a:cubicBezTo>
                <a:cubicBezTo>
                  <a:pt x="308291" y="108654"/>
                  <a:pt x="308291" y="113891"/>
                  <a:pt x="305018" y="116509"/>
                </a:cubicBezTo>
                <a:lnTo>
                  <a:pt x="270982" y="150545"/>
                </a:lnTo>
                <a:cubicBezTo>
                  <a:pt x="267709" y="153818"/>
                  <a:pt x="263127" y="153818"/>
                  <a:pt x="260509" y="150545"/>
                </a:cubicBezTo>
                <a:lnTo>
                  <a:pt x="226473" y="117163"/>
                </a:lnTo>
                <a:lnTo>
                  <a:pt x="226473" y="117163"/>
                </a:lnTo>
                <a:close/>
                <a:moveTo>
                  <a:pt x="337091" y="395999"/>
                </a:moveTo>
                <a:cubicBezTo>
                  <a:pt x="330545" y="395999"/>
                  <a:pt x="325309" y="390763"/>
                  <a:pt x="325309" y="384218"/>
                </a:cubicBezTo>
                <a:cubicBezTo>
                  <a:pt x="325309" y="377672"/>
                  <a:pt x="330545" y="372436"/>
                  <a:pt x="337091" y="372436"/>
                </a:cubicBezTo>
                <a:cubicBezTo>
                  <a:pt x="343636" y="372436"/>
                  <a:pt x="348873" y="377672"/>
                  <a:pt x="348873" y="384218"/>
                </a:cubicBezTo>
                <a:cubicBezTo>
                  <a:pt x="348873" y="390763"/>
                  <a:pt x="343636" y="395999"/>
                  <a:pt x="337091" y="395999"/>
                </a:cubicBezTo>
                <a:lnTo>
                  <a:pt x="337091" y="395999"/>
                </a:lnTo>
                <a:close/>
                <a:moveTo>
                  <a:pt x="337091" y="358036"/>
                </a:moveTo>
                <a:cubicBezTo>
                  <a:pt x="322691" y="358036"/>
                  <a:pt x="310255" y="369818"/>
                  <a:pt x="310255" y="384872"/>
                </a:cubicBezTo>
                <a:cubicBezTo>
                  <a:pt x="310255" y="399272"/>
                  <a:pt x="322036" y="411708"/>
                  <a:pt x="337091" y="411708"/>
                </a:cubicBezTo>
                <a:cubicBezTo>
                  <a:pt x="351491" y="411708"/>
                  <a:pt x="363927" y="399927"/>
                  <a:pt x="363927" y="384872"/>
                </a:cubicBezTo>
                <a:cubicBezTo>
                  <a:pt x="363927" y="369818"/>
                  <a:pt x="351491" y="358036"/>
                  <a:pt x="337091" y="358036"/>
                </a:cubicBezTo>
                <a:lnTo>
                  <a:pt x="337091" y="358036"/>
                </a:lnTo>
                <a:close/>
                <a:moveTo>
                  <a:pt x="185891" y="395999"/>
                </a:moveTo>
                <a:cubicBezTo>
                  <a:pt x="179345" y="395999"/>
                  <a:pt x="174109" y="390763"/>
                  <a:pt x="174109" y="384218"/>
                </a:cubicBezTo>
                <a:cubicBezTo>
                  <a:pt x="174109" y="377672"/>
                  <a:pt x="179345" y="372436"/>
                  <a:pt x="185891" y="372436"/>
                </a:cubicBezTo>
                <a:cubicBezTo>
                  <a:pt x="192436" y="372436"/>
                  <a:pt x="197673" y="377672"/>
                  <a:pt x="197673" y="384218"/>
                </a:cubicBezTo>
                <a:cubicBezTo>
                  <a:pt x="197673" y="390763"/>
                  <a:pt x="192436" y="395999"/>
                  <a:pt x="185891" y="395999"/>
                </a:cubicBezTo>
                <a:lnTo>
                  <a:pt x="185891" y="395999"/>
                </a:lnTo>
                <a:close/>
                <a:moveTo>
                  <a:pt x="185891" y="358036"/>
                </a:moveTo>
                <a:cubicBezTo>
                  <a:pt x="171491" y="358036"/>
                  <a:pt x="159055" y="369818"/>
                  <a:pt x="159055" y="384872"/>
                </a:cubicBezTo>
                <a:cubicBezTo>
                  <a:pt x="159055" y="399272"/>
                  <a:pt x="170836" y="411708"/>
                  <a:pt x="185891" y="411708"/>
                </a:cubicBezTo>
                <a:cubicBezTo>
                  <a:pt x="200291" y="411708"/>
                  <a:pt x="212727" y="399927"/>
                  <a:pt x="212727" y="384872"/>
                </a:cubicBezTo>
                <a:cubicBezTo>
                  <a:pt x="212727" y="369818"/>
                  <a:pt x="200291" y="358036"/>
                  <a:pt x="185891" y="358036"/>
                </a:cubicBezTo>
                <a:lnTo>
                  <a:pt x="185891" y="358036"/>
                </a:lnTo>
                <a:close/>
                <a:moveTo>
                  <a:pt x="414982" y="134836"/>
                </a:moveTo>
                <a:cubicBezTo>
                  <a:pt x="418909" y="119782"/>
                  <a:pt x="407782" y="104727"/>
                  <a:pt x="392073" y="104727"/>
                </a:cubicBezTo>
                <a:lnTo>
                  <a:pt x="362618" y="104727"/>
                </a:lnTo>
                <a:cubicBezTo>
                  <a:pt x="358691" y="154472"/>
                  <a:pt x="316800" y="193745"/>
                  <a:pt x="265745" y="193745"/>
                </a:cubicBezTo>
                <a:cubicBezTo>
                  <a:pt x="214691" y="193745"/>
                  <a:pt x="172800" y="154472"/>
                  <a:pt x="168873" y="104727"/>
                </a:cubicBezTo>
                <a:lnTo>
                  <a:pt x="117164" y="104727"/>
                </a:lnTo>
                <a:lnTo>
                  <a:pt x="162982" y="276872"/>
                </a:lnTo>
                <a:lnTo>
                  <a:pt x="362618" y="259200"/>
                </a:lnTo>
                <a:cubicBezTo>
                  <a:pt x="375055" y="257891"/>
                  <a:pt x="383564" y="251345"/>
                  <a:pt x="386182" y="241527"/>
                </a:cubicBezTo>
                <a:lnTo>
                  <a:pt x="414982" y="134836"/>
                </a:lnTo>
                <a:lnTo>
                  <a:pt x="414982" y="134836"/>
                </a:lnTo>
                <a:close/>
                <a:moveTo>
                  <a:pt x="265745" y="15055"/>
                </a:moveTo>
                <a:cubicBezTo>
                  <a:pt x="220582" y="15055"/>
                  <a:pt x="183927" y="51709"/>
                  <a:pt x="183927" y="96873"/>
                </a:cubicBezTo>
                <a:cubicBezTo>
                  <a:pt x="183927" y="142036"/>
                  <a:pt x="220582" y="178691"/>
                  <a:pt x="265745" y="178691"/>
                </a:cubicBezTo>
                <a:cubicBezTo>
                  <a:pt x="310909" y="178691"/>
                  <a:pt x="347564" y="142036"/>
                  <a:pt x="347564" y="96873"/>
                </a:cubicBezTo>
                <a:cubicBezTo>
                  <a:pt x="347564" y="51709"/>
                  <a:pt x="310909" y="15055"/>
                  <a:pt x="265745" y="15055"/>
                </a:cubicBezTo>
                <a:lnTo>
                  <a:pt x="265745" y="15055"/>
                </a:lnTo>
                <a:close/>
                <a:moveTo>
                  <a:pt x="422836" y="104727"/>
                </a:moveTo>
                <a:cubicBezTo>
                  <a:pt x="414982" y="94909"/>
                  <a:pt x="404509" y="89673"/>
                  <a:pt x="392073" y="89673"/>
                </a:cubicBezTo>
                <a:lnTo>
                  <a:pt x="362618" y="89673"/>
                </a:lnTo>
                <a:cubicBezTo>
                  <a:pt x="358691" y="39273"/>
                  <a:pt x="316800" y="0"/>
                  <a:pt x="265745" y="0"/>
                </a:cubicBezTo>
                <a:cubicBezTo>
                  <a:pt x="214691" y="0"/>
                  <a:pt x="172800" y="39273"/>
                  <a:pt x="168873" y="89018"/>
                </a:cubicBezTo>
                <a:lnTo>
                  <a:pt x="112582" y="89018"/>
                </a:lnTo>
                <a:lnTo>
                  <a:pt x="101455" y="47127"/>
                </a:lnTo>
                <a:cubicBezTo>
                  <a:pt x="96873" y="30109"/>
                  <a:pt x="81818" y="18327"/>
                  <a:pt x="63491" y="18327"/>
                </a:cubicBezTo>
                <a:lnTo>
                  <a:pt x="7855" y="18327"/>
                </a:lnTo>
                <a:cubicBezTo>
                  <a:pt x="3273" y="18327"/>
                  <a:pt x="0" y="21600"/>
                  <a:pt x="0" y="26182"/>
                </a:cubicBezTo>
                <a:cubicBezTo>
                  <a:pt x="0" y="30109"/>
                  <a:pt x="3273" y="34036"/>
                  <a:pt x="7855" y="34036"/>
                </a:cubicBezTo>
                <a:lnTo>
                  <a:pt x="64145" y="34036"/>
                </a:lnTo>
                <a:cubicBezTo>
                  <a:pt x="75273" y="34036"/>
                  <a:pt x="84436" y="41236"/>
                  <a:pt x="87055" y="51709"/>
                </a:cubicBezTo>
                <a:lnTo>
                  <a:pt x="157745" y="316145"/>
                </a:lnTo>
                <a:cubicBezTo>
                  <a:pt x="162327" y="333163"/>
                  <a:pt x="177382" y="344945"/>
                  <a:pt x="195709" y="344945"/>
                </a:cubicBezTo>
                <a:lnTo>
                  <a:pt x="367200" y="344945"/>
                </a:lnTo>
                <a:cubicBezTo>
                  <a:pt x="371127" y="344945"/>
                  <a:pt x="375055" y="341672"/>
                  <a:pt x="375055" y="337090"/>
                </a:cubicBezTo>
                <a:cubicBezTo>
                  <a:pt x="375055" y="333163"/>
                  <a:pt x="371782" y="329236"/>
                  <a:pt x="367200" y="329236"/>
                </a:cubicBezTo>
                <a:lnTo>
                  <a:pt x="195709" y="329236"/>
                </a:lnTo>
                <a:cubicBezTo>
                  <a:pt x="184582" y="329236"/>
                  <a:pt x="175418" y="322036"/>
                  <a:pt x="172800" y="311563"/>
                </a:cubicBezTo>
                <a:lnTo>
                  <a:pt x="167564" y="291272"/>
                </a:lnTo>
                <a:lnTo>
                  <a:pt x="364582" y="273600"/>
                </a:lnTo>
                <a:cubicBezTo>
                  <a:pt x="382909" y="271636"/>
                  <a:pt x="397309" y="260509"/>
                  <a:pt x="401891" y="244800"/>
                </a:cubicBezTo>
                <a:lnTo>
                  <a:pt x="430036" y="138763"/>
                </a:lnTo>
                <a:cubicBezTo>
                  <a:pt x="432655" y="126327"/>
                  <a:pt x="430691" y="114545"/>
                  <a:pt x="422836" y="104727"/>
                </a:cubicBezTo>
                <a:close/>
              </a:path>
            </a:pathLst>
          </a:custGeom>
          <a:solidFill>
            <a:schemeClr val="bg1"/>
          </a:solidFill>
          <a:ln w="6494" cap="flat">
            <a:solidFill>
              <a:srgbClr val="43A8C7"/>
            </a:solidFill>
            <a:prstDash val="solid"/>
            <a:miter/>
          </a:ln>
        </p:spPr>
        <p:txBody>
          <a:bodyPr rtlCol="0" anchor="ctr"/>
          <a:lstStyle/>
          <a:p>
            <a:endParaRPr lang="en-US"/>
          </a:p>
        </p:txBody>
      </p:sp>
      <p:pic>
        <p:nvPicPr>
          <p:cNvPr id="98" name="Graphic 97">
            <a:extLst>
              <a:ext uri="{FF2B5EF4-FFF2-40B4-BE49-F238E27FC236}">
                <a16:creationId xmlns:a16="http://schemas.microsoft.com/office/drawing/2014/main" id="{AE42CFA3-E64A-8589-5B7D-30EBA59E67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9785" y="5324125"/>
            <a:ext cx="432000" cy="436966"/>
          </a:xfrm>
          <a:prstGeom prst="rect">
            <a:avLst/>
          </a:prstGeom>
        </p:spPr>
      </p:pic>
      <p:pic>
        <p:nvPicPr>
          <p:cNvPr id="100" name="Graphic 99">
            <a:extLst>
              <a:ext uri="{FF2B5EF4-FFF2-40B4-BE49-F238E27FC236}">
                <a16:creationId xmlns:a16="http://schemas.microsoft.com/office/drawing/2014/main" id="{E66FC915-B44C-5FE5-6A97-25C0A9F4C1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52165" y="6363161"/>
            <a:ext cx="432000" cy="348387"/>
          </a:xfrm>
          <a:prstGeom prst="rect">
            <a:avLst/>
          </a:prstGeom>
        </p:spPr>
      </p:pic>
      <p:pic>
        <p:nvPicPr>
          <p:cNvPr id="102" name="Graphic 101">
            <a:extLst>
              <a:ext uri="{FF2B5EF4-FFF2-40B4-BE49-F238E27FC236}">
                <a16:creationId xmlns:a16="http://schemas.microsoft.com/office/drawing/2014/main" id="{ADC73E53-A230-1573-142C-8A52642706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48818" y="6321354"/>
            <a:ext cx="325403" cy="432000"/>
          </a:xfrm>
          <a:prstGeom prst="rect">
            <a:avLst/>
          </a:prstGeom>
        </p:spPr>
      </p:pic>
      <p:pic>
        <p:nvPicPr>
          <p:cNvPr id="104" name="Graphic 103">
            <a:extLst>
              <a:ext uri="{FF2B5EF4-FFF2-40B4-BE49-F238E27FC236}">
                <a16:creationId xmlns:a16="http://schemas.microsoft.com/office/drawing/2014/main" id="{D4F72241-6F02-E8B4-E370-D36FEB24F4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95519" y="7300665"/>
            <a:ext cx="432000" cy="384000"/>
          </a:xfrm>
          <a:prstGeom prst="rect">
            <a:avLst/>
          </a:prstGeom>
        </p:spPr>
      </p:pic>
    </p:spTree>
    <p:extLst>
      <p:ext uri="{BB962C8B-B14F-4D97-AF65-F5344CB8AC3E}">
        <p14:creationId xmlns:p14="http://schemas.microsoft.com/office/powerpoint/2010/main" val="377474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a:extLst>
              <a:ext uri="{FF2B5EF4-FFF2-40B4-BE49-F238E27FC236}">
                <a16:creationId xmlns:a16="http://schemas.microsoft.com/office/drawing/2014/main" id="{526282F0-86E0-B200-5439-874E97AE80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4" name="Object 63" hidden="1">
                        <a:extLst>
                          <a:ext uri="{FF2B5EF4-FFF2-40B4-BE49-F238E27FC236}">
                            <a16:creationId xmlns:a16="http://schemas.microsoft.com/office/drawing/2014/main" id="{526282F0-86E0-B200-5439-874E97AE80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2" name="Title 61">
            <a:extLst>
              <a:ext uri="{FF2B5EF4-FFF2-40B4-BE49-F238E27FC236}">
                <a16:creationId xmlns:a16="http://schemas.microsoft.com/office/drawing/2014/main" id="{A632A169-2CBB-78AF-C50E-BE0953ADED1E}"/>
              </a:ext>
            </a:extLst>
          </p:cNvPr>
          <p:cNvSpPr>
            <a:spLocks noGrp="1"/>
          </p:cNvSpPr>
          <p:nvPr>
            <p:ph type="title"/>
          </p:nvPr>
        </p:nvSpPr>
        <p:spPr>
          <a:xfrm>
            <a:off x="419100" y="573044"/>
            <a:ext cx="6934200" cy="215444"/>
          </a:xfrm>
        </p:spPr>
        <p:txBody>
          <a:bodyPr vert="horz"/>
          <a:lstStyle/>
          <a:p>
            <a:r>
              <a:rPr lang="es-ES_tradnl" dirty="0"/>
              <a:t>CORPORATE REPUTATION</a:t>
            </a:r>
          </a:p>
        </p:txBody>
      </p:sp>
      <p:sp>
        <p:nvSpPr>
          <p:cNvPr id="14"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63" name="Text Placeholder 62">
            <a:extLst>
              <a:ext uri="{FF2B5EF4-FFF2-40B4-BE49-F238E27FC236}">
                <a16:creationId xmlns:a16="http://schemas.microsoft.com/office/drawing/2014/main" id="{DC952D95-157E-9622-4D17-DD17272CBCDF}"/>
              </a:ext>
            </a:extLst>
          </p:cNvPr>
          <p:cNvSpPr>
            <a:spLocks noGrp="1"/>
          </p:cNvSpPr>
          <p:nvPr>
            <p:ph type="body" sz="quarter" idx="10"/>
          </p:nvPr>
        </p:nvSpPr>
        <p:spPr>
          <a:xfrm>
            <a:off x="393700" y="1214705"/>
            <a:ext cx="6985000" cy="693794"/>
          </a:xfrm>
        </p:spPr>
        <p:txBody>
          <a:bodyPr/>
          <a:lstStyle/>
          <a:p>
            <a:r>
              <a:rPr lang="en-US" dirty="0"/>
              <a:t>What kind of deliverables </a:t>
            </a:r>
          </a:p>
          <a:p>
            <a:r>
              <a:rPr lang="en-US" dirty="0"/>
              <a:t>can you expect? </a:t>
            </a:r>
          </a:p>
        </p:txBody>
      </p:sp>
      <p:cxnSp>
        <p:nvCxnSpPr>
          <p:cNvPr id="76" name="Straight Connector 75">
            <a:extLst>
              <a:ext uri="{FF2B5EF4-FFF2-40B4-BE49-F238E27FC236}">
                <a16:creationId xmlns:a16="http://schemas.microsoft.com/office/drawing/2014/main" id="{AF49D014-EE89-CFD0-FAAB-23BAED9CC13D}"/>
              </a:ext>
            </a:extLst>
          </p:cNvPr>
          <p:cNvCxnSpPr>
            <a:cxnSpLocks/>
            <a:stCxn id="77" idx="0"/>
            <a:endCxn id="81" idx="3"/>
          </p:cNvCxnSpPr>
          <p:nvPr/>
        </p:nvCxnSpPr>
        <p:spPr>
          <a:xfrm>
            <a:off x="1363056" y="2570590"/>
            <a:ext cx="203398" cy="1"/>
          </a:xfrm>
          <a:prstGeom prst="line">
            <a:avLst/>
          </a:prstGeom>
          <a:noFill/>
          <a:ln w="19050" cap="flat" cmpd="sng" algn="ctr">
            <a:solidFill>
              <a:srgbClr val="89CFE4"/>
            </a:solidFill>
            <a:prstDash val="sysDot"/>
            <a:miter lim="800000"/>
          </a:ln>
          <a:effectLst/>
        </p:spPr>
      </p:cxnSp>
      <p:sp>
        <p:nvSpPr>
          <p:cNvPr id="77" name="Content Placeholder 2">
            <a:extLst>
              <a:ext uri="{FF2B5EF4-FFF2-40B4-BE49-F238E27FC236}">
                <a16:creationId xmlns:a16="http://schemas.microsoft.com/office/drawing/2014/main" id="{3FC238F2-698A-4E89-2122-C2279C4462AF}"/>
              </a:ext>
            </a:extLst>
          </p:cNvPr>
          <p:cNvSpPr txBox="1"/>
          <p:nvPr/>
        </p:nvSpPr>
        <p:spPr>
          <a:xfrm rot="5400000">
            <a:off x="607058" y="2192591"/>
            <a:ext cx="755998" cy="755998"/>
          </a:xfrm>
          <a:prstGeom prst="ellipse">
            <a:avLst/>
          </a:prstGeom>
          <a:solidFill>
            <a:srgbClr val="43A8C7"/>
          </a:solidFill>
          <a:ln w="12700" cap="flat" cmpd="sng" algn="ctr">
            <a:noFill/>
            <a:prstDash val="solid"/>
            <a:miter lim="800000"/>
          </a:ln>
          <a:effectLst/>
        </p:spPr>
        <p:txBody>
          <a:bodyPr rtlCol="0" anchor="ctr"/>
          <a:lstStyle>
            <a:defPPr>
              <a:defRPr lang="en-US"/>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Segoe UI"/>
              <a:ea typeface="+mn-ea"/>
              <a:cs typeface="+mn-cs"/>
            </a:endParaRPr>
          </a:p>
        </p:txBody>
      </p:sp>
      <p:sp>
        <p:nvSpPr>
          <p:cNvPr id="78" name="Content Placeholder 2">
            <a:extLst>
              <a:ext uri="{FF2B5EF4-FFF2-40B4-BE49-F238E27FC236}">
                <a16:creationId xmlns:a16="http://schemas.microsoft.com/office/drawing/2014/main" id="{36CAA7EB-7D44-0200-C0ED-7EE0A2ED593C}"/>
              </a:ext>
            </a:extLst>
          </p:cNvPr>
          <p:cNvSpPr txBox="1"/>
          <p:nvPr/>
        </p:nvSpPr>
        <p:spPr>
          <a:xfrm rot="5400000">
            <a:off x="662696" y="2247231"/>
            <a:ext cx="644723" cy="646718"/>
          </a:xfrm>
          <a:prstGeom prst="ellipse">
            <a:avLst/>
          </a:prstGeom>
          <a:solidFill>
            <a:srgbClr val="00739A"/>
          </a:solidFill>
          <a:ln w="19050">
            <a:noFill/>
          </a:ln>
        </p:spPr>
        <p:txBody>
          <a:bodyPr vert="vert270" wrap="none" lIns="91440" tIns="45720" rIns="91440" bIns="45720" rtlCol="0" anchor="ctr">
            <a:noAutofit/>
          </a:bodyPr>
          <a:lstStyle>
            <a:defPPr>
              <a:defRPr lang="en-US"/>
            </a:defPPr>
            <a:lvl1pPr marL="173736" indent="-173736" algn="l" defTabSz="457200" rtl="0" eaLnBrk="1" latinLnBrk="0" hangingPunct="1">
              <a:spcBef>
                <a:spcPct val="20000"/>
              </a:spcBef>
              <a:buClr>
                <a:schemeClr val="tx1"/>
              </a:buClr>
              <a:buChar char="•"/>
              <a:defRPr sz="1600" kern="1200">
                <a:solidFill>
                  <a:schemeClr val="tx1"/>
                </a:solidFill>
                <a:latin typeface="+mn-lt"/>
                <a:ea typeface="+mn-ea"/>
                <a:cs typeface="+mn-cs"/>
              </a:defRPr>
            </a:lvl1pPr>
            <a:lvl2pPr marL="627063" indent="-169863" algn="l" defTabSz="457200" rtl="0" eaLnBrk="1" latinLnBrk="0" hangingPunct="1">
              <a:spcBef>
                <a:spcPct val="20000"/>
              </a:spcBef>
              <a:buClr>
                <a:schemeClr val="tx1"/>
              </a:buClr>
              <a:buChar char="–"/>
              <a:defRPr sz="1400" kern="1200">
                <a:solidFill>
                  <a:schemeClr val="tx1"/>
                </a:solidFill>
                <a:latin typeface="+mn-lt"/>
                <a:ea typeface="+mn-ea"/>
                <a:cs typeface="+mn-cs"/>
              </a:defRPr>
            </a:lvl2pPr>
            <a:lvl3pPr marL="1030288" indent="-115888" algn="l" defTabSz="457200" rtl="0" eaLnBrk="1" latinLnBrk="0" hangingPunct="1">
              <a:spcBef>
                <a:spcPct val="20000"/>
              </a:spcBef>
              <a:buClr>
                <a:schemeClr val="tx1"/>
              </a:buClr>
              <a:buChar char="•"/>
              <a:defRPr sz="1200" kern="1200">
                <a:solidFill>
                  <a:schemeClr val="tx1"/>
                </a:solidFill>
                <a:latin typeface="+mn-lt"/>
                <a:ea typeface="+mn-ea"/>
                <a:cs typeface="+mn-cs"/>
              </a:defRPr>
            </a:lvl3pPr>
            <a:lvl4pPr marL="1484313" indent="-112713" algn="l" defTabSz="457200" rtl="0" eaLnBrk="1" latinLnBrk="0" hangingPunct="1">
              <a:spcBef>
                <a:spcPct val="20000"/>
              </a:spcBef>
              <a:buClr>
                <a:schemeClr val="tx1"/>
              </a:buClr>
              <a:buChar char="–"/>
              <a:defRPr sz="1100" kern="1200">
                <a:solidFill>
                  <a:schemeClr val="tx1"/>
                </a:solidFill>
                <a:latin typeface="+mn-lt"/>
                <a:ea typeface="+mn-ea"/>
                <a:cs typeface="+mn-cs"/>
              </a:defRPr>
            </a:lvl4pPr>
            <a:lvl5pPr marL="1943100" indent="-114300" algn="l" defTabSz="457200" rtl="0" eaLnBrk="1" latinLnBrk="0" hangingPunct="1">
              <a:spcBef>
                <a:spcPct val="20000"/>
              </a:spcBef>
              <a:buClr>
                <a:schemeClr val="tx1"/>
              </a:buClr>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Char char="•"/>
              <a:defRPr sz="2000" kern="1200">
                <a:solidFill>
                  <a:schemeClr val="tx1"/>
                </a:solidFill>
              </a:defRPr>
            </a:lvl9pPr>
          </a:lstStyle>
          <a:p>
            <a:pPr marL="0" indent="0" algn="ctr">
              <a:lnSpc>
                <a:spcPct val="90000"/>
              </a:lnSpc>
              <a:spcBef>
                <a:spcPct val="0"/>
              </a:spcBef>
              <a:spcAft>
                <a:spcPct val="0"/>
              </a:spcAft>
              <a:buClr>
                <a:prstClr val="black"/>
              </a:buClr>
              <a:buFontTx/>
              <a:buNone/>
              <a:defRPr/>
            </a:pPr>
            <a:endParaRPr lang="en-US" sz="2000" b="1" dirty="0">
              <a:solidFill>
                <a:prstClr val="white"/>
              </a:solidFill>
              <a:latin typeface="Segoe UI"/>
            </a:endParaRPr>
          </a:p>
        </p:txBody>
      </p:sp>
      <p:sp>
        <p:nvSpPr>
          <p:cNvPr id="75" name="Rectangle 74">
            <a:extLst>
              <a:ext uri="{FF2B5EF4-FFF2-40B4-BE49-F238E27FC236}">
                <a16:creationId xmlns:a16="http://schemas.microsoft.com/office/drawing/2014/main" id="{0458A96D-57B8-25D6-5BF1-AFEA98CFA9D8}"/>
              </a:ext>
            </a:extLst>
          </p:cNvPr>
          <p:cNvSpPr/>
          <p:nvPr/>
        </p:nvSpPr>
        <p:spPr bwMode="auto">
          <a:xfrm>
            <a:off x="1615330" y="2120590"/>
            <a:ext cx="5697965" cy="900000"/>
          </a:xfrm>
          <a:prstGeom prst="rect">
            <a:avLst/>
          </a:prstGeom>
          <a:noFill/>
          <a:ln w="25400">
            <a:noFill/>
            <a:round/>
          </a:ln>
          <a:effectLst/>
        </p:spPr>
        <p:txBody>
          <a:bodyPr vert="horz" wrap="square" lIns="144000" tIns="46800" rIns="90000" bIns="46800" rtlCol="0" anchor="ctr" anchorCtr="0">
            <a:noAutofit/>
          </a:bodyPr>
          <a:lstStyle>
            <a:defPPr>
              <a:defRPr lang="en-US"/>
            </a:defPPr>
          </a:lstStyle>
          <a:p>
            <a:pPr marL="0" marR="0" lvl="0" indent="0" algn="just" defTabSz="1218418"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739A"/>
                </a:solidFill>
                <a:effectLst/>
                <a:uLnTx/>
                <a:uFillTx/>
                <a:latin typeface="Segoe UI"/>
              </a:rPr>
              <a:t>Which are the REPUTATION key attributes to focus on in order to increase TRUST?</a:t>
            </a:r>
          </a:p>
          <a:p>
            <a:pPr marL="0" marR="0" lvl="0" indent="0" algn="just" defTabSz="1218418"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73737"/>
                </a:solidFill>
                <a:effectLst/>
                <a:uLnTx/>
                <a:uFillTx/>
                <a:latin typeface="Segoe UI"/>
              </a:rPr>
              <a:t>Among all stakeholders, employees, potential employees, prospects….</a:t>
            </a:r>
          </a:p>
          <a:p>
            <a:pPr marL="0" marR="0" lvl="0" indent="0" algn="just" defTabSz="1218418"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73737"/>
                </a:solidFill>
                <a:effectLst/>
                <a:uLnTx/>
                <a:uFillTx/>
                <a:latin typeface="Segoe UI"/>
              </a:rPr>
              <a:t>Develop action plans and translate the insights in targeted communication plans</a:t>
            </a:r>
          </a:p>
        </p:txBody>
      </p:sp>
      <p:grpSp>
        <p:nvGrpSpPr>
          <p:cNvPr id="79" name="Groupe 61">
            <a:extLst>
              <a:ext uri="{FF2B5EF4-FFF2-40B4-BE49-F238E27FC236}">
                <a16:creationId xmlns:a16="http://schemas.microsoft.com/office/drawing/2014/main" id="{9F4EB3AE-EA7C-BD8C-AD7D-1782FAF7F9C9}"/>
              </a:ext>
            </a:extLst>
          </p:cNvPr>
          <p:cNvGrpSpPr/>
          <p:nvPr/>
        </p:nvGrpSpPr>
        <p:grpSpPr>
          <a:xfrm rot="5400000" flipV="1">
            <a:off x="1165544" y="2521500"/>
            <a:ext cx="899999" cy="98180"/>
            <a:chOff x="7931496" y="1808163"/>
            <a:chExt cx="3385792" cy="519857"/>
          </a:xfrm>
          <a:solidFill>
            <a:srgbClr val="89CFE4"/>
          </a:solidFill>
        </p:grpSpPr>
        <p:sp>
          <p:nvSpPr>
            <p:cNvPr id="80" name="Rectangle 79">
              <a:extLst>
                <a:ext uri="{FF2B5EF4-FFF2-40B4-BE49-F238E27FC236}">
                  <a16:creationId xmlns:a16="http://schemas.microsoft.com/office/drawing/2014/main" id="{2CD785BA-7678-4E5E-A9B7-D64C48F445C3}"/>
                </a:ext>
              </a:extLst>
            </p:cNvPr>
            <p:cNvSpPr/>
            <p:nvPr/>
          </p:nvSpPr>
          <p:spPr>
            <a:xfrm>
              <a:off x="10885897" y="2066963"/>
              <a:ext cx="431391" cy="261057"/>
            </a:xfrm>
            <a:prstGeom prst="rect">
              <a:avLst/>
            </a:prstGeom>
            <a:grpFill/>
            <a:ln w="9525" cap="flat" cmpd="sng" algn="ctr">
              <a:noFill/>
              <a:prstDash val="solid"/>
            </a:ln>
            <a:effectLst/>
          </p:spPr>
          <p:txBody>
            <a:bodyPr vert="horz" lIns="108000" tIns="108000" rIns="108000" bIns="108000" rtlCol="0" anchor="ctr" anchorCtr="0"/>
            <a:lstStyle/>
            <a:p>
              <a:pPr algn="ctr" defTabSz="1218418">
                <a:defRPr/>
              </a:pPr>
              <a:endParaRPr lang="en-IN" sz="1200" b="1" kern="0" dirty="0" err="1">
                <a:solidFill>
                  <a:srgbClr val="FFFFFF"/>
                </a:solidFill>
                <a:latin typeface="Segoe UI"/>
                <a:cs typeface="Proximus"/>
              </a:endParaRPr>
            </a:p>
          </p:txBody>
        </p:sp>
        <p:sp>
          <p:nvSpPr>
            <p:cNvPr id="81" name="Rectangle: Top Corners Rounded 19">
              <a:extLst>
                <a:ext uri="{FF2B5EF4-FFF2-40B4-BE49-F238E27FC236}">
                  <a16:creationId xmlns:a16="http://schemas.microsoft.com/office/drawing/2014/main" id="{391251CD-23B6-9A91-F7AD-FCEA97120B04}"/>
                </a:ext>
              </a:extLst>
            </p:cNvPr>
            <p:cNvSpPr/>
            <p:nvPr/>
          </p:nvSpPr>
          <p:spPr>
            <a:xfrm>
              <a:off x="7931496" y="1808163"/>
              <a:ext cx="3385792" cy="519857"/>
            </a:xfrm>
            <a:prstGeom prst="round2SameRect">
              <a:avLst>
                <a:gd name="adj1" fmla="val 50000"/>
                <a:gd name="adj2" fmla="val 50000"/>
              </a:avLst>
            </a:prstGeom>
            <a:grpFill/>
            <a:ln w="9525" cap="flat" cmpd="sng" algn="ctr">
              <a:noFill/>
              <a:prstDash val="solid"/>
            </a:ln>
            <a:effectLst/>
          </p:spPr>
          <p:txBody>
            <a:bodyPr vert="horz" lIns="108000" tIns="108000" rIns="108000" bIns="108000" rtlCol="0" anchor="ctr" anchorCtr="0"/>
            <a:lstStyle/>
            <a:p>
              <a:pPr algn="ctr" defTabSz="1218418">
                <a:defRPr/>
              </a:pPr>
              <a:endParaRPr lang="en-IN" sz="1200" b="1" kern="0" dirty="0">
                <a:solidFill>
                  <a:srgbClr val="FFFFFF"/>
                </a:solidFill>
                <a:latin typeface="Segoe UI"/>
                <a:cs typeface="Proximus"/>
              </a:endParaRPr>
            </a:p>
          </p:txBody>
        </p:sp>
      </p:grpSp>
      <p:pic>
        <p:nvPicPr>
          <p:cNvPr id="88" name="Graphic 87">
            <a:extLst>
              <a:ext uri="{FF2B5EF4-FFF2-40B4-BE49-F238E27FC236}">
                <a16:creationId xmlns:a16="http://schemas.microsoft.com/office/drawing/2014/main" id="{F5547C7D-32F8-C03B-6F6A-C2B1426B39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207" y="2357033"/>
            <a:ext cx="507701" cy="427114"/>
          </a:xfrm>
          <a:prstGeom prst="rect">
            <a:avLst/>
          </a:prstGeom>
        </p:spPr>
      </p:pic>
      <p:sp>
        <p:nvSpPr>
          <p:cNvPr id="102" name="Freeform: Shape 101">
            <a:extLst>
              <a:ext uri="{FF2B5EF4-FFF2-40B4-BE49-F238E27FC236}">
                <a16:creationId xmlns:a16="http://schemas.microsoft.com/office/drawing/2014/main" id="{78179517-10AD-B2C6-6063-B5C3CFDC7C34}"/>
              </a:ext>
            </a:extLst>
          </p:cNvPr>
          <p:cNvSpPr>
            <a:spLocks/>
          </p:cNvSpPr>
          <p:nvPr/>
        </p:nvSpPr>
        <p:spPr>
          <a:xfrm>
            <a:off x="607058" y="3144752"/>
            <a:ext cx="6706237" cy="6132920"/>
          </a:xfrm>
          <a:custGeom>
            <a:avLst/>
            <a:gdLst>
              <a:gd name="connsiteX0" fmla="*/ 0 w 6706237"/>
              <a:gd name="connsiteY0" fmla="*/ 0 h 6132920"/>
              <a:gd name="connsiteX1" fmla="*/ 6706237 w 6706237"/>
              <a:gd name="connsiteY1" fmla="*/ 0 h 6132920"/>
              <a:gd name="connsiteX2" fmla="*/ 6706237 w 6706237"/>
              <a:gd name="connsiteY2" fmla="*/ 1019104 h 6132920"/>
              <a:gd name="connsiteX3" fmla="*/ 6706237 w 6706237"/>
              <a:gd name="connsiteY3" fmla="*/ 5113816 h 6132920"/>
              <a:gd name="connsiteX4" fmla="*/ 6706237 w 6706237"/>
              <a:gd name="connsiteY4" fmla="*/ 6132920 h 6132920"/>
              <a:gd name="connsiteX5" fmla="*/ 0 w 6706237"/>
              <a:gd name="connsiteY5" fmla="*/ 6132920 h 6132920"/>
              <a:gd name="connsiteX6" fmla="*/ 0 w 6706237"/>
              <a:gd name="connsiteY6" fmla="*/ 5113816 h 6132920"/>
              <a:gd name="connsiteX7" fmla="*/ 0 w 6706237"/>
              <a:gd name="connsiteY7" fmla="*/ 1019104 h 613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6237" h="6132920">
                <a:moveTo>
                  <a:pt x="0" y="0"/>
                </a:moveTo>
                <a:lnTo>
                  <a:pt x="6706237" y="0"/>
                </a:lnTo>
                <a:lnTo>
                  <a:pt x="6706237" y="1019104"/>
                </a:lnTo>
                <a:lnTo>
                  <a:pt x="6706237" y="5113816"/>
                </a:lnTo>
                <a:lnTo>
                  <a:pt x="6706237" y="6132920"/>
                </a:lnTo>
                <a:lnTo>
                  <a:pt x="0" y="6132920"/>
                </a:lnTo>
                <a:lnTo>
                  <a:pt x="0" y="5113816"/>
                </a:lnTo>
                <a:lnTo>
                  <a:pt x="0" y="1019104"/>
                </a:lnTo>
                <a:close/>
              </a:path>
            </a:pathLst>
          </a:cu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defTabSz="1218418">
              <a:defRPr/>
            </a:pPr>
            <a:endParaRPr lang="en-US" sz="1200" kern="0" dirty="0">
              <a:solidFill>
                <a:srgbClr val="373737"/>
              </a:solidFill>
              <a:latin typeface="Segoe UI" panose="020B0502040204020203" pitchFamily="34" charset="0"/>
              <a:cs typeface="Segoe UI" panose="020B0502040204020203" pitchFamily="34" charset="0"/>
            </a:endParaRPr>
          </a:p>
        </p:txBody>
      </p:sp>
      <p:sp>
        <p:nvSpPr>
          <p:cNvPr id="90" name="Right Triangle 89">
            <a:extLst>
              <a:ext uri="{FF2B5EF4-FFF2-40B4-BE49-F238E27FC236}">
                <a16:creationId xmlns:a16="http://schemas.microsoft.com/office/drawing/2014/main" id="{139A74D4-BE53-5B9C-B0CF-607FE70D9433}"/>
              </a:ext>
            </a:extLst>
          </p:cNvPr>
          <p:cNvSpPr/>
          <p:nvPr/>
        </p:nvSpPr>
        <p:spPr>
          <a:xfrm flipV="1">
            <a:off x="607058" y="3144306"/>
            <a:ext cx="540000" cy="540000"/>
          </a:xfrm>
          <a:prstGeom prst="rtTriangl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98" name="Right Triangle 97">
            <a:extLst>
              <a:ext uri="{FF2B5EF4-FFF2-40B4-BE49-F238E27FC236}">
                <a16:creationId xmlns:a16="http://schemas.microsoft.com/office/drawing/2014/main" id="{9F73BA10-6FB0-A47A-7685-9AEFFA4CDEF0}"/>
              </a:ext>
            </a:extLst>
          </p:cNvPr>
          <p:cNvSpPr/>
          <p:nvPr/>
        </p:nvSpPr>
        <p:spPr>
          <a:xfrm flipH="1">
            <a:off x="6773295" y="8737226"/>
            <a:ext cx="540000" cy="540000"/>
          </a:xfrm>
          <a:prstGeom prst="rtTriangl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103" name="Freeform: Shape 102">
            <a:extLst>
              <a:ext uri="{FF2B5EF4-FFF2-40B4-BE49-F238E27FC236}">
                <a16:creationId xmlns:a16="http://schemas.microsoft.com/office/drawing/2014/main" id="{71C05AF1-3EEC-111F-112C-31A25BEE356F}"/>
              </a:ext>
            </a:extLst>
          </p:cNvPr>
          <p:cNvSpPr>
            <a:spLocks/>
          </p:cNvSpPr>
          <p:nvPr/>
        </p:nvSpPr>
        <p:spPr>
          <a:xfrm>
            <a:off x="696776" y="3233860"/>
            <a:ext cx="6526800" cy="5954704"/>
          </a:xfrm>
          <a:custGeom>
            <a:avLst/>
            <a:gdLst>
              <a:gd name="connsiteX0" fmla="*/ 0 w 6526800"/>
              <a:gd name="connsiteY0" fmla="*/ 0 h 5954704"/>
              <a:gd name="connsiteX1" fmla="*/ 6526800 w 6526800"/>
              <a:gd name="connsiteY1" fmla="*/ 0 h 5954704"/>
              <a:gd name="connsiteX2" fmla="*/ 6526800 w 6526800"/>
              <a:gd name="connsiteY2" fmla="*/ 1019104 h 5954704"/>
              <a:gd name="connsiteX3" fmla="*/ 6526800 w 6526800"/>
              <a:gd name="connsiteY3" fmla="*/ 4935600 h 5954704"/>
              <a:gd name="connsiteX4" fmla="*/ 6526800 w 6526800"/>
              <a:gd name="connsiteY4" fmla="*/ 5954704 h 5954704"/>
              <a:gd name="connsiteX5" fmla="*/ 0 w 6526800"/>
              <a:gd name="connsiteY5" fmla="*/ 5954704 h 5954704"/>
              <a:gd name="connsiteX6" fmla="*/ 0 w 6526800"/>
              <a:gd name="connsiteY6" fmla="*/ 4935600 h 5954704"/>
              <a:gd name="connsiteX7" fmla="*/ 0 w 6526800"/>
              <a:gd name="connsiteY7" fmla="*/ 1019104 h 595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6800" h="5954704">
                <a:moveTo>
                  <a:pt x="0" y="0"/>
                </a:moveTo>
                <a:lnTo>
                  <a:pt x="6526800" y="0"/>
                </a:lnTo>
                <a:lnTo>
                  <a:pt x="6526800" y="1019104"/>
                </a:lnTo>
                <a:lnTo>
                  <a:pt x="6526800" y="4935600"/>
                </a:lnTo>
                <a:lnTo>
                  <a:pt x="6526800" y="5954704"/>
                </a:lnTo>
                <a:lnTo>
                  <a:pt x="0" y="5954704"/>
                </a:lnTo>
                <a:lnTo>
                  <a:pt x="0" y="4935600"/>
                </a:lnTo>
                <a:lnTo>
                  <a:pt x="0" y="1019104"/>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defTabSz="1218418">
              <a:defRPr/>
            </a:pPr>
            <a:endParaRPr lang="en-US" sz="1200" kern="0" dirty="0">
              <a:solidFill>
                <a:srgbClr val="373737"/>
              </a:solidFill>
              <a:latin typeface="Segoe UI" panose="020B0502040204020203" pitchFamily="34" charset="0"/>
              <a:cs typeface="Segoe UI" panose="020B0502040204020203" pitchFamily="34" charset="0"/>
            </a:endParaRPr>
          </a:p>
        </p:txBody>
      </p:sp>
      <p:sp>
        <p:nvSpPr>
          <p:cNvPr id="135" name="TextBox 134">
            <a:extLst>
              <a:ext uri="{FF2B5EF4-FFF2-40B4-BE49-F238E27FC236}">
                <a16:creationId xmlns:a16="http://schemas.microsoft.com/office/drawing/2014/main" id="{E4FDEBBB-2BE3-E61A-D225-888765E2AFD0}"/>
              </a:ext>
            </a:extLst>
          </p:cNvPr>
          <p:cNvSpPr txBox="1"/>
          <p:nvPr/>
        </p:nvSpPr>
        <p:spPr>
          <a:xfrm>
            <a:off x="2498307" y="8676918"/>
            <a:ext cx="3715761" cy="248402"/>
          </a:xfrm>
          <a:prstGeom prst="rect">
            <a:avLst/>
          </a:prstGeom>
          <a:noFill/>
        </p:spPr>
        <p:txBody>
          <a:bodyPr wrap="none" lIns="0" tIns="46800" rIns="0" bIns="46800" rtlCol="0">
            <a:spAutoFit/>
          </a:bodyPr>
          <a:lstStyle>
            <a:defPPr>
              <a:defRPr lang="en-US"/>
            </a:defPPr>
            <a:lvl1pPr algn="ctr">
              <a:defRPr sz="1000" b="1">
                <a:latin typeface="Segoe UI" panose="020B0502040204020203" pitchFamily="34" charset="0"/>
                <a:cs typeface="Segoe UI" panose="020B0502040204020203" pitchFamily="34" charset="0"/>
              </a:defRPr>
            </a:lvl1pPr>
          </a:lstStyle>
          <a:p>
            <a:r>
              <a:rPr lang="es-419" dirty="0">
                <a:solidFill>
                  <a:srgbClr val="00739A"/>
                </a:solidFill>
              </a:rPr>
              <a:t>Performance </a:t>
            </a:r>
            <a:r>
              <a:rPr lang="es-419" dirty="0" err="1">
                <a:solidFill>
                  <a:srgbClr val="00739A"/>
                </a:solidFill>
              </a:rPr>
              <a:t>of</a:t>
            </a:r>
            <a:r>
              <a:rPr lang="es-419" dirty="0">
                <a:solidFill>
                  <a:srgbClr val="00739A"/>
                </a:solidFill>
              </a:rPr>
              <a:t> </a:t>
            </a:r>
            <a:r>
              <a:rPr lang="es-419" dirty="0" err="1">
                <a:solidFill>
                  <a:srgbClr val="00739A"/>
                </a:solidFill>
              </a:rPr>
              <a:t>your</a:t>
            </a:r>
            <a:r>
              <a:rPr lang="es-419" dirty="0">
                <a:solidFill>
                  <a:srgbClr val="00739A"/>
                </a:solidFill>
              </a:rPr>
              <a:t> </a:t>
            </a:r>
            <a:r>
              <a:rPr lang="es-419" dirty="0" err="1">
                <a:solidFill>
                  <a:srgbClr val="00739A"/>
                </a:solidFill>
              </a:rPr>
              <a:t>company</a:t>
            </a:r>
            <a:r>
              <a:rPr lang="es-419" dirty="0">
                <a:solidFill>
                  <a:srgbClr val="00739A"/>
                </a:solidFill>
              </a:rPr>
              <a:t> </a:t>
            </a:r>
            <a:r>
              <a:rPr lang="es-419" dirty="0" err="1">
                <a:solidFill>
                  <a:srgbClr val="00739A"/>
                </a:solidFill>
              </a:rPr>
              <a:t>on</a:t>
            </a:r>
            <a:r>
              <a:rPr lang="es-419" dirty="0">
                <a:solidFill>
                  <a:srgbClr val="00739A"/>
                </a:solidFill>
              </a:rPr>
              <a:t> </a:t>
            </a:r>
            <a:r>
              <a:rPr lang="es-419" dirty="0" err="1">
                <a:solidFill>
                  <a:srgbClr val="00739A"/>
                </a:solidFill>
              </a:rPr>
              <a:t>the</a:t>
            </a:r>
            <a:r>
              <a:rPr lang="es-419" dirty="0">
                <a:solidFill>
                  <a:srgbClr val="00739A"/>
                </a:solidFill>
              </a:rPr>
              <a:t> REPUTATION </a:t>
            </a:r>
            <a:r>
              <a:rPr lang="es-419" dirty="0" err="1">
                <a:solidFill>
                  <a:srgbClr val="00739A"/>
                </a:solidFill>
              </a:rPr>
              <a:t>attributes</a:t>
            </a:r>
            <a:endParaRPr lang="es-419" dirty="0">
              <a:solidFill>
                <a:srgbClr val="00739A"/>
              </a:solidFill>
            </a:endParaRPr>
          </a:p>
        </p:txBody>
      </p:sp>
      <p:sp>
        <p:nvSpPr>
          <p:cNvPr id="125" name="Rectangle 3">
            <a:extLst>
              <a:ext uri="{FF2B5EF4-FFF2-40B4-BE49-F238E27FC236}">
                <a16:creationId xmlns:a16="http://schemas.microsoft.com/office/drawing/2014/main" id="{AED94665-DA61-8F39-237A-9D52FDF26E99}"/>
              </a:ext>
            </a:extLst>
          </p:cNvPr>
          <p:cNvSpPr/>
          <p:nvPr/>
        </p:nvSpPr>
        <p:spPr>
          <a:xfrm>
            <a:off x="4466376" y="3552984"/>
            <a:ext cx="2551468" cy="2130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es-419" sz="1000" b="1" dirty="0">
                <a:solidFill>
                  <a:schemeClr val="bg1"/>
                </a:solidFill>
                <a:latin typeface="Segoe UI" panose="020B0502040204020203" pitchFamily="34" charset="0"/>
                <a:cs typeface="Segoe UI" panose="020B0502040204020203" pitchFamily="34" charset="0"/>
              </a:rPr>
              <a:t>High</a:t>
            </a:r>
            <a:br>
              <a:rPr lang="es-419" sz="1000" dirty="0">
                <a:solidFill>
                  <a:schemeClr val="bg1"/>
                </a:solidFill>
                <a:latin typeface="Segoe UI" panose="020B0502040204020203" pitchFamily="34" charset="0"/>
                <a:cs typeface="Segoe UI" panose="020B0502040204020203" pitchFamily="34" charset="0"/>
              </a:rPr>
            </a:br>
            <a:r>
              <a:rPr lang="es-419" sz="1000" dirty="0" err="1">
                <a:solidFill>
                  <a:schemeClr val="bg1"/>
                </a:solidFill>
                <a:latin typeface="Segoe UI" panose="020B0502040204020203" pitchFamily="34" charset="0"/>
                <a:cs typeface="Segoe UI" panose="020B0502040204020203" pitchFamily="34" charset="0"/>
              </a:rPr>
              <a:t>Impact</a:t>
            </a:r>
            <a:r>
              <a:rPr lang="es-419" sz="1000" dirty="0">
                <a:solidFill>
                  <a:schemeClr val="bg1"/>
                </a:solidFill>
                <a:latin typeface="Segoe UI" panose="020B0502040204020203" pitchFamily="34" charset="0"/>
                <a:cs typeface="Segoe UI" panose="020B0502040204020203" pitchFamily="34" charset="0"/>
              </a:rPr>
              <a:t> </a:t>
            </a:r>
            <a:r>
              <a:rPr lang="es-419" sz="1000" dirty="0" err="1">
                <a:solidFill>
                  <a:schemeClr val="bg1"/>
                </a:solidFill>
                <a:latin typeface="Segoe UI" panose="020B0502040204020203" pitchFamily="34" charset="0"/>
                <a:cs typeface="Segoe UI" panose="020B0502040204020203" pitchFamily="34" charset="0"/>
              </a:rPr>
              <a:t>Leverages</a:t>
            </a:r>
            <a:endParaRPr lang="es-419" sz="1000" dirty="0">
              <a:solidFill>
                <a:schemeClr val="bg1"/>
              </a:solidFill>
              <a:latin typeface="Segoe UI" panose="020B0502040204020203" pitchFamily="34" charset="0"/>
              <a:cs typeface="Segoe UI" panose="020B0502040204020203" pitchFamily="34" charset="0"/>
            </a:endParaRPr>
          </a:p>
        </p:txBody>
      </p:sp>
      <p:sp>
        <p:nvSpPr>
          <p:cNvPr id="126" name="Rectangle 125">
            <a:extLst>
              <a:ext uri="{FF2B5EF4-FFF2-40B4-BE49-F238E27FC236}">
                <a16:creationId xmlns:a16="http://schemas.microsoft.com/office/drawing/2014/main" id="{94B42B10-BFF9-39C3-CCD0-828075C57859}"/>
              </a:ext>
            </a:extLst>
          </p:cNvPr>
          <p:cNvSpPr/>
          <p:nvPr/>
        </p:nvSpPr>
        <p:spPr>
          <a:xfrm>
            <a:off x="1762255" y="3552984"/>
            <a:ext cx="2551468" cy="2130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es-419" sz="1000" b="1" dirty="0">
                <a:solidFill>
                  <a:schemeClr val="bg1"/>
                </a:solidFill>
                <a:latin typeface="Segoe UI" panose="020B0502040204020203" pitchFamily="34" charset="0"/>
                <a:cs typeface="Segoe UI" panose="020B0502040204020203" pitchFamily="34" charset="0"/>
              </a:rPr>
              <a:t>High </a:t>
            </a:r>
            <a:r>
              <a:rPr lang="es-419" sz="1000" b="1" dirty="0" err="1">
                <a:solidFill>
                  <a:schemeClr val="bg1"/>
                </a:solidFill>
                <a:latin typeface="Segoe UI" panose="020B0502040204020203" pitchFamily="34" charset="0"/>
                <a:cs typeface="Segoe UI" panose="020B0502040204020203" pitchFamily="34" charset="0"/>
              </a:rPr>
              <a:t>Priority</a:t>
            </a:r>
            <a:endParaRPr lang="es-419" sz="1000" b="1" dirty="0">
              <a:solidFill>
                <a:schemeClr val="bg1"/>
              </a:solidFill>
              <a:latin typeface="Segoe UI" panose="020B0502040204020203" pitchFamily="34" charset="0"/>
              <a:cs typeface="Segoe UI" panose="020B0502040204020203" pitchFamily="34" charset="0"/>
            </a:endParaRPr>
          </a:p>
          <a:p>
            <a:pPr algn="ctr"/>
            <a:r>
              <a:rPr lang="es-419" sz="1000" b="1" dirty="0" err="1">
                <a:solidFill>
                  <a:schemeClr val="bg1"/>
                </a:solidFill>
                <a:latin typeface="Segoe UI" panose="020B0502040204020203" pitchFamily="34" charset="0"/>
                <a:cs typeface="Segoe UI" panose="020B0502040204020203" pitchFamily="34" charset="0"/>
              </a:rPr>
              <a:t>Improvement</a:t>
            </a:r>
            <a:r>
              <a:rPr lang="es-419" sz="1000" b="1" dirty="0">
                <a:solidFill>
                  <a:schemeClr val="bg1"/>
                </a:solidFill>
                <a:latin typeface="Segoe UI" panose="020B0502040204020203" pitchFamily="34" charset="0"/>
                <a:cs typeface="Segoe UI" panose="020B0502040204020203" pitchFamily="34" charset="0"/>
              </a:rPr>
              <a:t> </a:t>
            </a:r>
            <a:r>
              <a:rPr lang="es-419" sz="1000" b="1" dirty="0" err="1">
                <a:solidFill>
                  <a:schemeClr val="bg1"/>
                </a:solidFill>
                <a:latin typeface="Segoe UI" panose="020B0502040204020203" pitchFamily="34" charset="0"/>
                <a:cs typeface="Segoe UI" panose="020B0502040204020203" pitchFamily="34" charset="0"/>
              </a:rPr>
              <a:t>Areas</a:t>
            </a:r>
            <a:r>
              <a:rPr lang="es-419" sz="1000" b="1" dirty="0">
                <a:solidFill>
                  <a:schemeClr val="bg1"/>
                </a:solidFill>
                <a:latin typeface="Segoe UI" panose="020B0502040204020203" pitchFamily="34" charset="0"/>
                <a:cs typeface="Segoe UI" panose="020B0502040204020203" pitchFamily="34" charset="0"/>
              </a:rPr>
              <a:t> </a:t>
            </a:r>
          </a:p>
        </p:txBody>
      </p:sp>
      <p:sp>
        <p:nvSpPr>
          <p:cNvPr id="127" name="Rectangle 126">
            <a:extLst>
              <a:ext uri="{FF2B5EF4-FFF2-40B4-BE49-F238E27FC236}">
                <a16:creationId xmlns:a16="http://schemas.microsoft.com/office/drawing/2014/main" id="{C143F11C-CCB6-EE84-4407-5FB30D7CFAA9}"/>
              </a:ext>
            </a:extLst>
          </p:cNvPr>
          <p:cNvSpPr/>
          <p:nvPr/>
        </p:nvSpPr>
        <p:spPr>
          <a:xfrm>
            <a:off x="1762255" y="5824792"/>
            <a:ext cx="2551468" cy="2130625"/>
          </a:xfrm>
          <a:prstGeom prst="rect">
            <a:avLst/>
          </a:prstGeom>
          <a:solidFill>
            <a:schemeClr val="accent6"/>
          </a:solidFill>
          <a:ln>
            <a:solidFill>
              <a:srgbClr val="89CFE4"/>
            </a:solidFill>
          </a:ln>
        </p:spPr>
        <p:style>
          <a:lnRef idx="2">
            <a:schemeClr val="accent1">
              <a:shade val="50000"/>
            </a:schemeClr>
          </a:lnRef>
          <a:fillRef idx="1">
            <a:schemeClr val="accent1"/>
          </a:fillRef>
          <a:effectRef idx="0">
            <a:schemeClr val="accent1"/>
          </a:effectRef>
          <a:fontRef idx="minor">
            <a:schemeClr val="lt1"/>
          </a:fontRef>
        </p:style>
        <p:txBody>
          <a:bodyPr rtlCol="0" anchor="b">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es-419" sz="1000" b="1" dirty="0" err="1">
                <a:solidFill>
                  <a:schemeClr val="bg1"/>
                </a:solidFill>
                <a:latin typeface="Segoe UI" panose="020B0502040204020203" pitchFamily="34" charset="0"/>
                <a:cs typeface="Segoe UI" panose="020B0502040204020203" pitchFamily="34" charset="0"/>
              </a:rPr>
              <a:t>Secondary</a:t>
            </a:r>
            <a:endParaRPr lang="es-419" sz="1000" b="1" dirty="0">
              <a:solidFill>
                <a:schemeClr val="bg1"/>
              </a:solidFill>
              <a:latin typeface="Segoe UI" panose="020B0502040204020203" pitchFamily="34" charset="0"/>
              <a:cs typeface="Segoe UI" panose="020B0502040204020203" pitchFamily="34" charset="0"/>
            </a:endParaRPr>
          </a:p>
          <a:p>
            <a:pPr algn="ctr"/>
            <a:r>
              <a:rPr lang="es-419" sz="1000" b="1" dirty="0" err="1">
                <a:solidFill>
                  <a:schemeClr val="bg1"/>
                </a:solidFill>
                <a:latin typeface="Segoe UI" panose="020B0502040204020203" pitchFamily="34" charset="0"/>
                <a:cs typeface="Segoe UI" panose="020B0502040204020203" pitchFamily="34" charset="0"/>
              </a:rPr>
              <a:t>Improvement</a:t>
            </a:r>
            <a:r>
              <a:rPr lang="es-419" sz="1000" b="1" dirty="0">
                <a:solidFill>
                  <a:schemeClr val="bg1"/>
                </a:solidFill>
                <a:latin typeface="Segoe UI" panose="020B0502040204020203" pitchFamily="34" charset="0"/>
                <a:cs typeface="Segoe UI" panose="020B0502040204020203" pitchFamily="34" charset="0"/>
              </a:rPr>
              <a:t> </a:t>
            </a:r>
            <a:r>
              <a:rPr lang="es-419" sz="1000" b="1" dirty="0" err="1">
                <a:solidFill>
                  <a:schemeClr val="bg1"/>
                </a:solidFill>
                <a:latin typeface="Segoe UI" panose="020B0502040204020203" pitchFamily="34" charset="0"/>
                <a:cs typeface="Segoe UI" panose="020B0502040204020203" pitchFamily="34" charset="0"/>
              </a:rPr>
              <a:t>Areas</a:t>
            </a:r>
            <a:endParaRPr lang="es-419" sz="1000" b="1" dirty="0">
              <a:solidFill>
                <a:schemeClr val="bg1"/>
              </a:solidFill>
              <a:latin typeface="Segoe UI" panose="020B0502040204020203" pitchFamily="34" charset="0"/>
              <a:cs typeface="Segoe UI" panose="020B0502040204020203" pitchFamily="34" charset="0"/>
            </a:endParaRPr>
          </a:p>
        </p:txBody>
      </p:sp>
      <p:sp>
        <p:nvSpPr>
          <p:cNvPr id="128" name="Rectangle 127">
            <a:extLst>
              <a:ext uri="{FF2B5EF4-FFF2-40B4-BE49-F238E27FC236}">
                <a16:creationId xmlns:a16="http://schemas.microsoft.com/office/drawing/2014/main" id="{D78B92AB-ABC3-890E-868B-1F6B4FF82CA9}"/>
              </a:ext>
            </a:extLst>
          </p:cNvPr>
          <p:cNvSpPr/>
          <p:nvPr/>
        </p:nvSpPr>
        <p:spPr>
          <a:xfrm>
            <a:off x="4466376" y="5824792"/>
            <a:ext cx="2551468" cy="2130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es-419" sz="1000" b="1" dirty="0">
                <a:solidFill>
                  <a:schemeClr val="bg1"/>
                </a:solidFill>
                <a:latin typeface="Segoe UI" panose="020B0502040204020203" pitchFamily="34" charset="0"/>
                <a:cs typeface="Segoe UI" panose="020B0502040204020203" pitchFamily="34" charset="0"/>
              </a:rPr>
              <a:t>Low</a:t>
            </a:r>
            <a:br>
              <a:rPr lang="es-419" sz="1000" b="1" dirty="0">
                <a:solidFill>
                  <a:schemeClr val="bg1"/>
                </a:solidFill>
                <a:latin typeface="Segoe UI" panose="020B0502040204020203" pitchFamily="34" charset="0"/>
                <a:cs typeface="Segoe UI" panose="020B0502040204020203" pitchFamily="34" charset="0"/>
              </a:rPr>
            </a:br>
            <a:r>
              <a:rPr lang="es-419" sz="1000" b="1" dirty="0" err="1">
                <a:solidFill>
                  <a:schemeClr val="bg1"/>
                </a:solidFill>
                <a:latin typeface="Segoe UI" panose="020B0502040204020203" pitchFamily="34" charset="0"/>
                <a:cs typeface="Segoe UI" panose="020B0502040204020203" pitchFamily="34" charset="0"/>
              </a:rPr>
              <a:t>Impact</a:t>
            </a:r>
            <a:r>
              <a:rPr lang="es-419" sz="1000" b="1" dirty="0">
                <a:solidFill>
                  <a:schemeClr val="bg1"/>
                </a:solidFill>
                <a:latin typeface="Segoe UI" panose="020B0502040204020203" pitchFamily="34" charset="0"/>
                <a:cs typeface="Segoe UI" panose="020B0502040204020203" pitchFamily="34" charset="0"/>
              </a:rPr>
              <a:t> </a:t>
            </a:r>
            <a:r>
              <a:rPr lang="es-419" sz="1000" b="1" dirty="0" err="1">
                <a:solidFill>
                  <a:schemeClr val="bg1"/>
                </a:solidFill>
                <a:latin typeface="Segoe UI" panose="020B0502040204020203" pitchFamily="34" charset="0"/>
                <a:cs typeface="Segoe UI" panose="020B0502040204020203" pitchFamily="34" charset="0"/>
              </a:rPr>
              <a:t>Leverages</a:t>
            </a:r>
            <a:endParaRPr lang="es-419" sz="1000" b="1" dirty="0">
              <a:solidFill>
                <a:schemeClr val="bg1"/>
              </a:solidFill>
              <a:latin typeface="Segoe UI" panose="020B0502040204020203" pitchFamily="34" charset="0"/>
              <a:cs typeface="Segoe UI" panose="020B0502040204020203" pitchFamily="34" charset="0"/>
            </a:endParaRPr>
          </a:p>
        </p:txBody>
      </p:sp>
      <p:cxnSp>
        <p:nvCxnSpPr>
          <p:cNvPr id="129" name="Straight Connector 128">
            <a:extLst>
              <a:ext uri="{FF2B5EF4-FFF2-40B4-BE49-F238E27FC236}">
                <a16:creationId xmlns:a16="http://schemas.microsoft.com/office/drawing/2014/main" id="{13355FEB-110F-1732-180C-6B036D33E870}"/>
              </a:ext>
            </a:extLst>
          </p:cNvPr>
          <p:cNvCxnSpPr>
            <a:cxnSpLocks/>
          </p:cNvCxnSpPr>
          <p:nvPr/>
        </p:nvCxnSpPr>
        <p:spPr>
          <a:xfrm>
            <a:off x="1613049" y="3552984"/>
            <a:ext cx="2281" cy="4465527"/>
          </a:xfrm>
          <a:prstGeom prst="line">
            <a:avLst/>
          </a:prstGeom>
          <a:ln w="15875">
            <a:solidFill>
              <a:schemeClr val="accent1"/>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7FAD499A-9123-83EE-20A2-2E8A898E7860}"/>
              </a:ext>
            </a:extLst>
          </p:cNvPr>
          <p:cNvSpPr/>
          <p:nvPr/>
        </p:nvSpPr>
        <p:spPr>
          <a:xfrm>
            <a:off x="1536130" y="8018511"/>
            <a:ext cx="158400" cy="158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endParaRPr lang="es-419" sz="1148">
              <a:latin typeface="Segoe UI" panose="020B0502040204020203" pitchFamily="34" charset="0"/>
              <a:cs typeface="Segoe UI" panose="020B0502040204020203" pitchFamily="34" charset="0"/>
            </a:endParaRPr>
          </a:p>
        </p:txBody>
      </p:sp>
      <p:sp>
        <p:nvSpPr>
          <p:cNvPr id="107" name="TextBox 106">
            <a:extLst>
              <a:ext uri="{FF2B5EF4-FFF2-40B4-BE49-F238E27FC236}">
                <a16:creationId xmlns:a16="http://schemas.microsoft.com/office/drawing/2014/main" id="{7611FB7F-E57D-E2C6-C608-72779074E85E}"/>
              </a:ext>
            </a:extLst>
          </p:cNvPr>
          <p:cNvSpPr txBox="1"/>
          <p:nvPr/>
        </p:nvSpPr>
        <p:spPr>
          <a:xfrm>
            <a:off x="1161360" y="3552984"/>
            <a:ext cx="453970" cy="153888"/>
          </a:xfrm>
          <a:prstGeom prst="rect">
            <a:avLst/>
          </a:prstGeom>
          <a:noFill/>
        </p:spPr>
        <p:txBody>
          <a:bodyPr wrap="none" tIns="0" bIns="0" rtlCol="0">
            <a:spAutoFit/>
          </a:bodyPr>
          <a:lstStyle/>
          <a:p>
            <a:pPr algn="r"/>
            <a:r>
              <a:rPr lang="nl-BE" sz="1000" dirty="0">
                <a:solidFill>
                  <a:srgbClr val="636569"/>
                </a:solidFill>
                <a:latin typeface="Segoe UI" panose="020B0502040204020203" pitchFamily="34" charset="0"/>
                <a:cs typeface="Segoe UI" panose="020B0502040204020203" pitchFamily="34" charset="0"/>
              </a:rPr>
              <a:t>High</a:t>
            </a:r>
          </a:p>
        </p:txBody>
      </p:sp>
      <p:cxnSp>
        <p:nvCxnSpPr>
          <p:cNvPr id="143" name="Straight Connector 142">
            <a:extLst>
              <a:ext uri="{FF2B5EF4-FFF2-40B4-BE49-F238E27FC236}">
                <a16:creationId xmlns:a16="http://schemas.microsoft.com/office/drawing/2014/main" id="{1C1A80FD-496D-142D-7BF3-75A0983D38A8}"/>
              </a:ext>
            </a:extLst>
          </p:cNvPr>
          <p:cNvCxnSpPr>
            <a:cxnSpLocks/>
          </p:cNvCxnSpPr>
          <p:nvPr/>
        </p:nvCxnSpPr>
        <p:spPr>
          <a:xfrm flipH="1" flipV="1">
            <a:off x="1694530" y="8097702"/>
            <a:ext cx="5323314" cy="3983"/>
          </a:xfrm>
          <a:prstGeom prst="line">
            <a:avLst/>
          </a:prstGeom>
          <a:ln w="15875">
            <a:solidFill>
              <a:schemeClr val="accent1"/>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2577F66B-EC6C-DEC1-4767-01D0E536DCE7}"/>
              </a:ext>
            </a:extLst>
          </p:cNvPr>
          <p:cNvSpPr txBox="1"/>
          <p:nvPr/>
        </p:nvSpPr>
        <p:spPr>
          <a:xfrm>
            <a:off x="1201435" y="7770751"/>
            <a:ext cx="413895" cy="153888"/>
          </a:xfrm>
          <a:prstGeom prst="rect">
            <a:avLst/>
          </a:prstGeom>
          <a:noFill/>
        </p:spPr>
        <p:txBody>
          <a:bodyPr wrap="none" tIns="0" bIns="0" rtlCol="0">
            <a:spAutoFit/>
          </a:bodyPr>
          <a:lstStyle/>
          <a:p>
            <a:pPr algn="r"/>
            <a:r>
              <a:rPr lang="nl-BE" sz="1000" dirty="0">
                <a:solidFill>
                  <a:srgbClr val="636569"/>
                </a:solidFill>
                <a:latin typeface="Segoe UI" panose="020B0502040204020203" pitchFamily="34" charset="0"/>
                <a:cs typeface="Segoe UI" panose="020B0502040204020203" pitchFamily="34" charset="0"/>
              </a:rPr>
              <a:t>Low</a:t>
            </a:r>
          </a:p>
        </p:txBody>
      </p:sp>
      <p:sp>
        <p:nvSpPr>
          <p:cNvPr id="150" name="TextBox 149">
            <a:extLst>
              <a:ext uri="{FF2B5EF4-FFF2-40B4-BE49-F238E27FC236}">
                <a16:creationId xmlns:a16="http://schemas.microsoft.com/office/drawing/2014/main" id="{3E917818-5865-CA62-A0BE-3480F5C8A0B7}"/>
              </a:ext>
            </a:extLst>
          </p:cNvPr>
          <p:cNvSpPr txBox="1"/>
          <p:nvPr/>
        </p:nvSpPr>
        <p:spPr>
          <a:xfrm>
            <a:off x="1762255" y="8097702"/>
            <a:ext cx="267701" cy="248402"/>
          </a:xfrm>
          <a:prstGeom prst="rect">
            <a:avLst/>
          </a:prstGeom>
          <a:noFill/>
        </p:spPr>
        <p:txBody>
          <a:bodyPr wrap="none" lIns="0" tIns="46800" rIns="0" bIns="46800" rtlCol="0">
            <a:spAutoFit/>
          </a:bodyPr>
          <a:lstStyle>
            <a:defPPr>
              <a:defRPr lang="en-US"/>
            </a:defPPr>
            <a:lvl1pPr algn="r">
              <a:defRPr sz="1000">
                <a:latin typeface="Segoe UI" panose="020B0502040204020203" pitchFamily="34" charset="0"/>
                <a:cs typeface="Segoe UI" panose="020B0502040204020203" pitchFamily="34" charset="0"/>
              </a:defRPr>
            </a:lvl1pPr>
          </a:lstStyle>
          <a:p>
            <a:r>
              <a:rPr lang="nl-BE" dirty="0">
                <a:solidFill>
                  <a:srgbClr val="636569"/>
                </a:solidFill>
              </a:rPr>
              <a:t>Poor</a:t>
            </a:r>
          </a:p>
        </p:txBody>
      </p:sp>
      <p:sp>
        <p:nvSpPr>
          <p:cNvPr id="154" name="TextBox 153">
            <a:extLst>
              <a:ext uri="{FF2B5EF4-FFF2-40B4-BE49-F238E27FC236}">
                <a16:creationId xmlns:a16="http://schemas.microsoft.com/office/drawing/2014/main" id="{8506C41B-3F12-5DB7-321C-8093C0A4BB8D}"/>
              </a:ext>
            </a:extLst>
          </p:cNvPr>
          <p:cNvSpPr txBox="1"/>
          <p:nvPr/>
        </p:nvSpPr>
        <p:spPr>
          <a:xfrm>
            <a:off x="6524119" y="8097702"/>
            <a:ext cx="493725" cy="248402"/>
          </a:xfrm>
          <a:prstGeom prst="rect">
            <a:avLst/>
          </a:prstGeom>
          <a:noFill/>
        </p:spPr>
        <p:txBody>
          <a:bodyPr wrap="none" lIns="0" tIns="46800" rIns="0" bIns="46800" rtlCol="0">
            <a:spAutoFit/>
          </a:bodyPr>
          <a:lstStyle>
            <a:defPPr>
              <a:defRPr lang="en-US"/>
            </a:defPPr>
            <a:lvl1pPr algn="r">
              <a:defRPr sz="1000">
                <a:latin typeface="Segoe UI" panose="020B0502040204020203" pitchFamily="34" charset="0"/>
                <a:cs typeface="Segoe UI" panose="020B0502040204020203" pitchFamily="34" charset="0"/>
              </a:defRPr>
            </a:lvl1pPr>
          </a:lstStyle>
          <a:p>
            <a:r>
              <a:rPr lang="nl-BE" dirty="0">
                <a:solidFill>
                  <a:srgbClr val="636569"/>
                </a:solidFill>
              </a:rPr>
              <a:t>Excellent</a:t>
            </a:r>
          </a:p>
        </p:txBody>
      </p:sp>
      <p:sp>
        <p:nvSpPr>
          <p:cNvPr id="134" name="TextBox 133">
            <a:extLst>
              <a:ext uri="{FF2B5EF4-FFF2-40B4-BE49-F238E27FC236}">
                <a16:creationId xmlns:a16="http://schemas.microsoft.com/office/drawing/2014/main" id="{8FE77A2C-C8A4-1348-40AE-C9DA870B2363}"/>
              </a:ext>
            </a:extLst>
          </p:cNvPr>
          <p:cNvSpPr txBox="1"/>
          <p:nvPr/>
        </p:nvSpPr>
        <p:spPr>
          <a:xfrm>
            <a:off x="696774" y="5667418"/>
            <a:ext cx="918555" cy="769441"/>
          </a:xfrm>
          <a:prstGeom prst="rect">
            <a:avLst/>
          </a:prstGeom>
          <a:noFill/>
        </p:spPr>
        <p:txBody>
          <a:bodyPr wrap="square" lIns="0" tIns="0" rIns="0" bIns="0" rtlCol="0">
            <a:spAutoFit/>
          </a:bodyPr>
          <a:lstStyle>
            <a:defPPr>
              <a:defRPr lang="en-US"/>
            </a:defPPr>
          </a:lstStyle>
          <a:p>
            <a:pPr algn="ctr"/>
            <a:r>
              <a:rPr lang="es-419" sz="1000" b="1" dirty="0" err="1">
                <a:solidFill>
                  <a:srgbClr val="00739A"/>
                </a:solidFill>
                <a:latin typeface="Segoe UI" panose="020B0502040204020203" pitchFamily="34" charset="0"/>
                <a:cs typeface="Segoe UI" panose="020B0502040204020203" pitchFamily="34" charset="0"/>
              </a:rPr>
              <a:t>Impact</a:t>
            </a:r>
            <a:br>
              <a:rPr lang="es-419" sz="1000" b="1" dirty="0">
                <a:solidFill>
                  <a:srgbClr val="00739A"/>
                </a:solidFill>
                <a:latin typeface="Segoe UI" panose="020B0502040204020203" pitchFamily="34" charset="0"/>
                <a:cs typeface="Segoe UI" panose="020B0502040204020203" pitchFamily="34" charset="0"/>
              </a:rPr>
            </a:br>
            <a:r>
              <a:rPr lang="es-419" sz="1000" b="1" dirty="0" err="1">
                <a:solidFill>
                  <a:srgbClr val="00739A"/>
                </a:solidFill>
                <a:latin typeface="Segoe UI" panose="020B0502040204020203" pitchFamily="34" charset="0"/>
                <a:cs typeface="Segoe UI" panose="020B0502040204020203" pitchFamily="34" charset="0"/>
              </a:rPr>
              <a:t>of</a:t>
            </a:r>
            <a:r>
              <a:rPr lang="es-419" sz="1000" b="1" dirty="0">
                <a:solidFill>
                  <a:srgbClr val="00739A"/>
                </a:solidFill>
                <a:latin typeface="Segoe UI" panose="020B0502040204020203" pitchFamily="34" charset="0"/>
                <a:cs typeface="Segoe UI" panose="020B0502040204020203" pitchFamily="34" charset="0"/>
              </a:rPr>
              <a:t> </a:t>
            </a:r>
            <a:r>
              <a:rPr lang="es-419" sz="1000" b="1" dirty="0" err="1">
                <a:solidFill>
                  <a:srgbClr val="00739A"/>
                </a:solidFill>
                <a:latin typeface="Segoe UI" panose="020B0502040204020203" pitchFamily="34" charset="0"/>
                <a:cs typeface="Segoe UI" panose="020B0502040204020203" pitchFamily="34" charset="0"/>
              </a:rPr>
              <a:t>the</a:t>
            </a:r>
            <a:r>
              <a:rPr lang="es-419" sz="1000" b="1" dirty="0">
                <a:solidFill>
                  <a:srgbClr val="00739A"/>
                </a:solidFill>
                <a:latin typeface="Segoe UI" panose="020B0502040204020203" pitchFamily="34" charset="0"/>
                <a:cs typeface="Segoe UI" panose="020B0502040204020203" pitchFamily="34" charset="0"/>
              </a:rPr>
              <a:t> REPUTATION </a:t>
            </a:r>
            <a:r>
              <a:rPr lang="es-419" sz="1000" b="1" dirty="0" err="1">
                <a:solidFill>
                  <a:srgbClr val="00739A"/>
                </a:solidFill>
                <a:latin typeface="Segoe UI" panose="020B0502040204020203" pitchFamily="34" charset="0"/>
                <a:cs typeface="Segoe UI" panose="020B0502040204020203" pitchFamily="34" charset="0"/>
              </a:rPr>
              <a:t>attributes</a:t>
            </a:r>
            <a:r>
              <a:rPr lang="es-419" sz="1000" b="1" dirty="0">
                <a:solidFill>
                  <a:srgbClr val="00739A"/>
                </a:solidFill>
                <a:latin typeface="Segoe UI" panose="020B0502040204020203" pitchFamily="34" charset="0"/>
                <a:cs typeface="Segoe UI" panose="020B0502040204020203" pitchFamily="34" charset="0"/>
              </a:rPr>
              <a:t> </a:t>
            </a:r>
          </a:p>
          <a:p>
            <a:pPr algn="ctr"/>
            <a:r>
              <a:rPr lang="es-419" sz="1000" b="1" dirty="0" err="1">
                <a:solidFill>
                  <a:srgbClr val="00739A"/>
                </a:solidFill>
                <a:latin typeface="Segoe UI" panose="020B0502040204020203" pitchFamily="34" charset="0"/>
                <a:cs typeface="Segoe UI" panose="020B0502040204020203" pitchFamily="34" charset="0"/>
              </a:rPr>
              <a:t>on</a:t>
            </a:r>
            <a:r>
              <a:rPr lang="es-419" sz="1000" b="1" dirty="0">
                <a:solidFill>
                  <a:srgbClr val="00739A"/>
                </a:solidFill>
                <a:latin typeface="Segoe UI" panose="020B0502040204020203" pitchFamily="34" charset="0"/>
                <a:cs typeface="Segoe UI" panose="020B0502040204020203" pitchFamily="34" charset="0"/>
              </a:rPr>
              <a:t> TRUST</a:t>
            </a:r>
          </a:p>
        </p:txBody>
      </p:sp>
      <p:pic>
        <p:nvPicPr>
          <p:cNvPr id="158" name="Graphic 157">
            <a:extLst>
              <a:ext uri="{FF2B5EF4-FFF2-40B4-BE49-F238E27FC236}">
                <a16:creationId xmlns:a16="http://schemas.microsoft.com/office/drawing/2014/main" id="{48002A51-255C-2F56-4DB6-E424469531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0463" y="5134636"/>
            <a:ext cx="571623" cy="454965"/>
          </a:xfrm>
          <a:prstGeom prst="rect">
            <a:avLst/>
          </a:prstGeom>
        </p:spPr>
      </p:pic>
      <p:pic>
        <p:nvPicPr>
          <p:cNvPr id="160" name="Graphic 159">
            <a:extLst>
              <a:ext uri="{FF2B5EF4-FFF2-40B4-BE49-F238E27FC236}">
                <a16:creationId xmlns:a16="http://schemas.microsoft.com/office/drawing/2014/main" id="{2CABF78C-BC2A-7E8A-7AEC-F78EF53165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94150" y="8201168"/>
            <a:ext cx="524074" cy="454965"/>
          </a:xfrm>
          <a:prstGeom prst="rect">
            <a:avLst/>
          </a:prstGeom>
        </p:spPr>
      </p:pic>
      <p:pic>
        <p:nvPicPr>
          <p:cNvPr id="33" name="Picture 32">
            <a:extLst>
              <a:ext uri="{FF2B5EF4-FFF2-40B4-BE49-F238E27FC236}">
                <a16:creationId xmlns:a16="http://schemas.microsoft.com/office/drawing/2014/main" id="{17D5F58B-0DB0-D410-5A21-CBF6B46275D7}"/>
              </a:ext>
            </a:extLst>
          </p:cNvPr>
          <p:cNvPicPr>
            <a:picLocks noChangeAspect="1"/>
          </p:cNvPicPr>
          <p:nvPr/>
        </p:nvPicPr>
        <p:blipFill>
          <a:blip r:embed="rId11"/>
          <a:stretch>
            <a:fillRect/>
          </a:stretch>
        </p:blipFill>
        <p:spPr>
          <a:xfrm>
            <a:off x="2831280" y="3946166"/>
            <a:ext cx="882778" cy="882778"/>
          </a:xfrm>
          <a:prstGeom prst="rect">
            <a:avLst/>
          </a:prstGeom>
        </p:spPr>
      </p:pic>
      <p:pic>
        <p:nvPicPr>
          <p:cNvPr id="34" name="Picture 33">
            <a:extLst>
              <a:ext uri="{FF2B5EF4-FFF2-40B4-BE49-F238E27FC236}">
                <a16:creationId xmlns:a16="http://schemas.microsoft.com/office/drawing/2014/main" id="{E15DE0EF-B1E6-AE0F-A4F5-CA816304DE17}"/>
              </a:ext>
            </a:extLst>
          </p:cNvPr>
          <p:cNvPicPr>
            <a:picLocks noChangeAspect="1"/>
          </p:cNvPicPr>
          <p:nvPr/>
        </p:nvPicPr>
        <p:blipFill>
          <a:blip r:embed="rId12"/>
          <a:stretch>
            <a:fillRect/>
          </a:stretch>
        </p:blipFill>
        <p:spPr>
          <a:xfrm>
            <a:off x="1782186" y="3866560"/>
            <a:ext cx="877900" cy="882778"/>
          </a:xfrm>
          <a:prstGeom prst="rect">
            <a:avLst/>
          </a:prstGeom>
        </p:spPr>
      </p:pic>
      <p:pic>
        <p:nvPicPr>
          <p:cNvPr id="35" name="Picture 34">
            <a:extLst>
              <a:ext uri="{FF2B5EF4-FFF2-40B4-BE49-F238E27FC236}">
                <a16:creationId xmlns:a16="http://schemas.microsoft.com/office/drawing/2014/main" id="{73FAFD54-9CBA-E7FD-F25E-AFB6EE2286E4}"/>
              </a:ext>
            </a:extLst>
          </p:cNvPr>
          <p:cNvPicPr>
            <a:picLocks noChangeAspect="1"/>
          </p:cNvPicPr>
          <p:nvPr/>
        </p:nvPicPr>
        <p:blipFill>
          <a:blip r:embed="rId13"/>
          <a:stretch>
            <a:fillRect/>
          </a:stretch>
        </p:blipFill>
        <p:spPr>
          <a:xfrm>
            <a:off x="3272670" y="4749338"/>
            <a:ext cx="882778" cy="882778"/>
          </a:xfrm>
          <a:prstGeom prst="rect">
            <a:avLst/>
          </a:prstGeom>
        </p:spPr>
      </p:pic>
      <p:pic>
        <p:nvPicPr>
          <p:cNvPr id="36" name="Picture 35">
            <a:extLst>
              <a:ext uri="{FF2B5EF4-FFF2-40B4-BE49-F238E27FC236}">
                <a16:creationId xmlns:a16="http://schemas.microsoft.com/office/drawing/2014/main" id="{5E669205-3A8A-19F6-D3BF-E815359EC8D6}"/>
              </a:ext>
            </a:extLst>
          </p:cNvPr>
          <p:cNvPicPr>
            <a:picLocks noChangeAspect="1"/>
          </p:cNvPicPr>
          <p:nvPr/>
        </p:nvPicPr>
        <p:blipFill>
          <a:blip r:embed="rId14"/>
          <a:stretch>
            <a:fillRect/>
          </a:stretch>
        </p:blipFill>
        <p:spPr>
          <a:xfrm>
            <a:off x="4557304" y="4489704"/>
            <a:ext cx="882778" cy="882778"/>
          </a:xfrm>
          <a:prstGeom prst="rect">
            <a:avLst/>
          </a:prstGeom>
        </p:spPr>
      </p:pic>
      <p:pic>
        <p:nvPicPr>
          <p:cNvPr id="37" name="Picture 36">
            <a:extLst>
              <a:ext uri="{FF2B5EF4-FFF2-40B4-BE49-F238E27FC236}">
                <a16:creationId xmlns:a16="http://schemas.microsoft.com/office/drawing/2014/main" id="{C0B0613D-EA74-0721-28D0-09A5BF62FC74}"/>
              </a:ext>
            </a:extLst>
          </p:cNvPr>
          <p:cNvPicPr>
            <a:picLocks noChangeAspect="1"/>
          </p:cNvPicPr>
          <p:nvPr/>
        </p:nvPicPr>
        <p:blipFill>
          <a:blip r:embed="rId15"/>
          <a:stretch>
            <a:fillRect/>
          </a:stretch>
        </p:blipFill>
        <p:spPr>
          <a:xfrm>
            <a:off x="6092109" y="3802399"/>
            <a:ext cx="882778" cy="882778"/>
          </a:xfrm>
          <a:prstGeom prst="rect">
            <a:avLst/>
          </a:prstGeom>
        </p:spPr>
      </p:pic>
      <p:pic>
        <p:nvPicPr>
          <p:cNvPr id="38" name="Picture 37">
            <a:extLst>
              <a:ext uri="{FF2B5EF4-FFF2-40B4-BE49-F238E27FC236}">
                <a16:creationId xmlns:a16="http://schemas.microsoft.com/office/drawing/2014/main" id="{34D80807-9BCC-3D5D-CD72-AD0BC83A7874}"/>
              </a:ext>
            </a:extLst>
          </p:cNvPr>
          <p:cNvPicPr>
            <a:picLocks noChangeAspect="1"/>
          </p:cNvPicPr>
          <p:nvPr/>
        </p:nvPicPr>
        <p:blipFill>
          <a:blip r:embed="rId16"/>
          <a:stretch>
            <a:fillRect/>
          </a:stretch>
        </p:blipFill>
        <p:spPr>
          <a:xfrm>
            <a:off x="5720401" y="4920729"/>
            <a:ext cx="877900" cy="882778"/>
          </a:xfrm>
          <a:prstGeom prst="rect">
            <a:avLst/>
          </a:prstGeom>
        </p:spPr>
      </p:pic>
      <p:pic>
        <p:nvPicPr>
          <p:cNvPr id="39" name="Picture 38">
            <a:extLst>
              <a:ext uri="{FF2B5EF4-FFF2-40B4-BE49-F238E27FC236}">
                <a16:creationId xmlns:a16="http://schemas.microsoft.com/office/drawing/2014/main" id="{55E45AB8-5667-2E42-66B6-BAE6B6030642}"/>
              </a:ext>
            </a:extLst>
          </p:cNvPr>
          <p:cNvPicPr>
            <a:picLocks noChangeAspect="1"/>
          </p:cNvPicPr>
          <p:nvPr/>
        </p:nvPicPr>
        <p:blipFill>
          <a:blip r:embed="rId17"/>
          <a:stretch>
            <a:fillRect/>
          </a:stretch>
        </p:blipFill>
        <p:spPr>
          <a:xfrm>
            <a:off x="2576585" y="6648344"/>
            <a:ext cx="877900" cy="882778"/>
          </a:xfrm>
          <a:prstGeom prst="rect">
            <a:avLst/>
          </a:prstGeom>
        </p:spPr>
      </p:pic>
      <p:pic>
        <p:nvPicPr>
          <p:cNvPr id="40" name="Picture 39">
            <a:extLst>
              <a:ext uri="{FF2B5EF4-FFF2-40B4-BE49-F238E27FC236}">
                <a16:creationId xmlns:a16="http://schemas.microsoft.com/office/drawing/2014/main" id="{09331493-B823-0EFE-D54B-F724B739E773}"/>
              </a:ext>
            </a:extLst>
          </p:cNvPr>
          <p:cNvPicPr>
            <a:picLocks noChangeAspect="1"/>
          </p:cNvPicPr>
          <p:nvPr/>
        </p:nvPicPr>
        <p:blipFill>
          <a:blip r:embed="rId18"/>
          <a:stretch>
            <a:fillRect/>
          </a:stretch>
        </p:blipFill>
        <p:spPr>
          <a:xfrm>
            <a:off x="1963614" y="5682507"/>
            <a:ext cx="882778" cy="882778"/>
          </a:xfrm>
          <a:prstGeom prst="rect">
            <a:avLst/>
          </a:prstGeom>
        </p:spPr>
      </p:pic>
      <p:pic>
        <p:nvPicPr>
          <p:cNvPr id="41" name="Picture 40">
            <a:extLst>
              <a:ext uri="{FF2B5EF4-FFF2-40B4-BE49-F238E27FC236}">
                <a16:creationId xmlns:a16="http://schemas.microsoft.com/office/drawing/2014/main" id="{9450E829-0B22-AD1F-23CC-25662B7F37FF}"/>
              </a:ext>
            </a:extLst>
          </p:cNvPr>
          <p:cNvPicPr>
            <a:picLocks noChangeAspect="1"/>
          </p:cNvPicPr>
          <p:nvPr/>
        </p:nvPicPr>
        <p:blipFill>
          <a:blip r:embed="rId19"/>
          <a:stretch>
            <a:fillRect/>
          </a:stretch>
        </p:blipFill>
        <p:spPr>
          <a:xfrm>
            <a:off x="6027956" y="6024029"/>
            <a:ext cx="882778" cy="882778"/>
          </a:xfrm>
          <a:prstGeom prst="rect">
            <a:avLst/>
          </a:prstGeom>
        </p:spPr>
      </p:pic>
      <p:pic>
        <p:nvPicPr>
          <p:cNvPr id="42" name="Picture 41">
            <a:extLst>
              <a:ext uri="{FF2B5EF4-FFF2-40B4-BE49-F238E27FC236}">
                <a16:creationId xmlns:a16="http://schemas.microsoft.com/office/drawing/2014/main" id="{C4301F61-28B6-F7D8-DC70-C3C12EC4D50A}"/>
              </a:ext>
            </a:extLst>
          </p:cNvPr>
          <p:cNvPicPr>
            <a:picLocks noChangeAspect="1"/>
          </p:cNvPicPr>
          <p:nvPr/>
        </p:nvPicPr>
        <p:blipFill>
          <a:blip r:embed="rId20"/>
          <a:stretch>
            <a:fillRect/>
          </a:stretch>
        </p:blipFill>
        <p:spPr>
          <a:xfrm>
            <a:off x="5026950" y="6507687"/>
            <a:ext cx="882778" cy="882778"/>
          </a:xfrm>
          <a:prstGeom prst="rect">
            <a:avLst/>
          </a:prstGeom>
        </p:spPr>
      </p:pic>
    </p:spTree>
    <p:extLst>
      <p:ext uri="{BB962C8B-B14F-4D97-AF65-F5344CB8AC3E}">
        <p14:creationId xmlns:p14="http://schemas.microsoft.com/office/powerpoint/2010/main" val="227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6865D1-EF02-A5B9-29C4-75197514B79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5" name="Object 4" hidden="1">
                        <a:extLst>
                          <a:ext uri="{FF2B5EF4-FFF2-40B4-BE49-F238E27FC236}">
                            <a16:creationId xmlns:a16="http://schemas.microsoft.com/office/drawing/2014/main" id="{9B6865D1-EF02-A5B9-29C4-75197514B7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0" name="Rectangle: Rounded Corners 109">
            <a:extLst>
              <a:ext uri="{FF2B5EF4-FFF2-40B4-BE49-F238E27FC236}">
                <a16:creationId xmlns:a16="http://schemas.microsoft.com/office/drawing/2014/main" id="{91300ED3-E6F2-538C-3142-AD447FDC2048}"/>
              </a:ext>
            </a:extLst>
          </p:cNvPr>
          <p:cNvSpPr/>
          <p:nvPr/>
        </p:nvSpPr>
        <p:spPr>
          <a:xfrm>
            <a:off x="3619500" y="6011479"/>
            <a:ext cx="3695700" cy="923420"/>
          </a:xfrm>
          <a:prstGeom prst="roundRect">
            <a:avLst>
              <a:gd name="adj" fmla="val 13130"/>
            </a:avLst>
          </a:prstGeom>
          <a:solidFill>
            <a:srgbClr val="89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nvGrpSpPr>
          <p:cNvPr id="209" name="Group 208">
            <a:extLst>
              <a:ext uri="{FF2B5EF4-FFF2-40B4-BE49-F238E27FC236}">
                <a16:creationId xmlns:a16="http://schemas.microsoft.com/office/drawing/2014/main" id="{4C0948C1-124A-4A97-B234-0AE61B1161EB}"/>
              </a:ext>
            </a:extLst>
          </p:cNvPr>
          <p:cNvGrpSpPr/>
          <p:nvPr/>
        </p:nvGrpSpPr>
        <p:grpSpPr>
          <a:xfrm>
            <a:off x="4921924" y="7100446"/>
            <a:ext cx="870218" cy="871110"/>
            <a:chOff x="5261413" y="7187268"/>
            <a:chExt cx="550800" cy="551365"/>
          </a:xfrm>
        </p:grpSpPr>
        <p:graphicFrame>
          <p:nvGraphicFramePr>
            <p:cNvPr id="153" name="Chart 152">
              <a:extLst>
                <a:ext uri="{FF2B5EF4-FFF2-40B4-BE49-F238E27FC236}">
                  <a16:creationId xmlns:a16="http://schemas.microsoft.com/office/drawing/2014/main" id="{43D6F7ED-D3A8-259B-9CBF-8D9F66AFC161}"/>
                </a:ext>
              </a:extLst>
            </p:cNvPr>
            <p:cNvGraphicFramePr/>
            <p:nvPr/>
          </p:nvGraphicFramePr>
          <p:xfrm>
            <a:off x="5261413" y="7187268"/>
            <a:ext cx="550800" cy="551365"/>
          </p:xfrm>
          <a:graphic>
            <a:graphicData uri="http://schemas.openxmlformats.org/drawingml/2006/chart">
              <c:chart xmlns:c="http://schemas.openxmlformats.org/drawingml/2006/chart" xmlns:r="http://schemas.openxmlformats.org/officeDocument/2006/relationships" r:id="rId7"/>
            </a:graphicData>
          </a:graphic>
        </p:graphicFrame>
        <p:sp>
          <p:nvSpPr>
            <p:cNvPr id="158" name="Oval 157">
              <a:extLst>
                <a:ext uri="{FF2B5EF4-FFF2-40B4-BE49-F238E27FC236}">
                  <a16:creationId xmlns:a16="http://schemas.microsoft.com/office/drawing/2014/main" id="{460A5C29-C5E1-D5F5-12B0-29A62CA89E09}"/>
                </a:ext>
              </a:extLst>
            </p:cNvPr>
            <p:cNvSpPr/>
            <p:nvPr/>
          </p:nvSpPr>
          <p:spPr>
            <a:xfrm>
              <a:off x="5348260" y="7274397"/>
              <a:ext cx="377107" cy="377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7598"/>
                </a:solidFill>
                <a:effectLst/>
                <a:uLnTx/>
                <a:uFillTx/>
                <a:latin typeface="Segoe UI" panose="020B0502040204020203" pitchFamily="34" charset="0"/>
                <a:ea typeface="+mn-ea"/>
                <a:cs typeface="+mn-cs"/>
              </a:endParaRPr>
            </a:p>
          </p:txBody>
        </p:sp>
        <p:sp>
          <p:nvSpPr>
            <p:cNvPr id="162" name="Tekstvak 17">
              <a:extLst>
                <a:ext uri="{FF2B5EF4-FFF2-40B4-BE49-F238E27FC236}">
                  <a16:creationId xmlns:a16="http://schemas.microsoft.com/office/drawing/2014/main" id="{AC5AC4D5-B86A-23F4-F30D-B09E6C45BF0B}"/>
                </a:ext>
              </a:extLst>
            </p:cNvPr>
            <p:cNvSpPr txBox="1">
              <a:spLocks/>
            </p:cNvSpPr>
            <p:nvPr/>
          </p:nvSpPr>
          <p:spPr>
            <a:xfrm>
              <a:off x="5382123" y="7404508"/>
              <a:ext cx="309380" cy="116883"/>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7598"/>
                  </a:solidFill>
                  <a:effectLst/>
                  <a:uLnTx/>
                  <a:uFillTx/>
                  <a:latin typeface="Segoe UI" panose="020B0502040204020203" pitchFamily="34" charset="0"/>
                  <a:ea typeface="Segoe UI" panose="020B0502040204020203" pitchFamily="34" charset="0"/>
                  <a:cs typeface="Segoe UI" panose="020B0502040204020203" pitchFamily="34" charset="0"/>
                </a:rPr>
                <a:t>90%</a:t>
              </a:r>
            </a:p>
          </p:txBody>
        </p:sp>
      </p:grpSp>
      <p:pic>
        <p:nvPicPr>
          <p:cNvPr id="28" name="Picture 27" descr="A picture containing person&#10;&#10;Description automatically generated">
            <a:extLst>
              <a:ext uri="{FF2B5EF4-FFF2-40B4-BE49-F238E27FC236}">
                <a16:creationId xmlns:a16="http://schemas.microsoft.com/office/drawing/2014/main" id="{5A552E3C-C7C1-4F6E-91DF-141450DADB19}"/>
              </a:ext>
            </a:extLst>
          </p:cNvPr>
          <p:cNvPicPr>
            <a:picLocks noChangeAspect="1"/>
          </p:cNvPicPr>
          <p:nvPr/>
        </p:nvPicPr>
        <p:blipFill rotWithShape="1">
          <a:blip r:embed="rId8"/>
          <a:srcRect t="73928" b="-115"/>
          <a:stretch/>
        </p:blipFill>
        <p:spPr>
          <a:xfrm>
            <a:off x="-1" y="-47364"/>
            <a:ext cx="7772401" cy="2560391"/>
          </a:xfrm>
          <a:prstGeom prst="rect">
            <a:avLst/>
          </a:prstGeom>
        </p:spPr>
      </p:pic>
      <p:pic>
        <p:nvPicPr>
          <p:cNvPr id="38" name="Picture 37" descr="Logo, company name&#10;&#10;Description automatically generated">
            <a:extLst>
              <a:ext uri="{FF2B5EF4-FFF2-40B4-BE49-F238E27FC236}">
                <a16:creationId xmlns:a16="http://schemas.microsoft.com/office/drawing/2014/main" id="{45FB2881-1094-4046-8A24-98FFAF6D548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198" t="26910" r="13140" b="19369"/>
          <a:stretch/>
        </p:blipFill>
        <p:spPr>
          <a:xfrm>
            <a:off x="5433060" y="70824"/>
            <a:ext cx="2250948" cy="793785"/>
          </a:xfrm>
          <a:prstGeom prst="rect">
            <a:avLst/>
          </a:prstGeom>
        </p:spPr>
      </p:pic>
      <p:sp>
        <p:nvSpPr>
          <p:cNvPr id="3" name="Rectangle 2">
            <a:extLst>
              <a:ext uri="{FF2B5EF4-FFF2-40B4-BE49-F238E27FC236}">
                <a16:creationId xmlns:a16="http://schemas.microsoft.com/office/drawing/2014/main" id="{7DBA8F36-95E6-7212-DC5D-09D9863BDC3C}"/>
              </a:ext>
            </a:extLst>
          </p:cNvPr>
          <p:cNvSpPr/>
          <p:nvPr/>
        </p:nvSpPr>
        <p:spPr>
          <a:xfrm flipV="1">
            <a:off x="-1" y="929239"/>
            <a:ext cx="7772401" cy="1583788"/>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F0C115E8-B166-4764-9E1B-45CC344DEC3A}"/>
              </a:ext>
            </a:extLst>
          </p:cNvPr>
          <p:cNvSpPr txBox="1">
            <a:spLocks/>
          </p:cNvSpPr>
          <p:nvPr/>
        </p:nvSpPr>
        <p:spPr>
          <a:xfrm>
            <a:off x="4008120" y="2502298"/>
            <a:ext cx="33070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Our Vision for the future</a:t>
            </a:r>
          </a:p>
        </p:txBody>
      </p:sp>
      <p:cxnSp>
        <p:nvCxnSpPr>
          <p:cNvPr id="33" name="Straight Connector 32">
            <a:extLst>
              <a:ext uri="{FF2B5EF4-FFF2-40B4-BE49-F238E27FC236}">
                <a16:creationId xmlns:a16="http://schemas.microsoft.com/office/drawing/2014/main" id="{A011BE99-7393-4CF7-8D36-065562BCB573}"/>
              </a:ext>
            </a:extLst>
          </p:cNvPr>
          <p:cNvCxnSpPr>
            <a:cxnSpLocks/>
          </p:cNvCxnSpPr>
          <p:nvPr/>
        </p:nvCxnSpPr>
        <p:spPr>
          <a:xfrm>
            <a:off x="3962402" y="2012951"/>
            <a:ext cx="0" cy="1766569"/>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36293552-E601-4658-BEA9-884707C66F86}"/>
              </a:ext>
            </a:extLst>
          </p:cNvPr>
          <p:cNvGrpSpPr/>
          <p:nvPr/>
        </p:nvGrpSpPr>
        <p:grpSpPr>
          <a:xfrm>
            <a:off x="2013108" y="2012951"/>
            <a:ext cx="500064" cy="500064"/>
            <a:chOff x="1908555" y="1998091"/>
            <a:chExt cx="709169" cy="709169"/>
          </a:xfrm>
        </p:grpSpPr>
        <p:grpSp>
          <p:nvGrpSpPr>
            <p:cNvPr id="98" name="Group 97">
              <a:extLst>
                <a:ext uri="{FF2B5EF4-FFF2-40B4-BE49-F238E27FC236}">
                  <a16:creationId xmlns:a16="http://schemas.microsoft.com/office/drawing/2014/main" id="{6D342390-E211-43A7-8F3D-23EFAA301CA2}"/>
                </a:ext>
              </a:extLst>
            </p:cNvPr>
            <p:cNvGrpSpPr/>
            <p:nvPr/>
          </p:nvGrpSpPr>
          <p:grpSpPr>
            <a:xfrm>
              <a:off x="1990089" y="2079625"/>
              <a:ext cx="546102" cy="546102"/>
              <a:chOff x="2030653" y="2120189"/>
              <a:chExt cx="464974" cy="464974"/>
            </a:xfrm>
          </p:grpSpPr>
          <p:sp>
            <p:nvSpPr>
              <p:cNvPr id="168" name="Oval 167">
                <a:extLst>
                  <a:ext uri="{FF2B5EF4-FFF2-40B4-BE49-F238E27FC236}">
                    <a16:creationId xmlns:a16="http://schemas.microsoft.com/office/drawing/2014/main" id="{CFC3E4EC-2310-454E-A8FF-4DAB8E1B9B0B}"/>
                  </a:ext>
                </a:extLst>
              </p:cNvPr>
              <p:cNvSpPr/>
              <p:nvPr/>
            </p:nvSpPr>
            <p:spPr>
              <a:xfrm>
                <a:off x="2030653" y="2120189"/>
                <a:ext cx="464974" cy="464974"/>
              </a:xfrm>
              <a:prstGeom prst="ellipse">
                <a:avLst/>
              </a:prstGeom>
              <a:solidFill>
                <a:srgbClr val="00739A"/>
              </a:solidFill>
              <a:ln>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1" name="Freeform 34">
                <a:extLst>
                  <a:ext uri="{FF2B5EF4-FFF2-40B4-BE49-F238E27FC236}">
                    <a16:creationId xmlns:a16="http://schemas.microsoft.com/office/drawing/2014/main" id="{8B113C9B-3614-4146-BF22-732051F566CD}"/>
                  </a:ext>
                </a:extLst>
              </p:cNvPr>
              <p:cNvSpPr>
                <a:spLocks noEditPoints="1"/>
              </p:cNvSpPr>
              <p:nvPr/>
            </p:nvSpPr>
            <p:spPr bwMode="auto">
              <a:xfrm>
                <a:off x="2103943" y="2190867"/>
                <a:ext cx="318394" cy="323618"/>
              </a:xfrm>
              <a:custGeom>
                <a:avLst/>
                <a:gdLst>
                  <a:gd name="T0" fmla="*/ 1094 w 1315"/>
                  <a:gd name="T1" fmla="*/ 28 h 1337"/>
                  <a:gd name="T2" fmla="*/ 1142 w 1315"/>
                  <a:gd name="T3" fmla="*/ 28 h 1337"/>
                  <a:gd name="T4" fmla="*/ 1183 w 1315"/>
                  <a:gd name="T5" fmla="*/ 157 h 1337"/>
                  <a:gd name="T6" fmla="*/ 1314 w 1315"/>
                  <a:gd name="T7" fmla="*/ 198 h 1337"/>
                  <a:gd name="T8" fmla="*/ 1162 w 1315"/>
                  <a:gd name="T9" fmla="*/ 366 h 1337"/>
                  <a:gd name="T10" fmla="*/ 949 w 1315"/>
                  <a:gd name="T11" fmla="*/ 1194 h 1337"/>
                  <a:gd name="T12" fmla="*/ 177 w 1315"/>
                  <a:gd name="T13" fmla="*/ 307 h 1337"/>
                  <a:gd name="T14" fmla="*/ 1130 w 1315"/>
                  <a:gd name="T15" fmla="*/ 398 h 1337"/>
                  <a:gd name="T16" fmla="*/ 1066 w 1315"/>
                  <a:gd name="T17" fmla="*/ 478 h 1337"/>
                  <a:gd name="T18" fmla="*/ 574 w 1315"/>
                  <a:gd name="T19" fmla="*/ 1133 h 1337"/>
                  <a:gd name="T20" fmla="*/ 712 w 1315"/>
                  <a:gd name="T21" fmla="*/ 218 h 1337"/>
                  <a:gd name="T22" fmla="*/ 924 w 1315"/>
                  <a:gd name="T23" fmla="*/ 193 h 1337"/>
                  <a:gd name="T24" fmla="*/ 250 w 1315"/>
                  <a:gd name="T25" fmla="*/ 1064 h 1337"/>
                  <a:gd name="T26" fmla="*/ 1130 w 1315"/>
                  <a:gd name="T27" fmla="*/ 398 h 1337"/>
                  <a:gd name="T28" fmla="*/ 878 w 1315"/>
                  <a:gd name="T29" fmla="*/ 387 h 1337"/>
                  <a:gd name="T30" fmla="*/ 850 w 1315"/>
                  <a:gd name="T31" fmla="*/ 308 h 1337"/>
                  <a:gd name="T32" fmla="*/ 236 w 1315"/>
                  <a:gd name="T33" fmla="*/ 745 h 1337"/>
                  <a:gd name="T34" fmla="*/ 1019 w 1315"/>
                  <a:gd name="T35" fmla="*/ 477 h 1337"/>
                  <a:gd name="T36" fmla="*/ 934 w 1315"/>
                  <a:gd name="T37" fmla="*/ 446 h 1337"/>
                  <a:gd name="T38" fmla="*/ 862 w 1315"/>
                  <a:gd name="T39" fmla="*/ 921 h 1337"/>
                  <a:gd name="T40" fmla="*/ 399 w 1315"/>
                  <a:gd name="T41" fmla="*/ 469 h 1337"/>
                  <a:gd name="T42" fmla="*/ 832 w 1315"/>
                  <a:gd name="T43" fmla="*/ 464 h 1337"/>
                  <a:gd name="T44" fmla="*/ 453 w 1315"/>
                  <a:gd name="T45" fmla="*/ 880 h 1337"/>
                  <a:gd name="T46" fmla="*/ 863 w 1315"/>
                  <a:gd name="T47" fmla="*/ 495 h 1337"/>
                  <a:gd name="T48" fmla="*/ 764 w 1315"/>
                  <a:gd name="T49" fmla="*/ 612 h 1337"/>
                  <a:gd name="T50" fmla="*/ 584 w 1315"/>
                  <a:gd name="T51" fmla="*/ 793 h 1337"/>
                  <a:gd name="T52" fmla="*/ 715 w 1315"/>
                  <a:gd name="T53" fmla="*/ 562 h 1337"/>
                  <a:gd name="T54" fmla="*/ 832 w 1315"/>
                  <a:gd name="T55" fmla="*/ 464 h 1337"/>
                  <a:gd name="T56" fmla="*/ 1243 w 1315"/>
                  <a:gd name="T57" fmla="*/ 213 h 1337"/>
                  <a:gd name="T58" fmla="*/ 1132 w 1315"/>
                  <a:gd name="T59" fmla="*/ 172 h 1337"/>
                  <a:gd name="T60" fmla="*/ 1109 w 1315"/>
                  <a:gd name="T61" fmla="*/ 73 h 1337"/>
                  <a:gd name="T62" fmla="*/ 905 w 1315"/>
                  <a:gd name="T63" fmla="*/ 277 h 1337"/>
                  <a:gd name="T64" fmla="*/ 922 w 1315"/>
                  <a:gd name="T65" fmla="*/ 390 h 1337"/>
                  <a:gd name="T66" fmla="*/ 1028 w 1315"/>
                  <a:gd name="T67" fmla="*/ 424 h 1337"/>
                  <a:gd name="T68" fmla="*/ 1241 w 1315"/>
                  <a:gd name="T69" fmla="*/ 228 h 1337"/>
                  <a:gd name="T70" fmla="*/ 724 w 1315"/>
                  <a:gd name="T71" fmla="*/ 626 h 1337"/>
                  <a:gd name="T72" fmla="*/ 664 w 1315"/>
                  <a:gd name="T73" fmla="*/ 691 h 1337"/>
                  <a:gd name="T74" fmla="*/ 634 w 1315"/>
                  <a:gd name="T75" fmla="*/ 661 h 1337"/>
                  <a:gd name="T76" fmla="*/ 696 w 1315"/>
                  <a:gd name="T77" fmla="*/ 600 h 1337"/>
                  <a:gd name="T78" fmla="*/ 584 w 1315"/>
                  <a:gd name="T79" fmla="*/ 740 h 1337"/>
                  <a:gd name="T80" fmla="*/ 724 w 1315"/>
                  <a:gd name="T81" fmla="*/ 62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5" h="1337">
                    <a:moveTo>
                      <a:pt x="959" y="163"/>
                    </a:moveTo>
                    <a:cubicBezTo>
                      <a:pt x="1005" y="118"/>
                      <a:pt x="1049" y="73"/>
                      <a:pt x="1094" y="28"/>
                    </a:cubicBezTo>
                    <a:cubicBezTo>
                      <a:pt x="1098" y="24"/>
                      <a:pt x="1101" y="20"/>
                      <a:pt x="1105" y="17"/>
                    </a:cubicBezTo>
                    <a:cubicBezTo>
                      <a:pt x="1120" y="3"/>
                      <a:pt x="1137" y="8"/>
                      <a:pt x="1142" y="28"/>
                    </a:cubicBezTo>
                    <a:cubicBezTo>
                      <a:pt x="1151" y="66"/>
                      <a:pt x="1160" y="104"/>
                      <a:pt x="1168" y="142"/>
                    </a:cubicBezTo>
                    <a:cubicBezTo>
                      <a:pt x="1170" y="151"/>
                      <a:pt x="1174" y="155"/>
                      <a:pt x="1183" y="157"/>
                    </a:cubicBezTo>
                    <a:cubicBezTo>
                      <a:pt x="1219" y="164"/>
                      <a:pt x="1254" y="173"/>
                      <a:pt x="1290" y="181"/>
                    </a:cubicBezTo>
                    <a:cubicBezTo>
                      <a:pt x="1301" y="183"/>
                      <a:pt x="1314" y="186"/>
                      <a:pt x="1314" y="198"/>
                    </a:cubicBezTo>
                    <a:cubicBezTo>
                      <a:pt x="1315" y="207"/>
                      <a:pt x="1309" y="218"/>
                      <a:pt x="1303" y="225"/>
                    </a:cubicBezTo>
                    <a:cubicBezTo>
                      <a:pt x="1257" y="272"/>
                      <a:pt x="1210" y="319"/>
                      <a:pt x="1162" y="366"/>
                    </a:cubicBezTo>
                    <a:cubicBezTo>
                      <a:pt x="1257" y="532"/>
                      <a:pt x="1275" y="706"/>
                      <a:pt x="1210" y="885"/>
                    </a:cubicBezTo>
                    <a:cubicBezTo>
                      <a:pt x="1161" y="1019"/>
                      <a:pt x="1072" y="1122"/>
                      <a:pt x="949" y="1194"/>
                    </a:cubicBezTo>
                    <a:cubicBezTo>
                      <a:pt x="704" y="1337"/>
                      <a:pt x="388" y="1286"/>
                      <a:pt x="200" y="1072"/>
                    </a:cubicBezTo>
                    <a:cubicBezTo>
                      <a:pt x="9" y="855"/>
                      <a:pt x="0" y="536"/>
                      <a:pt x="177" y="307"/>
                    </a:cubicBezTo>
                    <a:cubicBezTo>
                      <a:pt x="353" y="80"/>
                      <a:pt x="685" y="0"/>
                      <a:pt x="959" y="163"/>
                    </a:cubicBezTo>
                    <a:close/>
                    <a:moveTo>
                      <a:pt x="1130" y="398"/>
                    </a:moveTo>
                    <a:cubicBezTo>
                      <a:pt x="1109" y="419"/>
                      <a:pt x="1090" y="439"/>
                      <a:pt x="1069" y="459"/>
                    </a:cubicBezTo>
                    <a:cubicBezTo>
                      <a:pt x="1063" y="465"/>
                      <a:pt x="1062" y="470"/>
                      <a:pt x="1066" y="478"/>
                    </a:cubicBezTo>
                    <a:cubicBezTo>
                      <a:pt x="1108" y="567"/>
                      <a:pt x="1120" y="661"/>
                      <a:pt x="1104" y="758"/>
                    </a:cubicBezTo>
                    <a:cubicBezTo>
                      <a:pt x="1061" y="1005"/>
                      <a:pt x="820" y="1175"/>
                      <a:pt x="574" y="1133"/>
                    </a:cubicBezTo>
                    <a:cubicBezTo>
                      <a:pt x="235" y="1075"/>
                      <a:pt x="72" y="687"/>
                      <a:pt x="272" y="409"/>
                    </a:cubicBezTo>
                    <a:cubicBezTo>
                      <a:pt x="379" y="259"/>
                      <a:pt x="529" y="198"/>
                      <a:pt x="712" y="218"/>
                    </a:cubicBezTo>
                    <a:cubicBezTo>
                      <a:pt x="763" y="224"/>
                      <a:pt x="811" y="241"/>
                      <a:pt x="855" y="262"/>
                    </a:cubicBezTo>
                    <a:cubicBezTo>
                      <a:pt x="879" y="238"/>
                      <a:pt x="902" y="216"/>
                      <a:pt x="924" y="193"/>
                    </a:cubicBezTo>
                    <a:cubicBezTo>
                      <a:pt x="720" y="70"/>
                      <a:pt x="414" y="93"/>
                      <a:pt x="223" y="317"/>
                    </a:cubicBezTo>
                    <a:cubicBezTo>
                      <a:pt x="39" y="534"/>
                      <a:pt x="50" y="857"/>
                      <a:pt x="250" y="1064"/>
                    </a:cubicBezTo>
                    <a:cubicBezTo>
                      <a:pt x="448" y="1270"/>
                      <a:pt x="772" y="1290"/>
                      <a:pt x="997" y="1110"/>
                    </a:cubicBezTo>
                    <a:cubicBezTo>
                      <a:pt x="1224" y="929"/>
                      <a:pt x="1261" y="619"/>
                      <a:pt x="1130" y="398"/>
                    </a:cubicBezTo>
                    <a:close/>
                    <a:moveTo>
                      <a:pt x="861" y="431"/>
                    </a:moveTo>
                    <a:cubicBezTo>
                      <a:pt x="882" y="421"/>
                      <a:pt x="885" y="407"/>
                      <a:pt x="878" y="387"/>
                    </a:cubicBezTo>
                    <a:cubicBezTo>
                      <a:pt x="872" y="367"/>
                      <a:pt x="870" y="346"/>
                      <a:pt x="864" y="326"/>
                    </a:cubicBezTo>
                    <a:cubicBezTo>
                      <a:pt x="862" y="319"/>
                      <a:pt x="856" y="311"/>
                      <a:pt x="850" y="308"/>
                    </a:cubicBezTo>
                    <a:cubicBezTo>
                      <a:pt x="772" y="265"/>
                      <a:pt x="690" y="249"/>
                      <a:pt x="602" y="259"/>
                    </a:cubicBezTo>
                    <a:cubicBezTo>
                      <a:pt x="364" y="284"/>
                      <a:pt x="196" y="507"/>
                      <a:pt x="236" y="745"/>
                    </a:cubicBezTo>
                    <a:cubicBezTo>
                      <a:pt x="281" y="1018"/>
                      <a:pt x="575" y="1173"/>
                      <a:pt x="825" y="1056"/>
                    </a:cubicBezTo>
                    <a:cubicBezTo>
                      <a:pt x="1045" y="954"/>
                      <a:pt x="1133" y="689"/>
                      <a:pt x="1019" y="477"/>
                    </a:cubicBezTo>
                    <a:cubicBezTo>
                      <a:pt x="1014" y="467"/>
                      <a:pt x="1007" y="462"/>
                      <a:pt x="996" y="459"/>
                    </a:cubicBezTo>
                    <a:cubicBezTo>
                      <a:pt x="975" y="456"/>
                      <a:pt x="955" y="451"/>
                      <a:pt x="934" y="446"/>
                    </a:cubicBezTo>
                    <a:cubicBezTo>
                      <a:pt x="910" y="441"/>
                      <a:pt x="908" y="442"/>
                      <a:pt x="894" y="464"/>
                    </a:cubicBezTo>
                    <a:cubicBezTo>
                      <a:pt x="1014" y="606"/>
                      <a:pt x="991" y="807"/>
                      <a:pt x="862" y="921"/>
                    </a:cubicBezTo>
                    <a:cubicBezTo>
                      <a:pt x="736" y="1031"/>
                      <a:pt x="544" y="1027"/>
                      <a:pt x="423" y="910"/>
                    </a:cubicBezTo>
                    <a:cubicBezTo>
                      <a:pt x="301" y="791"/>
                      <a:pt x="290" y="600"/>
                      <a:pt x="399" y="469"/>
                    </a:cubicBezTo>
                    <a:cubicBezTo>
                      <a:pt x="510" y="335"/>
                      <a:pt x="717" y="308"/>
                      <a:pt x="861" y="431"/>
                    </a:cubicBezTo>
                    <a:close/>
                    <a:moveTo>
                      <a:pt x="832" y="464"/>
                    </a:moveTo>
                    <a:cubicBezTo>
                      <a:pt x="734" y="374"/>
                      <a:pt x="561" y="364"/>
                      <a:pt x="449" y="477"/>
                    </a:cubicBezTo>
                    <a:cubicBezTo>
                      <a:pt x="337" y="590"/>
                      <a:pt x="339" y="770"/>
                      <a:pt x="453" y="880"/>
                    </a:cubicBezTo>
                    <a:cubicBezTo>
                      <a:pt x="566" y="988"/>
                      <a:pt x="747" y="984"/>
                      <a:pt x="854" y="869"/>
                    </a:cubicBezTo>
                    <a:cubicBezTo>
                      <a:pt x="963" y="753"/>
                      <a:pt x="946" y="583"/>
                      <a:pt x="863" y="495"/>
                    </a:cubicBezTo>
                    <a:cubicBezTo>
                      <a:pt x="828" y="530"/>
                      <a:pt x="793" y="565"/>
                      <a:pt x="758" y="600"/>
                    </a:cubicBezTo>
                    <a:cubicBezTo>
                      <a:pt x="759" y="603"/>
                      <a:pt x="762" y="608"/>
                      <a:pt x="764" y="612"/>
                    </a:cubicBezTo>
                    <a:cubicBezTo>
                      <a:pt x="793" y="664"/>
                      <a:pt x="784" y="728"/>
                      <a:pt x="743" y="770"/>
                    </a:cubicBezTo>
                    <a:cubicBezTo>
                      <a:pt x="701" y="812"/>
                      <a:pt x="636" y="822"/>
                      <a:pt x="584" y="793"/>
                    </a:cubicBezTo>
                    <a:cubicBezTo>
                      <a:pt x="532" y="764"/>
                      <a:pt x="506" y="705"/>
                      <a:pt x="519" y="647"/>
                    </a:cubicBezTo>
                    <a:cubicBezTo>
                      <a:pt x="538" y="560"/>
                      <a:pt x="637" y="517"/>
                      <a:pt x="715" y="562"/>
                    </a:cubicBezTo>
                    <a:cubicBezTo>
                      <a:pt x="721" y="565"/>
                      <a:pt x="725" y="571"/>
                      <a:pt x="733" y="563"/>
                    </a:cubicBezTo>
                    <a:cubicBezTo>
                      <a:pt x="765" y="530"/>
                      <a:pt x="798" y="497"/>
                      <a:pt x="832" y="464"/>
                    </a:cubicBezTo>
                    <a:close/>
                    <a:moveTo>
                      <a:pt x="1252" y="216"/>
                    </a:moveTo>
                    <a:cubicBezTo>
                      <a:pt x="1247" y="215"/>
                      <a:pt x="1245" y="214"/>
                      <a:pt x="1243" y="213"/>
                    </a:cubicBezTo>
                    <a:cubicBezTo>
                      <a:pt x="1213" y="206"/>
                      <a:pt x="1183" y="200"/>
                      <a:pt x="1153" y="193"/>
                    </a:cubicBezTo>
                    <a:cubicBezTo>
                      <a:pt x="1141" y="191"/>
                      <a:pt x="1134" y="184"/>
                      <a:pt x="1132" y="172"/>
                    </a:cubicBezTo>
                    <a:cubicBezTo>
                      <a:pt x="1130" y="159"/>
                      <a:pt x="1126" y="147"/>
                      <a:pt x="1124" y="135"/>
                    </a:cubicBezTo>
                    <a:cubicBezTo>
                      <a:pt x="1119" y="115"/>
                      <a:pt x="1114" y="95"/>
                      <a:pt x="1109" y="73"/>
                    </a:cubicBezTo>
                    <a:cubicBezTo>
                      <a:pt x="1106" y="76"/>
                      <a:pt x="1104" y="77"/>
                      <a:pt x="1103" y="78"/>
                    </a:cubicBezTo>
                    <a:cubicBezTo>
                      <a:pt x="1037" y="144"/>
                      <a:pt x="971" y="210"/>
                      <a:pt x="905" y="277"/>
                    </a:cubicBezTo>
                    <a:cubicBezTo>
                      <a:pt x="901" y="280"/>
                      <a:pt x="899" y="288"/>
                      <a:pt x="900" y="294"/>
                    </a:cubicBezTo>
                    <a:cubicBezTo>
                      <a:pt x="907" y="326"/>
                      <a:pt x="915" y="358"/>
                      <a:pt x="922" y="390"/>
                    </a:cubicBezTo>
                    <a:cubicBezTo>
                      <a:pt x="923" y="398"/>
                      <a:pt x="927" y="402"/>
                      <a:pt x="935" y="403"/>
                    </a:cubicBezTo>
                    <a:cubicBezTo>
                      <a:pt x="966" y="410"/>
                      <a:pt x="997" y="417"/>
                      <a:pt x="1028" y="424"/>
                    </a:cubicBezTo>
                    <a:cubicBezTo>
                      <a:pt x="1038" y="427"/>
                      <a:pt x="1045" y="425"/>
                      <a:pt x="1052" y="417"/>
                    </a:cubicBezTo>
                    <a:cubicBezTo>
                      <a:pt x="1115" y="354"/>
                      <a:pt x="1178" y="291"/>
                      <a:pt x="1241" y="228"/>
                    </a:cubicBezTo>
                    <a:cubicBezTo>
                      <a:pt x="1244" y="224"/>
                      <a:pt x="1247" y="221"/>
                      <a:pt x="1252" y="216"/>
                    </a:cubicBezTo>
                    <a:close/>
                    <a:moveTo>
                      <a:pt x="724" y="626"/>
                    </a:moveTo>
                    <a:cubicBezTo>
                      <a:pt x="719" y="633"/>
                      <a:pt x="716" y="638"/>
                      <a:pt x="713" y="642"/>
                    </a:cubicBezTo>
                    <a:cubicBezTo>
                      <a:pt x="697" y="658"/>
                      <a:pt x="680" y="675"/>
                      <a:pt x="664" y="691"/>
                    </a:cubicBezTo>
                    <a:cubicBezTo>
                      <a:pt x="654" y="699"/>
                      <a:pt x="644" y="700"/>
                      <a:pt x="634" y="691"/>
                    </a:cubicBezTo>
                    <a:cubicBezTo>
                      <a:pt x="626" y="683"/>
                      <a:pt x="626" y="671"/>
                      <a:pt x="634" y="661"/>
                    </a:cubicBezTo>
                    <a:cubicBezTo>
                      <a:pt x="638" y="657"/>
                      <a:pt x="642" y="654"/>
                      <a:pt x="646" y="650"/>
                    </a:cubicBezTo>
                    <a:cubicBezTo>
                      <a:pt x="662" y="633"/>
                      <a:pt x="679" y="617"/>
                      <a:pt x="696" y="600"/>
                    </a:cubicBezTo>
                    <a:cubicBezTo>
                      <a:pt x="656" y="575"/>
                      <a:pt x="607" y="584"/>
                      <a:pt x="578" y="619"/>
                    </a:cubicBezTo>
                    <a:cubicBezTo>
                      <a:pt x="549" y="655"/>
                      <a:pt x="552" y="707"/>
                      <a:pt x="584" y="740"/>
                    </a:cubicBezTo>
                    <a:cubicBezTo>
                      <a:pt x="616" y="772"/>
                      <a:pt x="667" y="776"/>
                      <a:pt x="703" y="749"/>
                    </a:cubicBezTo>
                    <a:cubicBezTo>
                      <a:pt x="740" y="721"/>
                      <a:pt x="750" y="671"/>
                      <a:pt x="724" y="6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val 8">
              <a:extLst>
                <a:ext uri="{FF2B5EF4-FFF2-40B4-BE49-F238E27FC236}">
                  <a16:creationId xmlns:a16="http://schemas.microsoft.com/office/drawing/2014/main" id="{64323FCC-643B-58AE-696F-C600B33F6821}"/>
                </a:ext>
              </a:extLst>
            </p:cNvPr>
            <p:cNvSpPr/>
            <p:nvPr/>
          </p:nvSpPr>
          <p:spPr>
            <a:xfrm>
              <a:off x="1908555" y="1998091"/>
              <a:ext cx="709169" cy="709169"/>
            </a:xfrm>
            <a:prstGeom prst="ellipse">
              <a:avLst/>
            </a:prstGeom>
            <a:noFill/>
            <a:ln cap="rnd">
              <a:solidFill>
                <a:srgbClr val="00739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C6D38103-BF48-4BBB-8205-3686301C1B40}"/>
              </a:ext>
            </a:extLst>
          </p:cNvPr>
          <p:cNvSpPr txBox="1">
            <a:spLocks/>
          </p:cNvSpPr>
          <p:nvPr/>
        </p:nvSpPr>
        <p:spPr>
          <a:xfrm>
            <a:off x="609600" y="2502298"/>
            <a:ext cx="33070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Our Mission</a:t>
            </a:r>
          </a:p>
        </p:txBody>
      </p:sp>
      <p:sp>
        <p:nvSpPr>
          <p:cNvPr id="191" name="Tekstvak 17">
            <a:extLst>
              <a:ext uri="{FF2B5EF4-FFF2-40B4-BE49-F238E27FC236}">
                <a16:creationId xmlns:a16="http://schemas.microsoft.com/office/drawing/2014/main" id="{967C9C3C-71A1-4461-888C-EE417A952A40}"/>
              </a:ext>
            </a:extLst>
          </p:cNvPr>
          <p:cNvSpPr txBox="1">
            <a:spLocks/>
          </p:cNvSpPr>
          <p:nvPr/>
        </p:nvSpPr>
        <p:spPr>
          <a:xfrm>
            <a:off x="5549900" y="8603187"/>
            <a:ext cx="1765300" cy="55399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Airport Plaza Campus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Leonardo da </a:t>
            </a:r>
            <a:r>
              <a:rPr kumimoji="0" lang="en-US" sz="900" b="0" i="0" u="none" strike="noStrike" kern="0" cap="none" spc="0" normalizeH="0" baseline="0" noProof="0" dirty="0" err="1">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Vincilaan</a:t>
            </a: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19A box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1831 </a:t>
            </a:r>
            <a:r>
              <a:rPr kumimoji="0" lang="en-US" sz="900" b="0" i="0" u="none" strike="noStrike" kern="0" cap="none" spc="0" normalizeH="0" baseline="0" noProof="0" dirty="0" err="1">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Diegem</a:t>
            </a:r>
            <a:endPar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www.b2sense.com</a:t>
            </a:r>
          </a:p>
        </p:txBody>
      </p:sp>
      <p:grpSp>
        <p:nvGrpSpPr>
          <p:cNvPr id="100" name="Group 99">
            <a:extLst>
              <a:ext uri="{FF2B5EF4-FFF2-40B4-BE49-F238E27FC236}">
                <a16:creationId xmlns:a16="http://schemas.microsoft.com/office/drawing/2014/main" id="{2E356D31-B0F0-46F1-BB06-97AD42C41039}"/>
              </a:ext>
            </a:extLst>
          </p:cNvPr>
          <p:cNvGrpSpPr/>
          <p:nvPr/>
        </p:nvGrpSpPr>
        <p:grpSpPr>
          <a:xfrm>
            <a:off x="5411628" y="2012951"/>
            <a:ext cx="500064" cy="500064"/>
            <a:chOff x="5411628" y="2012951"/>
            <a:chExt cx="500064" cy="500064"/>
          </a:xfrm>
        </p:grpSpPr>
        <p:grpSp>
          <p:nvGrpSpPr>
            <p:cNvPr id="155" name="Group 154">
              <a:extLst>
                <a:ext uri="{FF2B5EF4-FFF2-40B4-BE49-F238E27FC236}">
                  <a16:creationId xmlns:a16="http://schemas.microsoft.com/office/drawing/2014/main" id="{D11C3F48-CDD1-4117-A447-E0FD842F0621}"/>
                </a:ext>
              </a:extLst>
            </p:cNvPr>
            <p:cNvGrpSpPr/>
            <p:nvPr/>
          </p:nvGrpSpPr>
          <p:grpSpPr>
            <a:xfrm>
              <a:off x="5411628" y="2012951"/>
              <a:ext cx="500064" cy="500064"/>
              <a:chOff x="1908555" y="1998091"/>
              <a:chExt cx="709169" cy="709169"/>
            </a:xfrm>
          </p:grpSpPr>
          <p:sp>
            <p:nvSpPr>
              <p:cNvPr id="159" name="Oval 158">
                <a:extLst>
                  <a:ext uri="{FF2B5EF4-FFF2-40B4-BE49-F238E27FC236}">
                    <a16:creationId xmlns:a16="http://schemas.microsoft.com/office/drawing/2014/main" id="{6E5A9C90-B65B-4AE8-9AAB-7328DACA9CA3}"/>
                  </a:ext>
                </a:extLst>
              </p:cNvPr>
              <p:cNvSpPr/>
              <p:nvPr/>
            </p:nvSpPr>
            <p:spPr>
              <a:xfrm>
                <a:off x="1990089" y="2079625"/>
                <a:ext cx="546102" cy="546102"/>
              </a:xfrm>
              <a:prstGeom prst="ellipse">
                <a:avLst/>
              </a:prstGeom>
              <a:solidFill>
                <a:srgbClr val="00739A"/>
              </a:solidFill>
              <a:ln>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7" name="Oval 156">
                <a:extLst>
                  <a:ext uri="{FF2B5EF4-FFF2-40B4-BE49-F238E27FC236}">
                    <a16:creationId xmlns:a16="http://schemas.microsoft.com/office/drawing/2014/main" id="{AB0BCFF8-19BF-4F71-861E-4E1E3E78D647}"/>
                  </a:ext>
                </a:extLst>
              </p:cNvPr>
              <p:cNvSpPr/>
              <p:nvPr/>
            </p:nvSpPr>
            <p:spPr>
              <a:xfrm>
                <a:off x="1908555" y="1998091"/>
                <a:ext cx="709169" cy="709169"/>
              </a:xfrm>
              <a:prstGeom prst="ellipse">
                <a:avLst/>
              </a:prstGeom>
              <a:noFill/>
              <a:ln cap="rnd">
                <a:solidFill>
                  <a:srgbClr val="00739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1" name="Group 160">
              <a:extLst>
                <a:ext uri="{FF2B5EF4-FFF2-40B4-BE49-F238E27FC236}">
                  <a16:creationId xmlns:a16="http://schemas.microsoft.com/office/drawing/2014/main" id="{80916D47-6A99-413E-9B05-B9C6318613FD}"/>
                </a:ext>
              </a:extLst>
            </p:cNvPr>
            <p:cNvGrpSpPr/>
            <p:nvPr/>
          </p:nvGrpSpPr>
          <p:grpSpPr>
            <a:xfrm>
              <a:off x="5558553" y="2124001"/>
              <a:ext cx="206214" cy="277965"/>
              <a:chOff x="686002" y="2335447"/>
              <a:chExt cx="512339" cy="690605"/>
            </a:xfrm>
            <a:noFill/>
          </p:grpSpPr>
          <p:sp>
            <p:nvSpPr>
              <p:cNvPr id="163" name="Freeform 97">
                <a:extLst>
                  <a:ext uri="{FF2B5EF4-FFF2-40B4-BE49-F238E27FC236}">
                    <a16:creationId xmlns:a16="http://schemas.microsoft.com/office/drawing/2014/main" id="{7EE4578F-648B-4B69-8107-98ED06A35988}"/>
                  </a:ext>
                </a:extLst>
              </p:cNvPr>
              <p:cNvSpPr>
                <a:spLocks/>
              </p:cNvSpPr>
              <p:nvPr/>
            </p:nvSpPr>
            <p:spPr bwMode="auto">
              <a:xfrm>
                <a:off x="686002" y="2540382"/>
                <a:ext cx="397239" cy="485670"/>
              </a:xfrm>
              <a:custGeom>
                <a:avLst/>
                <a:gdLst>
                  <a:gd name="T0" fmla="*/ 107 w 120"/>
                  <a:gd name="T1" fmla="*/ 0 h 146"/>
                  <a:gd name="T2" fmla="*/ 57 w 120"/>
                  <a:gd name="T3" fmla="*/ 0 h 146"/>
                  <a:gd name="T4" fmla="*/ 40 w 120"/>
                  <a:gd name="T5" fmla="*/ 16 h 146"/>
                  <a:gd name="T6" fmla="*/ 40 w 120"/>
                  <a:gd name="T7" fmla="*/ 17 h 146"/>
                  <a:gd name="T8" fmla="*/ 22 w 120"/>
                  <a:gd name="T9" fmla="*/ 0 h 146"/>
                  <a:gd name="T10" fmla="*/ 17 w 120"/>
                  <a:gd name="T11" fmla="*/ 0 h 146"/>
                  <a:gd name="T12" fmla="*/ 0 w 120"/>
                  <a:gd name="T13" fmla="*/ 17 h 146"/>
                  <a:gd name="T14" fmla="*/ 0 w 120"/>
                  <a:gd name="T15" fmla="*/ 53 h 146"/>
                  <a:gd name="T16" fmla="*/ 17 w 120"/>
                  <a:gd name="T17" fmla="*/ 70 h 146"/>
                  <a:gd name="T18" fmla="*/ 17 w 120"/>
                  <a:gd name="T19" fmla="*/ 70 h 146"/>
                  <a:gd name="T20" fmla="*/ 16 w 120"/>
                  <a:gd name="T21" fmla="*/ 74 h 146"/>
                  <a:gd name="T22" fmla="*/ 16 w 120"/>
                  <a:gd name="T23" fmla="*/ 134 h 146"/>
                  <a:gd name="T24" fmla="*/ 28 w 120"/>
                  <a:gd name="T25" fmla="*/ 146 h 146"/>
                  <a:gd name="T26" fmla="*/ 40 w 120"/>
                  <a:gd name="T27" fmla="*/ 134 h 146"/>
                  <a:gd name="T28" fmla="*/ 52 w 120"/>
                  <a:gd name="T29" fmla="*/ 146 h 146"/>
                  <a:gd name="T30" fmla="*/ 64 w 120"/>
                  <a:gd name="T31" fmla="*/ 134 h 146"/>
                  <a:gd name="T32" fmla="*/ 64 w 120"/>
                  <a:gd name="T33" fmla="*/ 23 h 146"/>
                  <a:gd name="T34" fmla="*/ 107 w 120"/>
                  <a:gd name="T35" fmla="*/ 23 h 146"/>
                  <a:gd name="T36" fmla="*/ 120 w 120"/>
                  <a:gd name="T37" fmla="*/ 12 h 146"/>
                  <a:gd name="T38" fmla="*/ 107 w 120"/>
                  <a:gd name="T3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46">
                    <a:moveTo>
                      <a:pt x="107" y="0"/>
                    </a:moveTo>
                    <a:cubicBezTo>
                      <a:pt x="99" y="0"/>
                      <a:pt x="57" y="0"/>
                      <a:pt x="57" y="0"/>
                    </a:cubicBezTo>
                    <a:cubicBezTo>
                      <a:pt x="40" y="16"/>
                      <a:pt x="40" y="16"/>
                      <a:pt x="40" y="16"/>
                    </a:cubicBezTo>
                    <a:cubicBezTo>
                      <a:pt x="40" y="17"/>
                      <a:pt x="40" y="17"/>
                      <a:pt x="40" y="17"/>
                    </a:cubicBezTo>
                    <a:cubicBezTo>
                      <a:pt x="22" y="0"/>
                      <a:pt x="22" y="0"/>
                      <a:pt x="22" y="0"/>
                    </a:cubicBezTo>
                    <a:cubicBezTo>
                      <a:pt x="17" y="0"/>
                      <a:pt x="17" y="0"/>
                      <a:pt x="17" y="0"/>
                    </a:cubicBezTo>
                    <a:cubicBezTo>
                      <a:pt x="8" y="0"/>
                      <a:pt x="0" y="7"/>
                      <a:pt x="0" y="17"/>
                    </a:cubicBezTo>
                    <a:cubicBezTo>
                      <a:pt x="0" y="53"/>
                      <a:pt x="0" y="53"/>
                      <a:pt x="0" y="53"/>
                    </a:cubicBezTo>
                    <a:cubicBezTo>
                      <a:pt x="0" y="62"/>
                      <a:pt x="8" y="70"/>
                      <a:pt x="17" y="70"/>
                    </a:cubicBezTo>
                    <a:cubicBezTo>
                      <a:pt x="17" y="70"/>
                      <a:pt x="17" y="70"/>
                      <a:pt x="17" y="70"/>
                    </a:cubicBezTo>
                    <a:cubicBezTo>
                      <a:pt x="17" y="71"/>
                      <a:pt x="16" y="73"/>
                      <a:pt x="16" y="74"/>
                    </a:cubicBezTo>
                    <a:cubicBezTo>
                      <a:pt x="16" y="134"/>
                      <a:pt x="16" y="134"/>
                      <a:pt x="16" y="134"/>
                    </a:cubicBezTo>
                    <a:cubicBezTo>
                      <a:pt x="16" y="140"/>
                      <a:pt x="22" y="146"/>
                      <a:pt x="28" y="146"/>
                    </a:cubicBezTo>
                    <a:cubicBezTo>
                      <a:pt x="35" y="146"/>
                      <a:pt x="40" y="140"/>
                      <a:pt x="40" y="134"/>
                    </a:cubicBezTo>
                    <a:cubicBezTo>
                      <a:pt x="40" y="140"/>
                      <a:pt x="46" y="146"/>
                      <a:pt x="52" y="146"/>
                    </a:cubicBezTo>
                    <a:cubicBezTo>
                      <a:pt x="59" y="146"/>
                      <a:pt x="64" y="140"/>
                      <a:pt x="64" y="134"/>
                    </a:cubicBezTo>
                    <a:cubicBezTo>
                      <a:pt x="64" y="23"/>
                      <a:pt x="64" y="23"/>
                      <a:pt x="64" y="23"/>
                    </a:cubicBezTo>
                    <a:cubicBezTo>
                      <a:pt x="64" y="23"/>
                      <a:pt x="101" y="23"/>
                      <a:pt x="107" y="23"/>
                    </a:cubicBezTo>
                    <a:cubicBezTo>
                      <a:pt x="113" y="23"/>
                      <a:pt x="120" y="20"/>
                      <a:pt x="120" y="12"/>
                    </a:cubicBezTo>
                    <a:cubicBezTo>
                      <a:pt x="120" y="4"/>
                      <a:pt x="114" y="0"/>
                      <a:pt x="10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64" name="Freeform 98">
                <a:extLst>
                  <a:ext uri="{FF2B5EF4-FFF2-40B4-BE49-F238E27FC236}">
                    <a16:creationId xmlns:a16="http://schemas.microsoft.com/office/drawing/2014/main" id="{3719A1F2-2B64-41DC-AD0B-256534543246}"/>
                  </a:ext>
                </a:extLst>
              </p:cNvPr>
              <p:cNvSpPr>
                <a:spLocks noEditPoints="1"/>
              </p:cNvSpPr>
              <p:nvPr/>
            </p:nvSpPr>
            <p:spPr bwMode="auto">
              <a:xfrm>
                <a:off x="749167" y="2335447"/>
                <a:ext cx="449174" cy="185284"/>
              </a:xfrm>
              <a:custGeom>
                <a:avLst/>
                <a:gdLst>
                  <a:gd name="T0" fmla="*/ 116 w 136"/>
                  <a:gd name="T1" fmla="*/ 1 h 56"/>
                  <a:gd name="T2" fmla="*/ 106 w 136"/>
                  <a:gd name="T3" fmla="*/ 5 h 56"/>
                  <a:gd name="T4" fmla="*/ 95 w 136"/>
                  <a:gd name="T5" fmla="*/ 12 h 56"/>
                  <a:gd name="T6" fmla="*/ 79 w 136"/>
                  <a:gd name="T7" fmla="*/ 0 h 56"/>
                  <a:gd name="T8" fmla="*/ 65 w 136"/>
                  <a:gd name="T9" fmla="*/ 7 h 56"/>
                  <a:gd name="T10" fmla="*/ 39 w 136"/>
                  <a:gd name="T11" fmla="*/ 23 h 56"/>
                  <a:gd name="T12" fmla="*/ 21 w 136"/>
                  <a:gd name="T13" fmla="*/ 12 h 56"/>
                  <a:gd name="T14" fmla="*/ 0 w 136"/>
                  <a:gd name="T15" fmla="*/ 33 h 56"/>
                  <a:gd name="T16" fmla="*/ 21 w 136"/>
                  <a:gd name="T17" fmla="*/ 54 h 56"/>
                  <a:gd name="T18" fmla="*/ 38 w 136"/>
                  <a:gd name="T19" fmla="*/ 45 h 56"/>
                  <a:gd name="T20" fmla="*/ 79 w 136"/>
                  <a:gd name="T21" fmla="*/ 56 h 56"/>
                  <a:gd name="T22" fmla="*/ 92 w 136"/>
                  <a:gd name="T23" fmla="*/ 48 h 56"/>
                  <a:gd name="T24" fmla="*/ 116 w 136"/>
                  <a:gd name="T25" fmla="*/ 56 h 56"/>
                  <a:gd name="T26" fmla="*/ 136 w 136"/>
                  <a:gd name="T27" fmla="*/ 29 h 56"/>
                  <a:gd name="T28" fmla="*/ 116 w 136"/>
                  <a:gd name="T29" fmla="*/ 1 h 56"/>
                  <a:gd name="T30" fmla="*/ 79 w 136"/>
                  <a:gd name="T31" fmla="*/ 46 h 56"/>
                  <a:gd name="T32" fmla="*/ 66 w 136"/>
                  <a:gd name="T33" fmla="*/ 28 h 56"/>
                  <a:gd name="T34" fmla="*/ 79 w 136"/>
                  <a:gd name="T35" fmla="*/ 10 h 56"/>
                  <a:gd name="T36" fmla="*/ 92 w 136"/>
                  <a:gd name="T37" fmla="*/ 28 h 56"/>
                  <a:gd name="T38" fmla="*/ 79 w 136"/>
                  <a:gd name="T39" fmla="*/ 46 h 56"/>
                  <a:gd name="T40" fmla="*/ 116 w 136"/>
                  <a:gd name="T41" fmla="*/ 46 h 56"/>
                  <a:gd name="T42" fmla="*/ 103 w 136"/>
                  <a:gd name="T43" fmla="*/ 29 h 56"/>
                  <a:gd name="T44" fmla="*/ 116 w 136"/>
                  <a:gd name="T45" fmla="*/ 11 h 56"/>
                  <a:gd name="T46" fmla="*/ 129 w 136"/>
                  <a:gd name="T47" fmla="*/ 29 h 56"/>
                  <a:gd name="T48" fmla="*/ 116 w 136"/>
                  <a:gd name="T4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56">
                    <a:moveTo>
                      <a:pt x="116" y="1"/>
                    </a:moveTo>
                    <a:cubicBezTo>
                      <a:pt x="112" y="1"/>
                      <a:pt x="110" y="3"/>
                      <a:pt x="106" y="5"/>
                    </a:cubicBezTo>
                    <a:cubicBezTo>
                      <a:pt x="95" y="12"/>
                      <a:pt x="95" y="12"/>
                      <a:pt x="95" y="12"/>
                    </a:cubicBezTo>
                    <a:cubicBezTo>
                      <a:pt x="92" y="5"/>
                      <a:pt x="86" y="0"/>
                      <a:pt x="79" y="0"/>
                    </a:cubicBezTo>
                    <a:cubicBezTo>
                      <a:pt x="75" y="0"/>
                      <a:pt x="70" y="4"/>
                      <a:pt x="65" y="7"/>
                    </a:cubicBezTo>
                    <a:cubicBezTo>
                      <a:pt x="61" y="9"/>
                      <a:pt x="45" y="19"/>
                      <a:pt x="39" y="23"/>
                    </a:cubicBezTo>
                    <a:cubicBezTo>
                      <a:pt x="35" y="17"/>
                      <a:pt x="29" y="12"/>
                      <a:pt x="21" y="12"/>
                    </a:cubicBezTo>
                    <a:cubicBezTo>
                      <a:pt x="10" y="12"/>
                      <a:pt x="0" y="22"/>
                      <a:pt x="0" y="33"/>
                    </a:cubicBezTo>
                    <a:cubicBezTo>
                      <a:pt x="0" y="45"/>
                      <a:pt x="10" y="54"/>
                      <a:pt x="21" y="54"/>
                    </a:cubicBezTo>
                    <a:cubicBezTo>
                      <a:pt x="28" y="54"/>
                      <a:pt x="34" y="51"/>
                      <a:pt x="38" y="45"/>
                    </a:cubicBezTo>
                    <a:cubicBezTo>
                      <a:pt x="44" y="47"/>
                      <a:pt x="77" y="56"/>
                      <a:pt x="79" y="56"/>
                    </a:cubicBezTo>
                    <a:cubicBezTo>
                      <a:pt x="84" y="56"/>
                      <a:pt x="89" y="53"/>
                      <a:pt x="92" y="48"/>
                    </a:cubicBezTo>
                    <a:cubicBezTo>
                      <a:pt x="92" y="48"/>
                      <a:pt x="110" y="56"/>
                      <a:pt x="116" y="56"/>
                    </a:cubicBezTo>
                    <a:cubicBezTo>
                      <a:pt x="127" y="56"/>
                      <a:pt x="136" y="44"/>
                      <a:pt x="136" y="29"/>
                    </a:cubicBezTo>
                    <a:cubicBezTo>
                      <a:pt x="136" y="14"/>
                      <a:pt x="127" y="1"/>
                      <a:pt x="116" y="1"/>
                    </a:cubicBezTo>
                    <a:close/>
                    <a:moveTo>
                      <a:pt x="79" y="46"/>
                    </a:moveTo>
                    <a:cubicBezTo>
                      <a:pt x="72" y="46"/>
                      <a:pt x="66" y="38"/>
                      <a:pt x="66" y="28"/>
                    </a:cubicBezTo>
                    <a:cubicBezTo>
                      <a:pt x="66" y="18"/>
                      <a:pt x="72" y="10"/>
                      <a:pt x="79" y="10"/>
                    </a:cubicBezTo>
                    <a:cubicBezTo>
                      <a:pt x="86" y="10"/>
                      <a:pt x="92" y="18"/>
                      <a:pt x="92" y="28"/>
                    </a:cubicBezTo>
                    <a:cubicBezTo>
                      <a:pt x="92" y="38"/>
                      <a:pt x="86" y="46"/>
                      <a:pt x="79" y="46"/>
                    </a:cubicBezTo>
                    <a:close/>
                    <a:moveTo>
                      <a:pt x="116" y="46"/>
                    </a:moveTo>
                    <a:cubicBezTo>
                      <a:pt x="109" y="46"/>
                      <a:pt x="103" y="38"/>
                      <a:pt x="103" y="29"/>
                    </a:cubicBezTo>
                    <a:cubicBezTo>
                      <a:pt x="103" y="19"/>
                      <a:pt x="109" y="11"/>
                      <a:pt x="116" y="11"/>
                    </a:cubicBezTo>
                    <a:cubicBezTo>
                      <a:pt x="123" y="11"/>
                      <a:pt x="129" y="19"/>
                      <a:pt x="129" y="29"/>
                    </a:cubicBezTo>
                    <a:cubicBezTo>
                      <a:pt x="129" y="38"/>
                      <a:pt x="123" y="46"/>
                      <a:pt x="116" y="4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grpSp>
      </p:grpSp>
      <p:grpSp>
        <p:nvGrpSpPr>
          <p:cNvPr id="181" name="Group 180">
            <a:extLst>
              <a:ext uri="{FF2B5EF4-FFF2-40B4-BE49-F238E27FC236}">
                <a16:creationId xmlns:a16="http://schemas.microsoft.com/office/drawing/2014/main" id="{8C4BD65C-283B-4062-ADF0-A857362B07A1}"/>
              </a:ext>
            </a:extLst>
          </p:cNvPr>
          <p:cNvGrpSpPr/>
          <p:nvPr/>
        </p:nvGrpSpPr>
        <p:grpSpPr>
          <a:xfrm>
            <a:off x="1284275" y="7612562"/>
            <a:ext cx="806463" cy="1560013"/>
            <a:chOff x="946137" y="7838294"/>
            <a:chExt cx="1116868" cy="1719431"/>
          </a:xfrm>
        </p:grpSpPr>
        <p:grpSp>
          <p:nvGrpSpPr>
            <p:cNvPr id="117" name="Group 116">
              <a:extLst>
                <a:ext uri="{FF2B5EF4-FFF2-40B4-BE49-F238E27FC236}">
                  <a16:creationId xmlns:a16="http://schemas.microsoft.com/office/drawing/2014/main" id="{BD330040-E83C-C78B-5AD9-F64E0C67CC19}"/>
                </a:ext>
              </a:extLst>
            </p:cNvPr>
            <p:cNvGrpSpPr/>
            <p:nvPr/>
          </p:nvGrpSpPr>
          <p:grpSpPr>
            <a:xfrm flipH="1">
              <a:off x="1024616" y="7857192"/>
              <a:ext cx="1038389" cy="1700533"/>
              <a:chOff x="3762452" y="1406145"/>
              <a:chExt cx="303726" cy="578639"/>
            </a:xfrm>
            <a:solidFill>
              <a:srgbClr val="B1DFED"/>
            </a:solidFill>
          </p:grpSpPr>
          <p:sp>
            <p:nvSpPr>
              <p:cNvPr id="118" name="Freeform 22">
                <a:extLst>
                  <a:ext uri="{FF2B5EF4-FFF2-40B4-BE49-F238E27FC236}">
                    <a16:creationId xmlns:a16="http://schemas.microsoft.com/office/drawing/2014/main" id="{D2AF8CF4-3635-273D-1F7A-D2EEC8F3E73C}"/>
                  </a:ext>
                </a:extLst>
              </p:cNvPr>
              <p:cNvSpPr>
                <a:spLocks noEditPoints="1"/>
              </p:cNvSpPr>
              <p:nvPr/>
            </p:nvSpPr>
            <p:spPr bwMode="auto">
              <a:xfrm>
                <a:off x="3762452" y="1406145"/>
                <a:ext cx="303726" cy="578639"/>
              </a:xfrm>
              <a:custGeom>
                <a:avLst/>
                <a:gdLst>
                  <a:gd name="T0" fmla="*/ 185 w 289"/>
                  <a:gd name="T1" fmla="*/ 145 h 551"/>
                  <a:gd name="T2" fmla="*/ 288 w 289"/>
                  <a:gd name="T3" fmla="*/ 14 h 551"/>
                  <a:gd name="T4" fmla="*/ 273 w 289"/>
                  <a:gd name="T5" fmla="*/ 0 h 551"/>
                  <a:gd name="T6" fmla="*/ 259 w 289"/>
                  <a:gd name="T7" fmla="*/ 14 h 551"/>
                  <a:gd name="T8" fmla="*/ 151 w 289"/>
                  <a:gd name="T9" fmla="*/ 127 h 551"/>
                  <a:gd name="T10" fmla="*/ 144 w 289"/>
                  <a:gd name="T11" fmla="*/ 129 h 551"/>
                  <a:gd name="T12" fmla="*/ 138 w 289"/>
                  <a:gd name="T13" fmla="*/ 127 h 551"/>
                  <a:gd name="T14" fmla="*/ 30 w 289"/>
                  <a:gd name="T15" fmla="*/ 14 h 551"/>
                  <a:gd name="T16" fmla="*/ 16 w 289"/>
                  <a:gd name="T17" fmla="*/ 0 h 551"/>
                  <a:gd name="T18" fmla="*/ 1 w 289"/>
                  <a:gd name="T19" fmla="*/ 14 h 551"/>
                  <a:gd name="T20" fmla="*/ 104 w 289"/>
                  <a:gd name="T21" fmla="*/ 145 h 551"/>
                  <a:gd name="T22" fmla="*/ 1 w 289"/>
                  <a:gd name="T23" fmla="*/ 270 h 551"/>
                  <a:gd name="T24" fmla="*/ 2 w 289"/>
                  <a:gd name="T25" fmla="*/ 275 h 551"/>
                  <a:gd name="T26" fmla="*/ 1 w 289"/>
                  <a:gd name="T27" fmla="*/ 280 h 551"/>
                  <a:gd name="T28" fmla="*/ 104 w 289"/>
                  <a:gd name="T29" fmla="*/ 411 h 551"/>
                  <a:gd name="T30" fmla="*/ 1 w 289"/>
                  <a:gd name="T31" fmla="*/ 536 h 551"/>
                  <a:gd name="T32" fmla="*/ 15 w 289"/>
                  <a:gd name="T33" fmla="*/ 551 h 551"/>
                  <a:gd name="T34" fmla="*/ 16 w 289"/>
                  <a:gd name="T35" fmla="*/ 551 h 551"/>
                  <a:gd name="T36" fmla="*/ 30 w 289"/>
                  <a:gd name="T37" fmla="*/ 537 h 551"/>
                  <a:gd name="T38" fmla="*/ 144 w 289"/>
                  <a:gd name="T39" fmla="*/ 426 h 551"/>
                  <a:gd name="T40" fmla="*/ 259 w 289"/>
                  <a:gd name="T41" fmla="*/ 537 h 551"/>
                  <a:gd name="T42" fmla="*/ 273 w 289"/>
                  <a:gd name="T43" fmla="*/ 551 h 551"/>
                  <a:gd name="T44" fmla="*/ 274 w 289"/>
                  <a:gd name="T45" fmla="*/ 551 h 551"/>
                  <a:gd name="T46" fmla="*/ 288 w 289"/>
                  <a:gd name="T47" fmla="*/ 536 h 551"/>
                  <a:gd name="T48" fmla="*/ 185 w 289"/>
                  <a:gd name="T49" fmla="*/ 411 h 551"/>
                  <a:gd name="T50" fmla="*/ 288 w 289"/>
                  <a:gd name="T51" fmla="*/ 280 h 551"/>
                  <a:gd name="T52" fmla="*/ 287 w 289"/>
                  <a:gd name="T53" fmla="*/ 275 h 551"/>
                  <a:gd name="T54" fmla="*/ 288 w 289"/>
                  <a:gd name="T55" fmla="*/ 270 h 551"/>
                  <a:gd name="T56" fmla="*/ 185 w 289"/>
                  <a:gd name="T57" fmla="*/ 145 h 551"/>
                  <a:gd name="T58" fmla="*/ 151 w 289"/>
                  <a:gd name="T59" fmla="*/ 393 h 551"/>
                  <a:gd name="T60" fmla="*/ 144 w 289"/>
                  <a:gd name="T61" fmla="*/ 395 h 551"/>
                  <a:gd name="T62" fmla="*/ 138 w 289"/>
                  <a:gd name="T63" fmla="*/ 393 h 551"/>
                  <a:gd name="T64" fmla="*/ 30 w 289"/>
                  <a:gd name="T65" fmla="*/ 281 h 551"/>
                  <a:gd name="T66" fmla="*/ 29 w 289"/>
                  <a:gd name="T67" fmla="*/ 275 h 551"/>
                  <a:gd name="T68" fmla="*/ 30 w 289"/>
                  <a:gd name="T69" fmla="*/ 271 h 551"/>
                  <a:gd name="T70" fmla="*/ 144 w 289"/>
                  <a:gd name="T71" fmla="*/ 159 h 551"/>
                  <a:gd name="T72" fmla="*/ 259 w 289"/>
                  <a:gd name="T73" fmla="*/ 271 h 551"/>
                  <a:gd name="T74" fmla="*/ 260 w 289"/>
                  <a:gd name="T75" fmla="*/ 275 h 551"/>
                  <a:gd name="T76" fmla="*/ 259 w 289"/>
                  <a:gd name="T77" fmla="*/ 281 h 551"/>
                  <a:gd name="T78" fmla="*/ 151 w 289"/>
                  <a:gd name="T79" fmla="*/ 393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9" h="551">
                    <a:moveTo>
                      <a:pt x="185" y="145"/>
                    </a:moveTo>
                    <a:cubicBezTo>
                      <a:pt x="255" y="118"/>
                      <a:pt x="289" y="74"/>
                      <a:pt x="288" y="14"/>
                    </a:cubicBezTo>
                    <a:cubicBezTo>
                      <a:pt x="288" y="6"/>
                      <a:pt x="281" y="0"/>
                      <a:pt x="273" y="0"/>
                    </a:cubicBezTo>
                    <a:cubicBezTo>
                      <a:pt x="265" y="0"/>
                      <a:pt x="259" y="7"/>
                      <a:pt x="259" y="14"/>
                    </a:cubicBezTo>
                    <a:cubicBezTo>
                      <a:pt x="260" y="51"/>
                      <a:pt x="248" y="97"/>
                      <a:pt x="151" y="127"/>
                    </a:cubicBezTo>
                    <a:cubicBezTo>
                      <a:pt x="149" y="127"/>
                      <a:pt x="147" y="128"/>
                      <a:pt x="144" y="129"/>
                    </a:cubicBezTo>
                    <a:cubicBezTo>
                      <a:pt x="142" y="128"/>
                      <a:pt x="140" y="127"/>
                      <a:pt x="138" y="127"/>
                    </a:cubicBezTo>
                    <a:cubicBezTo>
                      <a:pt x="41" y="97"/>
                      <a:pt x="29" y="51"/>
                      <a:pt x="30" y="14"/>
                    </a:cubicBezTo>
                    <a:cubicBezTo>
                      <a:pt x="30" y="7"/>
                      <a:pt x="24" y="0"/>
                      <a:pt x="16" y="0"/>
                    </a:cubicBezTo>
                    <a:cubicBezTo>
                      <a:pt x="8" y="0"/>
                      <a:pt x="1" y="6"/>
                      <a:pt x="1" y="14"/>
                    </a:cubicBezTo>
                    <a:cubicBezTo>
                      <a:pt x="0" y="74"/>
                      <a:pt x="34" y="118"/>
                      <a:pt x="104" y="145"/>
                    </a:cubicBezTo>
                    <a:cubicBezTo>
                      <a:pt x="6" y="194"/>
                      <a:pt x="1" y="266"/>
                      <a:pt x="1" y="270"/>
                    </a:cubicBezTo>
                    <a:cubicBezTo>
                      <a:pt x="1" y="272"/>
                      <a:pt x="2" y="274"/>
                      <a:pt x="2" y="275"/>
                    </a:cubicBezTo>
                    <a:cubicBezTo>
                      <a:pt x="2" y="277"/>
                      <a:pt x="1" y="278"/>
                      <a:pt x="1" y="280"/>
                    </a:cubicBezTo>
                    <a:cubicBezTo>
                      <a:pt x="0" y="341"/>
                      <a:pt x="34" y="384"/>
                      <a:pt x="104" y="411"/>
                    </a:cubicBezTo>
                    <a:cubicBezTo>
                      <a:pt x="6" y="460"/>
                      <a:pt x="1" y="532"/>
                      <a:pt x="1" y="536"/>
                    </a:cubicBezTo>
                    <a:cubicBezTo>
                      <a:pt x="1" y="544"/>
                      <a:pt x="7" y="551"/>
                      <a:pt x="15" y="551"/>
                    </a:cubicBezTo>
                    <a:cubicBezTo>
                      <a:pt x="15" y="551"/>
                      <a:pt x="15" y="551"/>
                      <a:pt x="16" y="551"/>
                    </a:cubicBezTo>
                    <a:cubicBezTo>
                      <a:pt x="23" y="551"/>
                      <a:pt x="30" y="545"/>
                      <a:pt x="30" y="537"/>
                    </a:cubicBezTo>
                    <a:cubicBezTo>
                      <a:pt x="30" y="534"/>
                      <a:pt x="35" y="465"/>
                      <a:pt x="144" y="426"/>
                    </a:cubicBezTo>
                    <a:cubicBezTo>
                      <a:pt x="253" y="465"/>
                      <a:pt x="259" y="534"/>
                      <a:pt x="259" y="537"/>
                    </a:cubicBezTo>
                    <a:cubicBezTo>
                      <a:pt x="259" y="545"/>
                      <a:pt x="266" y="551"/>
                      <a:pt x="273" y="551"/>
                    </a:cubicBezTo>
                    <a:cubicBezTo>
                      <a:pt x="273" y="551"/>
                      <a:pt x="274" y="551"/>
                      <a:pt x="274" y="551"/>
                    </a:cubicBezTo>
                    <a:cubicBezTo>
                      <a:pt x="282" y="551"/>
                      <a:pt x="288" y="544"/>
                      <a:pt x="288" y="536"/>
                    </a:cubicBezTo>
                    <a:cubicBezTo>
                      <a:pt x="288" y="532"/>
                      <a:pt x="283" y="460"/>
                      <a:pt x="185" y="411"/>
                    </a:cubicBezTo>
                    <a:cubicBezTo>
                      <a:pt x="255" y="384"/>
                      <a:pt x="289" y="341"/>
                      <a:pt x="288" y="280"/>
                    </a:cubicBezTo>
                    <a:cubicBezTo>
                      <a:pt x="288" y="278"/>
                      <a:pt x="287" y="277"/>
                      <a:pt x="287" y="275"/>
                    </a:cubicBezTo>
                    <a:cubicBezTo>
                      <a:pt x="287" y="274"/>
                      <a:pt x="288" y="272"/>
                      <a:pt x="288" y="270"/>
                    </a:cubicBezTo>
                    <a:cubicBezTo>
                      <a:pt x="288" y="266"/>
                      <a:pt x="283" y="194"/>
                      <a:pt x="185" y="145"/>
                    </a:cubicBezTo>
                    <a:close/>
                    <a:moveTo>
                      <a:pt x="151" y="393"/>
                    </a:moveTo>
                    <a:cubicBezTo>
                      <a:pt x="149" y="394"/>
                      <a:pt x="147" y="394"/>
                      <a:pt x="144" y="395"/>
                    </a:cubicBezTo>
                    <a:cubicBezTo>
                      <a:pt x="142" y="394"/>
                      <a:pt x="140" y="394"/>
                      <a:pt x="138" y="393"/>
                    </a:cubicBezTo>
                    <a:cubicBezTo>
                      <a:pt x="41" y="363"/>
                      <a:pt x="29" y="317"/>
                      <a:pt x="30" y="281"/>
                    </a:cubicBezTo>
                    <a:cubicBezTo>
                      <a:pt x="30" y="279"/>
                      <a:pt x="30" y="277"/>
                      <a:pt x="29" y="275"/>
                    </a:cubicBezTo>
                    <a:cubicBezTo>
                      <a:pt x="30" y="274"/>
                      <a:pt x="30" y="272"/>
                      <a:pt x="30" y="271"/>
                    </a:cubicBezTo>
                    <a:cubicBezTo>
                      <a:pt x="30" y="270"/>
                      <a:pt x="34" y="200"/>
                      <a:pt x="144" y="159"/>
                    </a:cubicBezTo>
                    <a:cubicBezTo>
                      <a:pt x="253" y="199"/>
                      <a:pt x="259" y="268"/>
                      <a:pt x="259" y="271"/>
                    </a:cubicBezTo>
                    <a:cubicBezTo>
                      <a:pt x="259" y="273"/>
                      <a:pt x="259" y="274"/>
                      <a:pt x="260" y="275"/>
                    </a:cubicBezTo>
                    <a:cubicBezTo>
                      <a:pt x="259" y="277"/>
                      <a:pt x="259" y="279"/>
                      <a:pt x="259" y="281"/>
                    </a:cubicBezTo>
                    <a:cubicBezTo>
                      <a:pt x="260" y="317"/>
                      <a:pt x="248" y="363"/>
                      <a:pt x="151"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19" name="Freeform 23">
                <a:extLst>
                  <a:ext uri="{FF2B5EF4-FFF2-40B4-BE49-F238E27FC236}">
                    <a16:creationId xmlns:a16="http://schemas.microsoft.com/office/drawing/2014/main" id="{0769A903-6D36-359C-89B6-AE2D6D0BC691}"/>
                  </a:ext>
                </a:extLst>
              </p:cNvPr>
              <p:cNvSpPr>
                <a:spLocks/>
              </p:cNvSpPr>
              <p:nvPr/>
            </p:nvSpPr>
            <p:spPr bwMode="auto">
              <a:xfrm>
                <a:off x="3821276" y="1448163"/>
                <a:ext cx="184876" cy="30013"/>
              </a:xfrm>
              <a:custGeom>
                <a:avLst/>
                <a:gdLst>
                  <a:gd name="T0" fmla="*/ 14 w 175"/>
                  <a:gd name="T1" fmla="*/ 29 h 29"/>
                  <a:gd name="T2" fmla="*/ 161 w 175"/>
                  <a:gd name="T3" fmla="*/ 29 h 29"/>
                  <a:gd name="T4" fmla="*/ 175 w 175"/>
                  <a:gd name="T5" fmla="*/ 15 h 29"/>
                  <a:gd name="T6" fmla="*/ 161 w 175"/>
                  <a:gd name="T7" fmla="*/ 0 h 29"/>
                  <a:gd name="T8" fmla="*/ 14 w 175"/>
                  <a:gd name="T9" fmla="*/ 0 h 29"/>
                  <a:gd name="T10" fmla="*/ 0 w 175"/>
                  <a:gd name="T11" fmla="*/ 15 h 29"/>
                  <a:gd name="T12" fmla="*/ 14 w 17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75" h="29">
                    <a:moveTo>
                      <a:pt x="14" y="29"/>
                    </a:moveTo>
                    <a:cubicBezTo>
                      <a:pt x="161" y="29"/>
                      <a:pt x="161" y="29"/>
                      <a:pt x="161" y="29"/>
                    </a:cubicBezTo>
                    <a:cubicBezTo>
                      <a:pt x="169" y="29"/>
                      <a:pt x="175" y="23"/>
                      <a:pt x="175" y="15"/>
                    </a:cubicBezTo>
                    <a:cubicBezTo>
                      <a:pt x="175" y="7"/>
                      <a:pt x="169" y="0"/>
                      <a:pt x="161" y="0"/>
                    </a:cubicBezTo>
                    <a:cubicBezTo>
                      <a:pt x="14" y="0"/>
                      <a:pt x="14" y="0"/>
                      <a:pt x="14" y="0"/>
                    </a:cubicBezTo>
                    <a:cubicBezTo>
                      <a:pt x="6" y="0"/>
                      <a:pt x="0" y="7"/>
                      <a:pt x="0" y="15"/>
                    </a:cubicBezTo>
                    <a:cubicBezTo>
                      <a:pt x="0" y="23"/>
                      <a:pt x="6"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20" name="Freeform 24">
                <a:extLst>
                  <a:ext uri="{FF2B5EF4-FFF2-40B4-BE49-F238E27FC236}">
                    <a16:creationId xmlns:a16="http://schemas.microsoft.com/office/drawing/2014/main" id="{082645D1-F4F0-919F-BF73-210A4CFF7E90}"/>
                  </a:ext>
                </a:extLst>
              </p:cNvPr>
              <p:cNvSpPr>
                <a:spLocks/>
              </p:cNvSpPr>
              <p:nvPr/>
            </p:nvSpPr>
            <p:spPr bwMode="auto">
              <a:xfrm>
                <a:off x="3821276" y="1922358"/>
                <a:ext cx="184876" cy="28812"/>
              </a:xfrm>
              <a:custGeom>
                <a:avLst/>
                <a:gdLst>
                  <a:gd name="T0" fmla="*/ 161 w 175"/>
                  <a:gd name="T1" fmla="*/ 0 h 28"/>
                  <a:gd name="T2" fmla="*/ 14 w 175"/>
                  <a:gd name="T3" fmla="*/ 0 h 28"/>
                  <a:gd name="T4" fmla="*/ 0 w 175"/>
                  <a:gd name="T5" fmla="*/ 14 h 28"/>
                  <a:gd name="T6" fmla="*/ 14 w 175"/>
                  <a:gd name="T7" fmla="*/ 28 h 28"/>
                  <a:gd name="T8" fmla="*/ 161 w 175"/>
                  <a:gd name="T9" fmla="*/ 28 h 28"/>
                  <a:gd name="T10" fmla="*/ 175 w 175"/>
                  <a:gd name="T11" fmla="*/ 14 h 28"/>
                  <a:gd name="T12" fmla="*/ 161 w 17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5" h="28">
                    <a:moveTo>
                      <a:pt x="161" y="0"/>
                    </a:moveTo>
                    <a:cubicBezTo>
                      <a:pt x="14" y="0"/>
                      <a:pt x="14" y="0"/>
                      <a:pt x="14" y="0"/>
                    </a:cubicBezTo>
                    <a:cubicBezTo>
                      <a:pt x="6" y="0"/>
                      <a:pt x="0" y="6"/>
                      <a:pt x="0" y="14"/>
                    </a:cubicBezTo>
                    <a:cubicBezTo>
                      <a:pt x="0" y="22"/>
                      <a:pt x="6" y="28"/>
                      <a:pt x="14" y="28"/>
                    </a:cubicBezTo>
                    <a:cubicBezTo>
                      <a:pt x="161" y="28"/>
                      <a:pt x="161" y="28"/>
                      <a:pt x="161" y="28"/>
                    </a:cubicBezTo>
                    <a:cubicBezTo>
                      <a:pt x="169" y="28"/>
                      <a:pt x="175" y="22"/>
                      <a:pt x="175" y="14"/>
                    </a:cubicBezTo>
                    <a:cubicBezTo>
                      <a:pt x="175" y="6"/>
                      <a:pt x="169" y="0"/>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21" name="Freeform 25">
                <a:extLst>
                  <a:ext uri="{FF2B5EF4-FFF2-40B4-BE49-F238E27FC236}">
                    <a16:creationId xmlns:a16="http://schemas.microsoft.com/office/drawing/2014/main" id="{91A55CD5-DEDD-9ED0-1974-56E645E02FA7}"/>
                  </a:ext>
                </a:extLst>
              </p:cNvPr>
              <p:cNvSpPr>
                <a:spLocks/>
              </p:cNvSpPr>
              <p:nvPr/>
            </p:nvSpPr>
            <p:spPr bwMode="auto">
              <a:xfrm>
                <a:off x="3822477" y="1637841"/>
                <a:ext cx="183676" cy="31213"/>
              </a:xfrm>
              <a:custGeom>
                <a:avLst/>
                <a:gdLst>
                  <a:gd name="T0" fmla="*/ 161 w 175"/>
                  <a:gd name="T1" fmla="*/ 0 h 29"/>
                  <a:gd name="T2" fmla="*/ 14 w 175"/>
                  <a:gd name="T3" fmla="*/ 0 h 29"/>
                  <a:gd name="T4" fmla="*/ 0 w 175"/>
                  <a:gd name="T5" fmla="*/ 14 h 29"/>
                  <a:gd name="T6" fmla="*/ 14 w 175"/>
                  <a:gd name="T7" fmla="*/ 29 h 29"/>
                  <a:gd name="T8" fmla="*/ 161 w 175"/>
                  <a:gd name="T9" fmla="*/ 29 h 29"/>
                  <a:gd name="T10" fmla="*/ 175 w 175"/>
                  <a:gd name="T11" fmla="*/ 14 h 29"/>
                  <a:gd name="T12" fmla="*/ 161 w 17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5" h="29">
                    <a:moveTo>
                      <a:pt x="161" y="0"/>
                    </a:moveTo>
                    <a:cubicBezTo>
                      <a:pt x="14" y="0"/>
                      <a:pt x="14" y="0"/>
                      <a:pt x="14" y="0"/>
                    </a:cubicBezTo>
                    <a:cubicBezTo>
                      <a:pt x="6" y="0"/>
                      <a:pt x="0" y="7"/>
                      <a:pt x="0" y="14"/>
                    </a:cubicBezTo>
                    <a:cubicBezTo>
                      <a:pt x="0" y="22"/>
                      <a:pt x="6" y="29"/>
                      <a:pt x="14" y="29"/>
                    </a:cubicBezTo>
                    <a:cubicBezTo>
                      <a:pt x="161" y="29"/>
                      <a:pt x="161" y="29"/>
                      <a:pt x="161" y="29"/>
                    </a:cubicBezTo>
                    <a:cubicBezTo>
                      <a:pt x="169" y="29"/>
                      <a:pt x="175" y="22"/>
                      <a:pt x="175" y="14"/>
                    </a:cubicBezTo>
                    <a:cubicBezTo>
                      <a:pt x="175" y="7"/>
                      <a:pt x="169" y="0"/>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22" name="Freeform 26">
                <a:extLst>
                  <a:ext uri="{FF2B5EF4-FFF2-40B4-BE49-F238E27FC236}">
                    <a16:creationId xmlns:a16="http://schemas.microsoft.com/office/drawing/2014/main" id="{58CCD04D-F331-A5C3-767D-84EE5ECF2C2B}"/>
                  </a:ext>
                </a:extLst>
              </p:cNvPr>
              <p:cNvSpPr>
                <a:spLocks/>
              </p:cNvSpPr>
              <p:nvPr/>
            </p:nvSpPr>
            <p:spPr bwMode="auto">
              <a:xfrm>
                <a:off x="3822477" y="1721875"/>
                <a:ext cx="183676" cy="31213"/>
              </a:xfrm>
              <a:custGeom>
                <a:avLst/>
                <a:gdLst>
                  <a:gd name="T0" fmla="*/ 161 w 175"/>
                  <a:gd name="T1" fmla="*/ 0 h 29"/>
                  <a:gd name="T2" fmla="*/ 14 w 175"/>
                  <a:gd name="T3" fmla="*/ 0 h 29"/>
                  <a:gd name="T4" fmla="*/ 0 w 175"/>
                  <a:gd name="T5" fmla="*/ 14 h 29"/>
                  <a:gd name="T6" fmla="*/ 14 w 175"/>
                  <a:gd name="T7" fmla="*/ 29 h 29"/>
                  <a:gd name="T8" fmla="*/ 161 w 175"/>
                  <a:gd name="T9" fmla="*/ 29 h 29"/>
                  <a:gd name="T10" fmla="*/ 175 w 175"/>
                  <a:gd name="T11" fmla="*/ 14 h 29"/>
                  <a:gd name="T12" fmla="*/ 161 w 17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5" h="29">
                    <a:moveTo>
                      <a:pt x="161" y="0"/>
                    </a:moveTo>
                    <a:cubicBezTo>
                      <a:pt x="14" y="0"/>
                      <a:pt x="14" y="0"/>
                      <a:pt x="14" y="0"/>
                    </a:cubicBezTo>
                    <a:cubicBezTo>
                      <a:pt x="6" y="0"/>
                      <a:pt x="0" y="6"/>
                      <a:pt x="0" y="14"/>
                    </a:cubicBezTo>
                    <a:cubicBezTo>
                      <a:pt x="0" y="22"/>
                      <a:pt x="6" y="29"/>
                      <a:pt x="14" y="29"/>
                    </a:cubicBezTo>
                    <a:cubicBezTo>
                      <a:pt x="161" y="29"/>
                      <a:pt x="161" y="29"/>
                      <a:pt x="161" y="29"/>
                    </a:cubicBezTo>
                    <a:cubicBezTo>
                      <a:pt x="169" y="29"/>
                      <a:pt x="175" y="22"/>
                      <a:pt x="175" y="14"/>
                    </a:cubicBezTo>
                    <a:cubicBezTo>
                      <a:pt x="175" y="6"/>
                      <a:pt x="169" y="0"/>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grpSp>
        <p:sp>
          <p:nvSpPr>
            <p:cNvPr id="116" name="Rectangle 115">
              <a:extLst>
                <a:ext uri="{FF2B5EF4-FFF2-40B4-BE49-F238E27FC236}">
                  <a16:creationId xmlns:a16="http://schemas.microsoft.com/office/drawing/2014/main" id="{3475262C-23D6-2B74-7AC3-9E161163A8A7}"/>
                </a:ext>
              </a:extLst>
            </p:cNvPr>
            <p:cNvSpPr/>
            <p:nvPr/>
          </p:nvSpPr>
          <p:spPr>
            <a:xfrm rot="5400000">
              <a:off x="645342" y="8139089"/>
              <a:ext cx="1718458" cy="1116867"/>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grpSp>
      <p:sp>
        <p:nvSpPr>
          <p:cNvPr id="37" name="TextBox 36">
            <a:extLst>
              <a:ext uri="{FF2B5EF4-FFF2-40B4-BE49-F238E27FC236}">
                <a16:creationId xmlns:a16="http://schemas.microsoft.com/office/drawing/2014/main" id="{DEBF340A-7587-41D2-A95B-C3BAA10B09B1}"/>
              </a:ext>
            </a:extLst>
          </p:cNvPr>
          <p:cNvSpPr txBox="1">
            <a:spLocks/>
          </p:cNvSpPr>
          <p:nvPr/>
        </p:nvSpPr>
        <p:spPr>
          <a:xfrm>
            <a:off x="4008120" y="2752010"/>
            <a:ext cx="3307080" cy="972513"/>
          </a:xfrm>
          <a:prstGeom prst="rect">
            <a:avLst/>
          </a:prstGeom>
          <a:noFill/>
        </p:spPr>
        <p:txBody>
          <a:bodyPr wrap="square" lIns="0" tIns="0" rIns="0" bIns="0" anchor="t">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To become the go-to-reference for resolving </a:t>
            </a:r>
            <a:r>
              <a:rPr kumimoji="0" lang="en-GB"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challenging queries across the customer chain</a:t>
            </a:r>
            <a:r>
              <a:rPr kumimoji="0" lang="en-GB"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for both local &amp; global businesses through inventive research and impactful insights.</a:t>
            </a:r>
          </a:p>
        </p:txBody>
      </p:sp>
      <p:sp>
        <p:nvSpPr>
          <p:cNvPr id="32" name="TextBox 31">
            <a:extLst>
              <a:ext uri="{FF2B5EF4-FFF2-40B4-BE49-F238E27FC236}">
                <a16:creationId xmlns:a16="http://schemas.microsoft.com/office/drawing/2014/main" id="{8700C5EC-58AF-41FE-B395-A7C9B73C1C81}"/>
              </a:ext>
            </a:extLst>
          </p:cNvPr>
          <p:cNvSpPr txBox="1">
            <a:spLocks/>
          </p:cNvSpPr>
          <p:nvPr/>
        </p:nvSpPr>
        <p:spPr>
          <a:xfrm>
            <a:off x="707643" y="2752010"/>
            <a:ext cx="3110994" cy="972513"/>
          </a:xfrm>
          <a:prstGeom prst="rect">
            <a:avLst/>
          </a:prstGeom>
          <a:noFill/>
        </p:spPr>
        <p:txBody>
          <a:bodyPr wrap="square" lIns="0" tIns="0" rIns="0" bIns="0" anchor="t">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We foster a caring spirit and a result-driven objective: to </a:t>
            </a:r>
            <a:r>
              <a:rPr kumimoji="0" lang="en-GB"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deliver impactful insights via a tailored research approach aimed at easing our clients’ business challenges beyond the operational level</a:t>
            </a:r>
            <a:r>
              <a:rPr kumimoji="0" lang="en-GB"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Via inventive solutions, vast multi-sector experience and a drive for efficiency we continue to meet the evolving expectations of local and global business communities of tomorrow.</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Because when people thrive, so do their businesses.</a:t>
            </a:r>
          </a:p>
        </p:txBody>
      </p:sp>
      <p:pic>
        <p:nvPicPr>
          <p:cNvPr id="2" name="Picture 1">
            <a:extLst>
              <a:ext uri="{FF2B5EF4-FFF2-40B4-BE49-F238E27FC236}">
                <a16:creationId xmlns:a16="http://schemas.microsoft.com/office/drawing/2014/main" id="{54BB00B9-0018-49B8-1C02-048DFAAAF9D4}"/>
              </a:ext>
            </a:extLst>
          </p:cNvPr>
          <p:cNvPicPr>
            <a:picLocks noChangeAspect="1"/>
          </p:cNvPicPr>
          <p:nvPr/>
        </p:nvPicPr>
        <p:blipFill rotWithShape="1">
          <a:blip r:embed="rId10"/>
          <a:srcRect t="17460" b="29655"/>
          <a:stretch/>
        </p:blipFill>
        <p:spPr>
          <a:xfrm>
            <a:off x="1050576" y="3960402"/>
            <a:ext cx="725868" cy="212558"/>
          </a:xfrm>
          <a:prstGeom prst="rect">
            <a:avLst/>
          </a:prstGeom>
        </p:spPr>
      </p:pic>
      <p:pic>
        <p:nvPicPr>
          <p:cNvPr id="4" name="Picture 3">
            <a:extLst>
              <a:ext uri="{FF2B5EF4-FFF2-40B4-BE49-F238E27FC236}">
                <a16:creationId xmlns:a16="http://schemas.microsoft.com/office/drawing/2014/main" id="{74E93E19-5567-45B6-2E7A-89F902F75B7E}"/>
              </a:ext>
            </a:extLst>
          </p:cNvPr>
          <p:cNvPicPr>
            <a:picLocks noChangeAspect="1"/>
          </p:cNvPicPr>
          <p:nvPr/>
        </p:nvPicPr>
        <p:blipFill>
          <a:blip r:embed="rId11"/>
          <a:stretch>
            <a:fillRect/>
          </a:stretch>
        </p:blipFill>
        <p:spPr>
          <a:xfrm>
            <a:off x="2869868" y="3898077"/>
            <a:ext cx="485806" cy="337208"/>
          </a:xfrm>
          <a:prstGeom prst="rect">
            <a:avLst/>
          </a:prstGeom>
        </p:spPr>
      </p:pic>
      <p:pic>
        <p:nvPicPr>
          <p:cNvPr id="6" name="Picture 5">
            <a:extLst>
              <a:ext uri="{FF2B5EF4-FFF2-40B4-BE49-F238E27FC236}">
                <a16:creationId xmlns:a16="http://schemas.microsoft.com/office/drawing/2014/main" id="{C2A36C69-2432-8EE2-F30E-5F6F4377320A}"/>
              </a:ext>
            </a:extLst>
          </p:cNvPr>
          <p:cNvPicPr>
            <a:picLocks noChangeAspect="1"/>
          </p:cNvPicPr>
          <p:nvPr/>
        </p:nvPicPr>
        <p:blipFill rotWithShape="1">
          <a:blip r:embed="rId12"/>
          <a:srcRect l="25459" t="37101" r="19536"/>
          <a:stretch/>
        </p:blipFill>
        <p:spPr>
          <a:xfrm>
            <a:off x="4597496" y="3877536"/>
            <a:ext cx="429068" cy="378290"/>
          </a:xfrm>
          <a:prstGeom prst="rect">
            <a:avLst/>
          </a:prstGeom>
        </p:spPr>
      </p:pic>
      <p:pic>
        <p:nvPicPr>
          <p:cNvPr id="11" name="Graphic 10">
            <a:extLst>
              <a:ext uri="{FF2B5EF4-FFF2-40B4-BE49-F238E27FC236}">
                <a16:creationId xmlns:a16="http://schemas.microsoft.com/office/drawing/2014/main" id="{E00A857B-ED5E-3E30-0DC3-CBDEF7420A3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27026" y="3882417"/>
            <a:ext cx="368529" cy="368529"/>
          </a:xfrm>
          <a:prstGeom prst="rect">
            <a:avLst/>
          </a:prstGeom>
        </p:spPr>
      </p:pic>
      <p:sp>
        <p:nvSpPr>
          <p:cNvPr id="13" name="Rectangle 12">
            <a:extLst>
              <a:ext uri="{FF2B5EF4-FFF2-40B4-BE49-F238E27FC236}">
                <a16:creationId xmlns:a16="http://schemas.microsoft.com/office/drawing/2014/main" id="{B6C84353-06A5-764A-4665-10EF7A8C485A}"/>
              </a:ext>
            </a:extLst>
          </p:cNvPr>
          <p:cNvSpPr>
            <a:spLocks/>
          </p:cNvSpPr>
          <p:nvPr/>
        </p:nvSpPr>
        <p:spPr>
          <a:xfrm>
            <a:off x="4008120" y="3917275"/>
            <a:ext cx="1607820" cy="183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0" rIns="36000" bIns="36000" rtlCol="0" anchor="t"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Via our in-house call center and our extensive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eco-system</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of local and global research partners, we can cover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any</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type of research in just about any market that our clients require. </a:t>
            </a:r>
          </a:p>
        </p:txBody>
      </p:sp>
      <p:sp>
        <p:nvSpPr>
          <p:cNvPr id="18" name="Rectangle 17">
            <a:extLst>
              <a:ext uri="{FF2B5EF4-FFF2-40B4-BE49-F238E27FC236}">
                <a16:creationId xmlns:a16="http://schemas.microsoft.com/office/drawing/2014/main" id="{DAB1E4C3-48BF-01D2-C91F-E9B49EE32A3D}"/>
              </a:ext>
            </a:extLst>
          </p:cNvPr>
          <p:cNvSpPr>
            <a:spLocks/>
          </p:cNvSpPr>
          <p:nvPr/>
        </p:nvSpPr>
        <p:spPr>
          <a:xfrm>
            <a:off x="609600" y="3917275"/>
            <a:ext cx="1607820" cy="183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0" rIns="36000" bIns="36000" rtlCol="0" anchor="t"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With end-consumers playing an increasingly important part, the need for integrated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b2b</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and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b2c</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research is on the rise. Our roots in b2b research combined with our capabilities in end-user and consumer research means we can help our clients with any b2b2c requirements.</a:t>
            </a:r>
          </a:p>
        </p:txBody>
      </p:sp>
      <p:sp>
        <p:nvSpPr>
          <p:cNvPr id="19" name="Rectangle 18">
            <a:extLst>
              <a:ext uri="{FF2B5EF4-FFF2-40B4-BE49-F238E27FC236}">
                <a16:creationId xmlns:a16="http://schemas.microsoft.com/office/drawing/2014/main" id="{C001B2C4-3EC4-49D5-1970-B977BAB61384}"/>
              </a:ext>
            </a:extLst>
          </p:cNvPr>
          <p:cNvSpPr>
            <a:spLocks/>
          </p:cNvSpPr>
          <p:nvPr/>
        </p:nvSpPr>
        <p:spPr>
          <a:xfrm>
            <a:off x="2308861" y="3917275"/>
            <a:ext cx="1607820" cy="183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0" rIns="36000" bIns="36000" rtlCol="0" anchor="t"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Our research team brings a wealth of methodological- and sector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expertise</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in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Brand</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Customer</a:t>
            </a:r>
            <a:r>
              <a:rPr kumimoji="0" lang="en-US" sz="900" b="1"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experience</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Innovation</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as well as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market</a:t>
            </a:r>
            <a:r>
              <a:rPr kumimoji="0" lang="en-US" sz="900" b="1"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opportunities</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Combined with an inventive and forward-thinking approach, it is important to us to think with our clients and find </a:t>
            </a:r>
            <a:r>
              <a:rPr kumimoji="0" lang="en-US"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solutions</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that work for them.</a:t>
            </a:r>
            <a:endParaRPr kumimoji="0" lang="en-US" sz="900" b="0" i="0" u="none" strike="noStrike" kern="1200" cap="none" spc="0" normalizeH="0" baseline="0" noProof="0" dirty="0">
              <a:ln>
                <a:noFill/>
              </a:ln>
              <a:solidFill>
                <a:srgbClr val="636569"/>
              </a:solidFill>
              <a:effectLst/>
              <a:highlight>
                <a:srgbClr val="C0C0C0"/>
              </a:highligh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03912A24-F0C5-345B-5D7D-709FBF171592}"/>
              </a:ext>
            </a:extLst>
          </p:cNvPr>
          <p:cNvSpPr>
            <a:spLocks/>
          </p:cNvSpPr>
          <p:nvPr/>
        </p:nvSpPr>
        <p:spPr>
          <a:xfrm>
            <a:off x="5707380" y="3917275"/>
            <a:ext cx="1607820" cy="183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0" rIns="36000" bIns="36000" rtlCol="0" anchor="t"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0" marR="0" lvl="0" indent="0" algn="ctr" defTabSz="457200" rtl="0" eaLnBrk="1" fontAlgn="auto" latinLnBrk="0" hangingPunct="1">
              <a:lnSpc>
                <a:spcPct val="95000"/>
              </a:lnSpc>
              <a:spcBef>
                <a:spcPts val="0"/>
              </a:spcBef>
              <a:spcAft>
                <a:spcPct val="0"/>
              </a:spcAft>
              <a:buClrTx/>
              <a:buSzTx/>
              <a:buFontTx/>
              <a:buNone/>
              <a:tabLst/>
              <a:defRPr/>
            </a:pPr>
            <a:r>
              <a:rPr kumimoji="0" lang="en-GB"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We work as part of a larger community where like-minded partners like </a:t>
            </a:r>
            <a:r>
              <a:rPr kumimoji="0" lang="en-GB"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Minds&amp;More</a:t>
            </a:r>
            <a:r>
              <a:rPr kumimoji="0" lang="en-GB" sz="900" b="1" i="0" u="none" strike="noStrike" kern="1200" cap="none" spc="0" normalizeH="0" baseline="0" noProof="0" dirty="0">
                <a:ln>
                  <a:noFill/>
                </a:ln>
                <a:solidFill>
                  <a:srgbClr val="00739A"/>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GB"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and links with academic communities provide additional tools and opportunities to stay up to date with, teach and </a:t>
            </a:r>
            <a:r>
              <a:rPr kumimoji="0" lang="en-GB"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make</a:t>
            </a:r>
            <a:r>
              <a:rPr kumimoji="0" lang="en-GB" sz="900" b="1"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GB" sz="900" b="1" i="0" u="none" strike="noStrike" kern="1200" cap="none" spc="0" normalizeH="0" baseline="0" noProof="0" dirty="0">
                <a:ln>
                  <a:noFill/>
                </a:ln>
                <a:solidFill>
                  <a:srgbClr val="43A8C7"/>
                </a:solidFill>
                <a:effectLst/>
                <a:uLnTx/>
                <a:uFillTx/>
                <a:latin typeface="Segoe UI" panose="020B0502040204020203" pitchFamily="34" charset="0"/>
                <a:ea typeface="Segoe UI" panose="020B0502040204020203" pitchFamily="34" charset="0"/>
                <a:cs typeface="Segoe UI" panose="020B0502040204020203" pitchFamily="34" charset="0"/>
              </a:rPr>
              <a:t>sense</a:t>
            </a:r>
            <a:r>
              <a:rPr kumimoji="0" lang="en-GB" sz="900" b="1"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GB"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of our business and social environments.  </a:t>
            </a:r>
          </a:p>
        </p:txBody>
      </p:sp>
      <p:grpSp>
        <p:nvGrpSpPr>
          <p:cNvPr id="103" name="Group 102">
            <a:extLst>
              <a:ext uri="{FF2B5EF4-FFF2-40B4-BE49-F238E27FC236}">
                <a16:creationId xmlns:a16="http://schemas.microsoft.com/office/drawing/2014/main" id="{A8EDCE46-8FAC-4ED6-B6FF-41AD07EFE9FB}"/>
              </a:ext>
            </a:extLst>
          </p:cNvPr>
          <p:cNvGrpSpPr/>
          <p:nvPr/>
        </p:nvGrpSpPr>
        <p:grpSpPr>
          <a:xfrm>
            <a:off x="2263140" y="4025328"/>
            <a:ext cx="3398522" cy="1813231"/>
            <a:chOff x="2263140" y="4131314"/>
            <a:chExt cx="3398522" cy="2056126"/>
          </a:xfrm>
        </p:grpSpPr>
        <p:cxnSp>
          <p:nvCxnSpPr>
            <p:cNvPr id="39" name="Straight Connector 38">
              <a:extLst>
                <a:ext uri="{FF2B5EF4-FFF2-40B4-BE49-F238E27FC236}">
                  <a16:creationId xmlns:a16="http://schemas.microsoft.com/office/drawing/2014/main" id="{6AC690E9-4C85-7F36-45A2-073A22506B11}"/>
                </a:ext>
              </a:extLst>
            </p:cNvPr>
            <p:cNvCxnSpPr>
              <a:cxnSpLocks/>
            </p:cNvCxnSpPr>
            <p:nvPr/>
          </p:nvCxnSpPr>
          <p:spPr>
            <a:xfrm flipH="1" flipV="1">
              <a:off x="2263140" y="4131314"/>
              <a:ext cx="1" cy="20561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4925F2-225D-1330-5B28-BDBA167D2EFB}"/>
                </a:ext>
              </a:extLst>
            </p:cNvPr>
            <p:cNvCxnSpPr>
              <a:cxnSpLocks/>
            </p:cNvCxnSpPr>
            <p:nvPr/>
          </p:nvCxnSpPr>
          <p:spPr>
            <a:xfrm flipH="1" flipV="1">
              <a:off x="3962401" y="4131314"/>
              <a:ext cx="1" cy="20561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8EB0E6B-DD94-131B-8F66-86277420F964}"/>
                </a:ext>
              </a:extLst>
            </p:cNvPr>
            <p:cNvCxnSpPr>
              <a:cxnSpLocks/>
            </p:cNvCxnSpPr>
            <p:nvPr/>
          </p:nvCxnSpPr>
          <p:spPr>
            <a:xfrm flipH="1" flipV="1">
              <a:off x="5661661" y="4131314"/>
              <a:ext cx="1" cy="20561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A102A674-FAF9-B0E1-1541-E521EDA22DD2}"/>
              </a:ext>
            </a:extLst>
          </p:cNvPr>
          <p:cNvCxnSpPr>
            <a:cxnSpLocks/>
          </p:cNvCxnSpPr>
          <p:nvPr/>
        </p:nvCxnSpPr>
        <p:spPr>
          <a:xfrm flipH="1">
            <a:off x="609599" y="5916929"/>
            <a:ext cx="6705601" cy="0"/>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E670FE27-CB57-CB1D-FC63-52153D89A62D}"/>
              </a:ext>
            </a:extLst>
          </p:cNvPr>
          <p:cNvSpPr/>
          <p:nvPr/>
        </p:nvSpPr>
        <p:spPr>
          <a:xfrm>
            <a:off x="609600" y="7171144"/>
            <a:ext cx="809626" cy="809626"/>
          </a:xfrm>
          <a:prstGeom prst="ellipse">
            <a:avLst/>
          </a:prstGeom>
          <a:solidFill>
            <a:srgbClr val="3375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Our DNA leads to satisfied advocates</a:t>
            </a:r>
            <a:endParaRPr kumimoji="0" lang="en-GB" sz="9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4" name="Isosceles Triangle 113">
            <a:extLst>
              <a:ext uri="{FF2B5EF4-FFF2-40B4-BE49-F238E27FC236}">
                <a16:creationId xmlns:a16="http://schemas.microsoft.com/office/drawing/2014/main" id="{9D691264-D843-5A8C-8370-CE92F5854551}"/>
              </a:ext>
            </a:extLst>
          </p:cNvPr>
          <p:cNvSpPr/>
          <p:nvPr/>
        </p:nvSpPr>
        <p:spPr>
          <a:xfrm rot="5400000">
            <a:off x="4558414" y="7132460"/>
            <a:ext cx="288000" cy="223975"/>
          </a:xfrm>
          <a:prstGeom prst="triangle">
            <a:avLst/>
          </a:prstGeom>
          <a:solidFill>
            <a:srgbClr val="337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a:extLst>
              <a:ext uri="{FF2B5EF4-FFF2-40B4-BE49-F238E27FC236}">
                <a16:creationId xmlns:a16="http://schemas.microsoft.com/office/drawing/2014/main" id="{EDE9D11C-A2FB-25E6-CA17-BC21ACAF554F}"/>
              </a:ext>
            </a:extLst>
          </p:cNvPr>
          <p:cNvSpPr/>
          <p:nvPr/>
        </p:nvSpPr>
        <p:spPr>
          <a:xfrm>
            <a:off x="1014413" y="7171562"/>
            <a:ext cx="3690937" cy="136800"/>
          </a:xfrm>
          <a:prstGeom prst="rect">
            <a:avLst/>
          </a:prstGeom>
          <a:solidFill>
            <a:srgbClr val="337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6" name="Group 125">
            <a:extLst>
              <a:ext uri="{FF2B5EF4-FFF2-40B4-BE49-F238E27FC236}">
                <a16:creationId xmlns:a16="http://schemas.microsoft.com/office/drawing/2014/main" id="{D0FCEE5C-BEFD-BA8B-16AB-CCCE9D41F41F}"/>
              </a:ext>
            </a:extLst>
          </p:cNvPr>
          <p:cNvGrpSpPr>
            <a:grpSpLocks/>
          </p:cNvGrpSpPr>
          <p:nvPr/>
        </p:nvGrpSpPr>
        <p:grpSpPr>
          <a:xfrm>
            <a:off x="1479225" y="8017384"/>
            <a:ext cx="360000" cy="360000"/>
            <a:chOff x="1639136" y="8126124"/>
            <a:chExt cx="410860" cy="410860"/>
          </a:xfrm>
        </p:grpSpPr>
        <p:sp>
          <p:nvSpPr>
            <p:cNvPr id="127" name="Oval 126">
              <a:extLst>
                <a:ext uri="{FF2B5EF4-FFF2-40B4-BE49-F238E27FC236}">
                  <a16:creationId xmlns:a16="http://schemas.microsoft.com/office/drawing/2014/main" id="{50D237FE-3B97-ADB6-CF9C-AEADFEA39ADD}"/>
                </a:ext>
              </a:extLst>
            </p:cNvPr>
            <p:cNvSpPr/>
            <p:nvPr/>
          </p:nvSpPr>
          <p:spPr>
            <a:xfrm>
              <a:off x="1639136" y="8126124"/>
              <a:ext cx="410860" cy="410860"/>
            </a:xfrm>
            <a:prstGeom prst="ellipse">
              <a:avLst/>
            </a:prstGeom>
            <a:solidFill>
              <a:srgbClr val="43A8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nvGrpSpPr>
            <p:cNvPr id="128" name="Group 127">
              <a:extLst>
                <a:ext uri="{FF2B5EF4-FFF2-40B4-BE49-F238E27FC236}">
                  <a16:creationId xmlns:a16="http://schemas.microsoft.com/office/drawing/2014/main" id="{2BA65BE8-45AC-02C1-B84E-4BAF724C252B}"/>
                </a:ext>
              </a:extLst>
            </p:cNvPr>
            <p:cNvGrpSpPr/>
            <p:nvPr/>
          </p:nvGrpSpPr>
          <p:grpSpPr>
            <a:xfrm>
              <a:off x="1734772" y="8222052"/>
              <a:ext cx="219588" cy="219005"/>
              <a:chOff x="2621990" y="3122845"/>
              <a:chExt cx="452589" cy="451385"/>
            </a:xfrm>
            <a:solidFill>
              <a:schemeClr val="bg1"/>
            </a:solidFill>
          </p:grpSpPr>
          <p:sp>
            <p:nvSpPr>
              <p:cNvPr id="129" name="Freeform 82">
                <a:extLst>
                  <a:ext uri="{FF2B5EF4-FFF2-40B4-BE49-F238E27FC236}">
                    <a16:creationId xmlns:a16="http://schemas.microsoft.com/office/drawing/2014/main" id="{5B977C1C-DBC2-587C-E8E6-547963121785}"/>
                  </a:ext>
                </a:extLst>
              </p:cNvPr>
              <p:cNvSpPr>
                <a:spLocks noEditPoints="1"/>
              </p:cNvSpPr>
              <p:nvPr/>
            </p:nvSpPr>
            <p:spPr bwMode="auto">
              <a:xfrm>
                <a:off x="2621990" y="3122845"/>
                <a:ext cx="452589" cy="451385"/>
              </a:xfrm>
              <a:custGeom>
                <a:avLst/>
                <a:gdLst>
                  <a:gd name="T0" fmla="*/ 421 w 430"/>
                  <a:gd name="T1" fmla="*/ 376 h 429"/>
                  <a:gd name="T2" fmla="*/ 296 w 430"/>
                  <a:gd name="T3" fmla="*/ 251 h 429"/>
                  <a:gd name="T4" fmla="*/ 322 w 430"/>
                  <a:gd name="T5" fmla="*/ 161 h 429"/>
                  <a:gd name="T6" fmla="*/ 275 w 430"/>
                  <a:gd name="T7" fmla="*/ 47 h 429"/>
                  <a:gd name="T8" fmla="*/ 160 w 430"/>
                  <a:gd name="T9" fmla="*/ 0 h 429"/>
                  <a:gd name="T10" fmla="*/ 47 w 430"/>
                  <a:gd name="T11" fmla="*/ 47 h 429"/>
                  <a:gd name="T12" fmla="*/ 0 w 430"/>
                  <a:gd name="T13" fmla="*/ 160 h 429"/>
                  <a:gd name="T14" fmla="*/ 48 w 430"/>
                  <a:gd name="T15" fmla="*/ 274 h 429"/>
                  <a:gd name="T16" fmla="*/ 163 w 430"/>
                  <a:gd name="T17" fmla="*/ 322 h 429"/>
                  <a:gd name="T18" fmla="*/ 251 w 430"/>
                  <a:gd name="T19" fmla="*/ 295 h 429"/>
                  <a:gd name="T20" fmla="*/ 377 w 430"/>
                  <a:gd name="T21" fmla="*/ 420 h 429"/>
                  <a:gd name="T22" fmla="*/ 398 w 430"/>
                  <a:gd name="T23" fmla="*/ 429 h 429"/>
                  <a:gd name="T24" fmla="*/ 417 w 430"/>
                  <a:gd name="T25" fmla="*/ 421 h 429"/>
                  <a:gd name="T26" fmla="*/ 422 w 430"/>
                  <a:gd name="T27" fmla="*/ 417 h 429"/>
                  <a:gd name="T28" fmla="*/ 430 w 430"/>
                  <a:gd name="T29" fmla="*/ 396 h 429"/>
                  <a:gd name="T30" fmla="*/ 421 w 430"/>
                  <a:gd name="T31" fmla="*/ 376 h 429"/>
                  <a:gd name="T32" fmla="*/ 250 w 430"/>
                  <a:gd name="T33" fmla="*/ 249 h 429"/>
                  <a:gd name="T34" fmla="*/ 163 w 430"/>
                  <a:gd name="T35" fmla="*/ 286 h 429"/>
                  <a:gd name="T36" fmla="*/ 74 w 430"/>
                  <a:gd name="T37" fmla="*/ 249 h 429"/>
                  <a:gd name="T38" fmla="*/ 37 w 430"/>
                  <a:gd name="T39" fmla="*/ 160 h 429"/>
                  <a:gd name="T40" fmla="*/ 73 w 430"/>
                  <a:gd name="T41" fmla="*/ 72 h 429"/>
                  <a:gd name="T42" fmla="*/ 160 w 430"/>
                  <a:gd name="T43" fmla="*/ 36 h 429"/>
                  <a:gd name="T44" fmla="*/ 249 w 430"/>
                  <a:gd name="T45" fmla="*/ 73 h 429"/>
                  <a:gd name="T46" fmla="*/ 286 w 430"/>
                  <a:gd name="T47" fmla="*/ 161 h 429"/>
                  <a:gd name="T48" fmla="*/ 250 w 430"/>
                  <a:gd name="T49" fmla="*/ 24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 h="429">
                    <a:moveTo>
                      <a:pt x="421" y="376"/>
                    </a:moveTo>
                    <a:cubicBezTo>
                      <a:pt x="296" y="251"/>
                      <a:pt x="296" y="251"/>
                      <a:pt x="296" y="251"/>
                    </a:cubicBezTo>
                    <a:cubicBezTo>
                      <a:pt x="313" y="224"/>
                      <a:pt x="323" y="194"/>
                      <a:pt x="322" y="161"/>
                    </a:cubicBezTo>
                    <a:cubicBezTo>
                      <a:pt x="322" y="118"/>
                      <a:pt x="305" y="78"/>
                      <a:pt x="275" y="47"/>
                    </a:cubicBezTo>
                    <a:cubicBezTo>
                      <a:pt x="244" y="17"/>
                      <a:pt x="204" y="0"/>
                      <a:pt x="160" y="0"/>
                    </a:cubicBezTo>
                    <a:cubicBezTo>
                      <a:pt x="117" y="0"/>
                      <a:pt x="77" y="16"/>
                      <a:pt x="47" y="47"/>
                    </a:cubicBezTo>
                    <a:cubicBezTo>
                      <a:pt x="17" y="77"/>
                      <a:pt x="0" y="117"/>
                      <a:pt x="0" y="160"/>
                    </a:cubicBezTo>
                    <a:cubicBezTo>
                      <a:pt x="1" y="203"/>
                      <a:pt x="17" y="244"/>
                      <a:pt x="48" y="274"/>
                    </a:cubicBezTo>
                    <a:cubicBezTo>
                      <a:pt x="79" y="305"/>
                      <a:pt x="119" y="322"/>
                      <a:pt x="163" y="322"/>
                    </a:cubicBezTo>
                    <a:cubicBezTo>
                      <a:pt x="195" y="322"/>
                      <a:pt x="225" y="313"/>
                      <a:pt x="251" y="295"/>
                    </a:cubicBezTo>
                    <a:cubicBezTo>
                      <a:pt x="377" y="420"/>
                      <a:pt x="377" y="420"/>
                      <a:pt x="377" y="420"/>
                    </a:cubicBezTo>
                    <a:cubicBezTo>
                      <a:pt x="383" y="426"/>
                      <a:pt x="390" y="429"/>
                      <a:pt x="398" y="429"/>
                    </a:cubicBezTo>
                    <a:cubicBezTo>
                      <a:pt x="405" y="429"/>
                      <a:pt x="412" y="427"/>
                      <a:pt x="417" y="421"/>
                    </a:cubicBezTo>
                    <a:cubicBezTo>
                      <a:pt x="422" y="417"/>
                      <a:pt x="422" y="417"/>
                      <a:pt x="422" y="417"/>
                    </a:cubicBezTo>
                    <a:cubicBezTo>
                      <a:pt x="427" y="411"/>
                      <a:pt x="430" y="404"/>
                      <a:pt x="430" y="396"/>
                    </a:cubicBezTo>
                    <a:cubicBezTo>
                      <a:pt x="430" y="389"/>
                      <a:pt x="426" y="382"/>
                      <a:pt x="421" y="376"/>
                    </a:cubicBezTo>
                    <a:close/>
                    <a:moveTo>
                      <a:pt x="250" y="249"/>
                    </a:moveTo>
                    <a:cubicBezTo>
                      <a:pt x="227" y="273"/>
                      <a:pt x="196" y="286"/>
                      <a:pt x="163" y="286"/>
                    </a:cubicBezTo>
                    <a:cubicBezTo>
                      <a:pt x="129" y="286"/>
                      <a:pt x="97" y="273"/>
                      <a:pt x="74" y="249"/>
                    </a:cubicBezTo>
                    <a:cubicBezTo>
                      <a:pt x="50" y="225"/>
                      <a:pt x="37" y="194"/>
                      <a:pt x="37" y="160"/>
                    </a:cubicBezTo>
                    <a:cubicBezTo>
                      <a:pt x="36" y="127"/>
                      <a:pt x="49" y="96"/>
                      <a:pt x="73" y="72"/>
                    </a:cubicBezTo>
                    <a:cubicBezTo>
                      <a:pt x="96" y="49"/>
                      <a:pt x="127" y="36"/>
                      <a:pt x="160" y="36"/>
                    </a:cubicBezTo>
                    <a:cubicBezTo>
                      <a:pt x="194" y="36"/>
                      <a:pt x="225" y="49"/>
                      <a:pt x="249" y="73"/>
                    </a:cubicBezTo>
                    <a:cubicBezTo>
                      <a:pt x="273" y="97"/>
                      <a:pt x="286" y="128"/>
                      <a:pt x="286" y="161"/>
                    </a:cubicBezTo>
                    <a:cubicBezTo>
                      <a:pt x="286" y="195"/>
                      <a:pt x="274" y="226"/>
                      <a:pt x="250"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9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30" name="Freeform 83">
                <a:extLst>
                  <a:ext uri="{FF2B5EF4-FFF2-40B4-BE49-F238E27FC236}">
                    <a16:creationId xmlns:a16="http://schemas.microsoft.com/office/drawing/2014/main" id="{88487178-2813-FE7E-B496-79CA9B306FA2}"/>
                  </a:ext>
                </a:extLst>
              </p:cNvPr>
              <p:cNvSpPr>
                <a:spLocks/>
              </p:cNvSpPr>
              <p:nvPr/>
            </p:nvSpPr>
            <p:spPr bwMode="auto">
              <a:xfrm>
                <a:off x="2677204" y="3180477"/>
                <a:ext cx="124852" cy="126051"/>
              </a:xfrm>
              <a:custGeom>
                <a:avLst/>
                <a:gdLst>
                  <a:gd name="T0" fmla="*/ 109 w 119"/>
                  <a:gd name="T1" fmla="*/ 0 h 119"/>
                  <a:gd name="T2" fmla="*/ 0 w 119"/>
                  <a:gd name="T3" fmla="*/ 108 h 119"/>
                  <a:gd name="T4" fmla="*/ 10 w 119"/>
                  <a:gd name="T5" fmla="*/ 119 h 119"/>
                  <a:gd name="T6" fmla="*/ 20 w 119"/>
                  <a:gd name="T7" fmla="*/ 108 h 119"/>
                  <a:gd name="T8" fmla="*/ 109 w 119"/>
                  <a:gd name="T9" fmla="*/ 20 h 119"/>
                  <a:gd name="T10" fmla="*/ 119 w 119"/>
                  <a:gd name="T11" fmla="*/ 10 h 119"/>
                  <a:gd name="T12" fmla="*/ 109 w 11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19" h="119">
                    <a:moveTo>
                      <a:pt x="109" y="0"/>
                    </a:moveTo>
                    <a:cubicBezTo>
                      <a:pt x="49" y="0"/>
                      <a:pt x="0" y="49"/>
                      <a:pt x="0" y="108"/>
                    </a:cubicBezTo>
                    <a:cubicBezTo>
                      <a:pt x="0" y="114"/>
                      <a:pt x="5" y="119"/>
                      <a:pt x="10" y="119"/>
                    </a:cubicBezTo>
                    <a:cubicBezTo>
                      <a:pt x="16" y="119"/>
                      <a:pt x="20" y="114"/>
                      <a:pt x="20" y="108"/>
                    </a:cubicBezTo>
                    <a:cubicBezTo>
                      <a:pt x="20" y="60"/>
                      <a:pt x="60" y="20"/>
                      <a:pt x="109" y="20"/>
                    </a:cubicBezTo>
                    <a:cubicBezTo>
                      <a:pt x="114" y="20"/>
                      <a:pt x="119" y="16"/>
                      <a:pt x="119" y="10"/>
                    </a:cubicBezTo>
                    <a:cubicBezTo>
                      <a:pt x="119" y="4"/>
                      <a:pt x="114" y="0"/>
                      <a:pt x="1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9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grpSp>
      </p:grpSp>
      <p:sp>
        <p:nvSpPr>
          <p:cNvPr id="125" name="Tekstvak 17">
            <a:extLst>
              <a:ext uri="{FF2B5EF4-FFF2-40B4-BE49-F238E27FC236}">
                <a16:creationId xmlns:a16="http://schemas.microsoft.com/office/drawing/2014/main" id="{A730ECA7-0616-6ECF-DA2A-05AA6C714648}"/>
              </a:ext>
            </a:extLst>
          </p:cNvPr>
          <p:cNvSpPr txBox="1">
            <a:spLocks/>
          </p:cNvSpPr>
          <p:nvPr/>
        </p:nvSpPr>
        <p:spPr>
          <a:xfrm>
            <a:off x="1877771" y="7989635"/>
            <a:ext cx="2757730" cy="41549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Customize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Blank page approach, </a:t>
            </a: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identifying the best solution to your problem. Sharing our experience and expertise</a:t>
            </a:r>
          </a:p>
        </p:txBody>
      </p:sp>
      <p:grpSp>
        <p:nvGrpSpPr>
          <p:cNvPr id="132" name="Group 131">
            <a:extLst>
              <a:ext uri="{FF2B5EF4-FFF2-40B4-BE49-F238E27FC236}">
                <a16:creationId xmlns:a16="http://schemas.microsoft.com/office/drawing/2014/main" id="{3742E81B-7BAD-46FC-D0A3-B179D24A7307}"/>
              </a:ext>
            </a:extLst>
          </p:cNvPr>
          <p:cNvGrpSpPr>
            <a:grpSpLocks/>
          </p:cNvGrpSpPr>
          <p:nvPr/>
        </p:nvGrpSpPr>
        <p:grpSpPr>
          <a:xfrm>
            <a:off x="1479225" y="7407679"/>
            <a:ext cx="360000" cy="360000"/>
            <a:chOff x="570502" y="8203322"/>
            <a:chExt cx="410400" cy="410400"/>
          </a:xfrm>
        </p:grpSpPr>
        <p:sp>
          <p:nvSpPr>
            <p:cNvPr id="134" name="Oval 133">
              <a:extLst>
                <a:ext uri="{FF2B5EF4-FFF2-40B4-BE49-F238E27FC236}">
                  <a16:creationId xmlns:a16="http://schemas.microsoft.com/office/drawing/2014/main" id="{37194A80-A1DF-138F-3A96-52500AA22202}"/>
                </a:ext>
              </a:extLst>
            </p:cNvPr>
            <p:cNvSpPr/>
            <p:nvPr/>
          </p:nvSpPr>
          <p:spPr>
            <a:xfrm>
              <a:off x="570502" y="8203322"/>
              <a:ext cx="410400" cy="410400"/>
            </a:xfrm>
            <a:prstGeom prst="ellipse">
              <a:avLst/>
            </a:prstGeom>
            <a:solidFill>
              <a:srgbClr val="43A8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35" name="Freeform 5">
              <a:extLst>
                <a:ext uri="{FF2B5EF4-FFF2-40B4-BE49-F238E27FC236}">
                  <a16:creationId xmlns:a16="http://schemas.microsoft.com/office/drawing/2014/main" id="{1FB27216-12F8-A654-CB48-E2ED416C8732}"/>
                </a:ext>
              </a:extLst>
            </p:cNvPr>
            <p:cNvSpPr>
              <a:spLocks noEditPoints="1"/>
            </p:cNvSpPr>
            <p:nvPr/>
          </p:nvSpPr>
          <p:spPr bwMode="auto">
            <a:xfrm>
              <a:off x="660539" y="8282239"/>
              <a:ext cx="230327" cy="231830"/>
            </a:xfrm>
            <a:custGeom>
              <a:avLst/>
              <a:gdLst>
                <a:gd name="T0" fmla="*/ 1360 w 1368"/>
                <a:gd name="T1" fmla="*/ 196 h 1379"/>
                <a:gd name="T2" fmla="*/ 1122 w 1368"/>
                <a:gd name="T3" fmla="*/ 259 h 1379"/>
                <a:gd name="T4" fmla="*/ 882 w 1368"/>
                <a:gd name="T5" fmla="*/ 739 h 1379"/>
                <a:gd name="T6" fmla="*/ 1063 w 1368"/>
                <a:gd name="T7" fmla="*/ 920 h 1379"/>
                <a:gd name="T8" fmla="*/ 1195 w 1368"/>
                <a:gd name="T9" fmla="*/ 949 h 1379"/>
                <a:gd name="T10" fmla="*/ 1094 w 1368"/>
                <a:gd name="T11" fmla="*/ 1108 h 1379"/>
                <a:gd name="T12" fmla="*/ 1032 w 1368"/>
                <a:gd name="T13" fmla="*/ 965 h 1379"/>
                <a:gd name="T14" fmla="*/ 785 w 1368"/>
                <a:gd name="T15" fmla="*/ 805 h 1379"/>
                <a:gd name="T16" fmla="*/ 750 w 1368"/>
                <a:gd name="T17" fmla="*/ 826 h 1379"/>
                <a:gd name="T18" fmla="*/ 762 w 1368"/>
                <a:gd name="T19" fmla="*/ 1068 h 1379"/>
                <a:gd name="T20" fmla="*/ 759 w 1368"/>
                <a:gd name="T21" fmla="*/ 1356 h 1379"/>
                <a:gd name="T22" fmla="*/ 689 w 1368"/>
                <a:gd name="T23" fmla="*/ 1068 h 1379"/>
                <a:gd name="T24" fmla="*/ 701 w 1368"/>
                <a:gd name="T25" fmla="*/ 827 h 1379"/>
                <a:gd name="T26" fmla="*/ 605 w 1368"/>
                <a:gd name="T27" fmla="*/ 774 h 1379"/>
                <a:gd name="T28" fmla="*/ 296 w 1368"/>
                <a:gd name="T29" fmla="*/ 1081 h 1379"/>
                <a:gd name="T30" fmla="*/ 268 w 1368"/>
                <a:gd name="T31" fmla="*/ 1259 h 1379"/>
                <a:gd name="T32" fmla="*/ 11 w 1368"/>
                <a:gd name="T33" fmla="*/ 1185 h 1379"/>
                <a:gd name="T34" fmla="*/ 246 w 1368"/>
                <a:gd name="T35" fmla="*/ 1044 h 1379"/>
                <a:gd name="T36" fmla="*/ 568 w 1368"/>
                <a:gd name="T37" fmla="*/ 738 h 1379"/>
                <a:gd name="T38" fmla="*/ 562 w 1368"/>
                <a:gd name="T39" fmla="*/ 489 h 1379"/>
                <a:gd name="T40" fmla="*/ 369 w 1368"/>
                <a:gd name="T41" fmla="*/ 312 h 1379"/>
                <a:gd name="T42" fmla="*/ 260 w 1368"/>
                <a:gd name="T43" fmla="*/ 152 h 1379"/>
                <a:gd name="T44" fmla="*/ 419 w 1368"/>
                <a:gd name="T45" fmla="*/ 263 h 1379"/>
                <a:gd name="T46" fmla="*/ 605 w 1368"/>
                <a:gd name="T47" fmla="*/ 460 h 1379"/>
                <a:gd name="T48" fmla="*/ 854 w 1368"/>
                <a:gd name="T49" fmla="*/ 454 h 1379"/>
                <a:gd name="T50" fmla="*/ 1086 w 1368"/>
                <a:gd name="T51" fmla="*/ 210 h 1379"/>
                <a:gd name="T52" fmla="*/ 1201 w 1368"/>
                <a:gd name="T53" fmla="*/ 0 h 1379"/>
                <a:gd name="T54" fmla="*/ 1244 w 1368"/>
                <a:gd name="T55" fmla="*/ 2 h 1379"/>
                <a:gd name="T56" fmla="*/ 1368 w 1368"/>
                <a:gd name="T57" fmla="*/ 130 h 1379"/>
                <a:gd name="T58" fmla="*/ 725 w 1368"/>
                <a:gd name="T59" fmla="*/ 470 h 1379"/>
                <a:gd name="T60" fmla="*/ 725 w 1368"/>
                <a:gd name="T61" fmla="*/ 766 h 1379"/>
                <a:gd name="T62" fmla="*/ 725 w 1368"/>
                <a:gd name="T63" fmla="*/ 470 h 1379"/>
                <a:gd name="T64" fmla="*/ 824 w 1368"/>
                <a:gd name="T65" fmla="*/ 1210 h 1379"/>
                <a:gd name="T66" fmla="*/ 627 w 1368"/>
                <a:gd name="T67" fmla="*/ 1211 h 1379"/>
                <a:gd name="T68" fmla="*/ 58 w 1368"/>
                <a:gd name="T69" fmla="*/ 1161 h 1379"/>
                <a:gd name="T70" fmla="*/ 255 w 1368"/>
                <a:gd name="T71" fmla="*/ 1162 h 1379"/>
                <a:gd name="T72" fmla="*/ 58 w 1368"/>
                <a:gd name="T73" fmla="*/ 1161 h 1379"/>
                <a:gd name="T74" fmla="*/ 1121 w 1368"/>
                <a:gd name="T75" fmla="*/ 148 h 1379"/>
                <a:gd name="T76" fmla="*/ 1318 w 1368"/>
                <a:gd name="T77" fmla="*/ 149 h 1379"/>
                <a:gd name="T78" fmla="*/ 1121 w 1368"/>
                <a:gd name="T79" fmla="*/ 1062 h 1379"/>
                <a:gd name="T80" fmla="*/ 1121 w 1368"/>
                <a:gd name="T81" fmla="*/ 964 h 1379"/>
                <a:gd name="T82" fmla="*/ 1121 w 1368"/>
                <a:gd name="T83" fmla="*/ 1062 h 1379"/>
                <a:gd name="T84" fmla="*/ 379 w 1368"/>
                <a:gd name="T85" fmla="*/ 223 h 1379"/>
                <a:gd name="T86" fmla="*/ 280 w 1368"/>
                <a:gd name="T87" fmla="*/ 223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8" h="1379">
                  <a:moveTo>
                    <a:pt x="1368" y="167"/>
                  </a:moveTo>
                  <a:cubicBezTo>
                    <a:pt x="1366" y="177"/>
                    <a:pt x="1363" y="187"/>
                    <a:pt x="1360" y="196"/>
                  </a:cubicBezTo>
                  <a:cubicBezTo>
                    <a:pt x="1326" y="292"/>
                    <a:pt x="1211" y="327"/>
                    <a:pt x="1131" y="266"/>
                  </a:cubicBezTo>
                  <a:cubicBezTo>
                    <a:pt x="1128" y="263"/>
                    <a:pt x="1124" y="261"/>
                    <a:pt x="1122" y="259"/>
                  </a:cubicBezTo>
                  <a:cubicBezTo>
                    <a:pt x="1042" y="339"/>
                    <a:pt x="963" y="419"/>
                    <a:pt x="883" y="498"/>
                  </a:cubicBezTo>
                  <a:cubicBezTo>
                    <a:pt x="937" y="577"/>
                    <a:pt x="937" y="658"/>
                    <a:pt x="882" y="739"/>
                  </a:cubicBezTo>
                  <a:cubicBezTo>
                    <a:pt x="884" y="741"/>
                    <a:pt x="887" y="744"/>
                    <a:pt x="889" y="746"/>
                  </a:cubicBezTo>
                  <a:cubicBezTo>
                    <a:pt x="947" y="804"/>
                    <a:pt x="1005" y="862"/>
                    <a:pt x="1063" y="920"/>
                  </a:cubicBezTo>
                  <a:cubicBezTo>
                    <a:pt x="1068" y="926"/>
                    <a:pt x="1072" y="928"/>
                    <a:pt x="1081" y="924"/>
                  </a:cubicBezTo>
                  <a:cubicBezTo>
                    <a:pt x="1120" y="905"/>
                    <a:pt x="1167" y="916"/>
                    <a:pt x="1195" y="949"/>
                  </a:cubicBezTo>
                  <a:cubicBezTo>
                    <a:pt x="1225" y="983"/>
                    <a:pt x="1228" y="1031"/>
                    <a:pt x="1203" y="1068"/>
                  </a:cubicBezTo>
                  <a:cubicBezTo>
                    <a:pt x="1180" y="1104"/>
                    <a:pt x="1134" y="1120"/>
                    <a:pt x="1094" y="1108"/>
                  </a:cubicBezTo>
                  <a:cubicBezTo>
                    <a:pt x="1050" y="1095"/>
                    <a:pt x="1021" y="1057"/>
                    <a:pt x="1023" y="1012"/>
                  </a:cubicBezTo>
                  <a:cubicBezTo>
                    <a:pt x="1024" y="996"/>
                    <a:pt x="1029" y="980"/>
                    <a:pt x="1032" y="965"/>
                  </a:cubicBezTo>
                  <a:cubicBezTo>
                    <a:pt x="971" y="903"/>
                    <a:pt x="908" y="840"/>
                    <a:pt x="845" y="778"/>
                  </a:cubicBezTo>
                  <a:cubicBezTo>
                    <a:pt x="827" y="786"/>
                    <a:pt x="806" y="796"/>
                    <a:pt x="785" y="805"/>
                  </a:cubicBezTo>
                  <a:cubicBezTo>
                    <a:pt x="778" y="809"/>
                    <a:pt x="769" y="811"/>
                    <a:pt x="761" y="812"/>
                  </a:cubicBezTo>
                  <a:cubicBezTo>
                    <a:pt x="751" y="813"/>
                    <a:pt x="750" y="817"/>
                    <a:pt x="750" y="826"/>
                  </a:cubicBezTo>
                  <a:cubicBezTo>
                    <a:pt x="750" y="901"/>
                    <a:pt x="750" y="977"/>
                    <a:pt x="750" y="1053"/>
                  </a:cubicBezTo>
                  <a:cubicBezTo>
                    <a:pt x="750" y="1063"/>
                    <a:pt x="753" y="1066"/>
                    <a:pt x="762" y="1068"/>
                  </a:cubicBezTo>
                  <a:cubicBezTo>
                    <a:pt x="829" y="1086"/>
                    <a:pt x="875" y="1146"/>
                    <a:pt x="874" y="1214"/>
                  </a:cubicBezTo>
                  <a:cubicBezTo>
                    <a:pt x="873" y="1281"/>
                    <a:pt x="825" y="1340"/>
                    <a:pt x="759" y="1356"/>
                  </a:cubicBezTo>
                  <a:cubicBezTo>
                    <a:pt x="661" y="1379"/>
                    <a:pt x="567" y="1297"/>
                    <a:pt x="579" y="1197"/>
                  </a:cubicBezTo>
                  <a:cubicBezTo>
                    <a:pt x="586" y="1133"/>
                    <a:pt x="627" y="1085"/>
                    <a:pt x="689" y="1068"/>
                  </a:cubicBezTo>
                  <a:cubicBezTo>
                    <a:pt x="698" y="1066"/>
                    <a:pt x="701" y="1062"/>
                    <a:pt x="701" y="1053"/>
                  </a:cubicBezTo>
                  <a:cubicBezTo>
                    <a:pt x="701" y="977"/>
                    <a:pt x="701" y="902"/>
                    <a:pt x="701" y="827"/>
                  </a:cubicBezTo>
                  <a:cubicBezTo>
                    <a:pt x="701" y="817"/>
                    <a:pt x="699" y="813"/>
                    <a:pt x="688" y="811"/>
                  </a:cubicBezTo>
                  <a:cubicBezTo>
                    <a:pt x="658" y="806"/>
                    <a:pt x="630" y="793"/>
                    <a:pt x="605" y="774"/>
                  </a:cubicBezTo>
                  <a:cubicBezTo>
                    <a:pt x="601" y="777"/>
                    <a:pt x="597" y="781"/>
                    <a:pt x="594" y="784"/>
                  </a:cubicBezTo>
                  <a:cubicBezTo>
                    <a:pt x="495" y="883"/>
                    <a:pt x="396" y="982"/>
                    <a:pt x="296" y="1081"/>
                  </a:cubicBezTo>
                  <a:cubicBezTo>
                    <a:pt x="289" y="1088"/>
                    <a:pt x="288" y="1093"/>
                    <a:pt x="292" y="1103"/>
                  </a:cubicBezTo>
                  <a:cubicBezTo>
                    <a:pt x="315" y="1159"/>
                    <a:pt x="308" y="1213"/>
                    <a:pt x="268" y="1259"/>
                  </a:cubicBezTo>
                  <a:cubicBezTo>
                    <a:pt x="227" y="1306"/>
                    <a:pt x="174" y="1321"/>
                    <a:pt x="114" y="1303"/>
                  </a:cubicBezTo>
                  <a:cubicBezTo>
                    <a:pt x="56" y="1286"/>
                    <a:pt x="21" y="1245"/>
                    <a:pt x="11" y="1185"/>
                  </a:cubicBezTo>
                  <a:cubicBezTo>
                    <a:pt x="0" y="1125"/>
                    <a:pt x="28" y="1066"/>
                    <a:pt x="80" y="1035"/>
                  </a:cubicBezTo>
                  <a:cubicBezTo>
                    <a:pt x="133" y="1003"/>
                    <a:pt x="196" y="1007"/>
                    <a:pt x="246" y="1044"/>
                  </a:cubicBezTo>
                  <a:cubicBezTo>
                    <a:pt x="249" y="1047"/>
                    <a:pt x="252" y="1049"/>
                    <a:pt x="255" y="1050"/>
                  </a:cubicBezTo>
                  <a:cubicBezTo>
                    <a:pt x="359" y="946"/>
                    <a:pt x="463" y="842"/>
                    <a:pt x="568" y="738"/>
                  </a:cubicBezTo>
                  <a:cubicBezTo>
                    <a:pt x="512" y="660"/>
                    <a:pt x="516" y="569"/>
                    <a:pt x="569" y="497"/>
                  </a:cubicBezTo>
                  <a:cubicBezTo>
                    <a:pt x="566" y="494"/>
                    <a:pt x="564" y="492"/>
                    <a:pt x="562" y="489"/>
                  </a:cubicBezTo>
                  <a:cubicBezTo>
                    <a:pt x="504" y="431"/>
                    <a:pt x="446" y="373"/>
                    <a:pt x="388" y="315"/>
                  </a:cubicBezTo>
                  <a:cubicBezTo>
                    <a:pt x="382" y="309"/>
                    <a:pt x="378" y="308"/>
                    <a:pt x="369" y="312"/>
                  </a:cubicBezTo>
                  <a:cubicBezTo>
                    <a:pt x="326" y="332"/>
                    <a:pt x="275" y="317"/>
                    <a:pt x="248" y="278"/>
                  </a:cubicBezTo>
                  <a:cubicBezTo>
                    <a:pt x="222" y="239"/>
                    <a:pt x="227" y="185"/>
                    <a:pt x="260" y="152"/>
                  </a:cubicBezTo>
                  <a:cubicBezTo>
                    <a:pt x="294" y="119"/>
                    <a:pt x="347" y="114"/>
                    <a:pt x="386" y="141"/>
                  </a:cubicBezTo>
                  <a:cubicBezTo>
                    <a:pt x="425" y="168"/>
                    <a:pt x="439" y="220"/>
                    <a:pt x="419" y="263"/>
                  </a:cubicBezTo>
                  <a:cubicBezTo>
                    <a:pt x="418" y="266"/>
                    <a:pt x="417" y="269"/>
                    <a:pt x="416" y="271"/>
                  </a:cubicBezTo>
                  <a:cubicBezTo>
                    <a:pt x="479" y="334"/>
                    <a:pt x="542" y="397"/>
                    <a:pt x="605" y="460"/>
                  </a:cubicBezTo>
                  <a:cubicBezTo>
                    <a:pt x="685" y="406"/>
                    <a:pt x="766" y="406"/>
                    <a:pt x="846" y="461"/>
                  </a:cubicBezTo>
                  <a:cubicBezTo>
                    <a:pt x="849" y="459"/>
                    <a:pt x="852" y="456"/>
                    <a:pt x="854" y="454"/>
                  </a:cubicBezTo>
                  <a:cubicBezTo>
                    <a:pt x="930" y="378"/>
                    <a:pt x="1006" y="302"/>
                    <a:pt x="1082" y="227"/>
                  </a:cubicBezTo>
                  <a:cubicBezTo>
                    <a:pt x="1087" y="222"/>
                    <a:pt x="1090" y="218"/>
                    <a:pt x="1086" y="210"/>
                  </a:cubicBezTo>
                  <a:cubicBezTo>
                    <a:pt x="1045" y="119"/>
                    <a:pt x="1097" y="20"/>
                    <a:pt x="1196" y="2"/>
                  </a:cubicBezTo>
                  <a:cubicBezTo>
                    <a:pt x="1198" y="1"/>
                    <a:pt x="1199" y="0"/>
                    <a:pt x="1201" y="0"/>
                  </a:cubicBezTo>
                  <a:cubicBezTo>
                    <a:pt x="1213" y="0"/>
                    <a:pt x="1226" y="0"/>
                    <a:pt x="1238" y="0"/>
                  </a:cubicBezTo>
                  <a:cubicBezTo>
                    <a:pt x="1240" y="0"/>
                    <a:pt x="1242" y="1"/>
                    <a:pt x="1244" y="2"/>
                  </a:cubicBezTo>
                  <a:cubicBezTo>
                    <a:pt x="1303" y="13"/>
                    <a:pt x="1341" y="47"/>
                    <a:pt x="1361" y="103"/>
                  </a:cubicBezTo>
                  <a:cubicBezTo>
                    <a:pt x="1364" y="112"/>
                    <a:pt x="1366" y="121"/>
                    <a:pt x="1368" y="130"/>
                  </a:cubicBezTo>
                  <a:cubicBezTo>
                    <a:pt x="1368" y="142"/>
                    <a:pt x="1368" y="155"/>
                    <a:pt x="1368" y="167"/>
                  </a:cubicBezTo>
                  <a:close/>
                  <a:moveTo>
                    <a:pt x="725" y="470"/>
                  </a:moveTo>
                  <a:cubicBezTo>
                    <a:pt x="643" y="470"/>
                    <a:pt x="577" y="537"/>
                    <a:pt x="577" y="618"/>
                  </a:cubicBezTo>
                  <a:cubicBezTo>
                    <a:pt x="577" y="699"/>
                    <a:pt x="643" y="765"/>
                    <a:pt x="725" y="766"/>
                  </a:cubicBezTo>
                  <a:cubicBezTo>
                    <a:pt x="806" y="767"/>
                    <a:pt x="874" y="699"/>
                    <a:pt x="874" y="618"/>
                  </a:cubicBezTo>
                  <a:cubicBezTo>
                    <a:pt x="874" y="536"/>
                    <a:pt x="807" y="470"/>
                    <a:pt x="725" y="470"/>
                  </a:cubicBezTo>
                  <a:close/>
                  <a:moveTo>
                    <a:pt x="726" y="1310"/>
                  </a:moveTo>
                  <a:cubicBezTo>
                    <a:pt x="781" y="1309"/>
                    <a:pt x="824" y="1265"/>
                    <a:pt x="824" y="1210"/>
                  </a:cubicBezTo>
                  <a:cubicBezTo>
                    <a:pt x="823" y="1156"/>
                    <a:pt x="779" y="1113"/>
                    <a:pt x="726" y="1113"/>
                  </a:cubicBezTo>
                  <a:cubicBezTo>
                    <a:pt x="671" y="1112"/>
                    <a:pt x="627" y="1157"/>
                    <a:pt x="627" y="1211"/>
                  </a:cubicBezTo>
                  <a:cubicBezTo>
                    <a:pt x="627" y="1266"/>
                    <a:pt x="671" y="1310"/>
                    <a:pt x="726" y="1310"/>
                  </a:cubicBezTo>
                  <a:close/>
                  <a:moveTo>
                    <a:pt x="58" y="1161"/>
                  </a:moveTo>
                  <a:cubicBezTo>
                    <a:pt x="58" y="1216"/>
                    <a:pt x="102" y="1260"/>
                    <a:pt x="156" y="1261"/>
                  </a:cubicBezTo>
                  <a:cubicBezTo>
                    <a:pt x="210" y="1261"/>
                    <a:pt x="255" y="1216"/>
                    <a:pt x="255" y="1162"/>
                  </a:cubicBezTo>
                  <a:cubicBezTo>
                    <a:pt x="256" y="1108"/>
                    <a:pt x="211" y="1063"/>
                    <a:pt x="157" y="1063"/>
                  </a:cubicBezTo>
                  <a:cubicBezTo>
                    <a:pt x="103" y="1062"/>
                    <a:pt x="58" y="1107"/>
                    <a:pt x="58" y="1161"/>
                  </a:cubicBezTo>
                  <a:close/>
                  <a:moveTo>
                    <a:pt x="1221" y="49"/>
                  </a:moveTo>
                  <a:cubicBezTo>
                    <a:pt x="1166" y="49"/>
                    <a:pt x="1121" y="93"/>
                    <a:pt x="1121" y="148"/>
                  </a:cubicBezTo>
                  <a:cubicBezTo>
                    <a:pt x="1121" y="201"/>
                    <a:pt x="1165" y="246"/>
                    <a:pt x="1219" y="247"/>
                  </a:cubicBezTo>
                  <a:cubicBezTo>
                    <a:pt x="1273" y="248"/>
                    <a:pt x="1318" y="204"/>
                    <a:pt x="1318" y="149"/>
                  </a:cubicBezTo>
                  <a:cubicBezTo>
                    <a:pt x="1319" y="95"/>
                    <a:pt x="1275" y="50"/>
                    <a:pt x="1221" y="49"/>
                  </a:cubicBezTo>
                  <a:close/>
                  <a:moveTo>
                    <a:pt x="1121" y="1062"/>
                  </a:moveTo>
                  <a:cubicBezTo>
                    <a:pt x="1148" y="1063"/>
                    <a:pt x="1170" y="1041"/>
                    <a:pt x="1170" y="1013"/>
                  </a:cubicBezTo>
                  <a:cubicBezTo>
                    <a:pt x="1170" y="986"/>
                    <a:pt x="1148" y="964"/>
                    <a:pt x="1121" y="964"/>
                  </a:cubicBezTo>
                  <a:cubicBezTo>
                    <a:pt x="1094" y="964"/>
                    <a:pt x="1071" y="987"/>
                    <a:pt x="1072" y="1014"/>
                  </a:cubicBezTo>
                  <a:cubicBezTo>
                    <a:pt x="1072" y="1040"/>
                    <a:pt x="1094" y="1062"/>
                    <a:pt x="1121" y="1062"/>
                  </a:cubicBezTo>
                  <a:close/>
                  <a:moveTo>
                    <a:pt x="330" y="271"/>
                  </a:moveTo>
                  <a:cubicBezTo>
                    <a:pt x="357" y="271"/>
                    <a:pt x="379" y="250"/>
                    <a:pt x="379" y="223"/>
                  </a:cubicBezTo>
                  <a:cubicBezTo>
                    <a:pt x="380" y="196"/>
                    <a:pt x="357" y="173"/>
                    <a:pt x="330" y="173"/>
                  </a:cubicBezTo>
                  <a:cubicBezTo>
                    <a:pt x="303" y="173"/>
                    <a:pt x="280" y="196"/>
                    <a:pt x="280" y="223"/>
                  </a:cubicBezTo>
                  <a:cubicBezTo>
                    <a:pt x="281" y="250"/>
                    <a:pt x="303" y="271"/>
                    <a:pt x="330" y="2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grpSp>
      <p:sp>
        <p:nvSpPr>
          <p:cNvPr id="131" name="Tekstvak 17">
            <a:extLst>
              <a:ext uri="{FF2B5EF4-FFF2-40B4-BE49-F238E27FC236}">
                <a16:creationId xmlns:a16="http://schemas.microsoft.com/office/drawing/2014/main" id="{D0BF6AB3-89D9-9C6C-2F22-0D3A22EEE513}"/>
              </a:ext>
            </a:extLst>
          </p:cNvPr>
          <p:cNvSpPr txBox="1">
            <a:spLocks/>
          </p:cNvSpPr>
          <p:nvPr/>
        </p:nvSpPr>
        <p:spPr>
          <a:xfrm>
            <a:off x="1877771" y="7379930"/>
            <a:ext cx="2757730" cy="41549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Connect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Understand </a:t>
            </a: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your challenges business issues and needs for insights</a:t>
            </a:r>
          </a:p>
        </p:txBody>
      </p:sp>
      <p:grpSp>
        <p:nvGrpSpPr>
          <p:cNvPr id="141" name="Group 140">
            <a:extLst>
              <a:ext uri="{FF2B5EF4-FFF2-40B4-BE49-F238E27FC236}">
                <a16:creationId xmlns:a16="http://schemas.microsoft.com/office/drawing/2014/main" id="{7FC1F642-7C17-91A6-E553-8808B2079B10}"/>
              </a:ext>
            </a:extLst>
          </p:cNvPr>
          <p:cNvGrpSpPr>
            <a:grpSpLocks/>
          </p:cNvGrpSpPr>
          <p:nvPr/>
        </p:nvGrpSpPr>
        <p:grpSpPr>
          <a:xfrm>
            <a:off x="1479225" y="8700186"/>
            <a:ext cx="360000" cy="360000"/>
            <a:chOff x="3313043" y="8192954"/>
            <a:chExt cx="410400" cy="410400"/>
          </a:xfrm>
        </p:grpSpPr>
        <p:sp>
          <p:nvSpPr>
            <p:cNvPr id="142" name="Oval 141">
              <a:extLst>
                <a:ext uri="{FF2B5EF4-FFF2-40B4-BE49-F238E27FC236}">
                  <a16:creationId xmlns:a16="http://schemas.microsoft.com/office/drawing/2014/main" id="{0FD74A9F-2927-99E9-7CFB-D5780A92129F}"/>
                </a:ext>
              </a:extLst>
            </p:cNvPr>
            <p:cNvSpPr/>
            <p:nvPr/>
          </p:nvSpPr>
          <p:spPr>
            <a:xfrm>
              <a:off x="3313043" y="8192954"/>
              <a:ext cx="410400" cy="410400"/>
            </a:xfrm>
            <a:prstGeom prst="ellipse">
              <a:avLst/>
            </a:prstGeom>
            <a:solidFill>
              <a:srgbClr val="43A8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43" name="Freeform 67">
              <a:extLst>
                <a:ext uri="{FF2B5EF4-FFF2-40B4-BE49-F238E27FC236}">
                  <a16:creationId xmlns:a16="http://schemas.microsoft.com/office/drawing/2014/main" id="{658F6C0D-55F2-071A-7F21-93E7B7BEE0EC}"/>
                </a:ext>
              </a:extLst>
            </p:cNvPr>
            <p:cNvSpPr>
              <a:spLocks noEditPoints="1"/>
            </p:cNvSpPr>
            <p:nvPr/>
          </p:nvSpPr>
          <p:spPr bwMode="auto">
            <a:xfrm>
              <a:off x="3393205" y="8281103"/>
              <a:ext cx="250077" cy="234103"/>
            </a:xfrm>
            <a:custGeom>
              <a:avLst/>
              <a:gdLst>
                <a:gd name="T0" fmla="*/ 20 w 189"/>
                <a:gd name="T1" fmla="*/ 94 h 177"/>
                <a:gd name="T2" fmla="*/ 36 w 189"/>
                <a:gd name="T3" fmla="*/ 117 h 177"/>
                <a:gd name="T4" fmla="*/ 53 w 189"/>
                <a:gd name="T5" fmla="*/ 134 h 177"/>
                <a:gd name="T6" fmla="*/ 70 w 189"/>
                <a:gd name="T7" fmla="*/ 151 h 177"/>
                <a:gd name="T8" fmla="*/ 87 w 189"/>
                <a:gd name="T9" fmla="*/ 168 h 177"/>
                <a:gd name="T10" fmla="*/ 109 w 189"/>
                <a:gd name="T11" fmla="*/ 173 h 177"/>
                <a:gd name="T12" fmla="*/ 132 w 189"/>
                <a:gd name="T13" fmla="*/ 151 h 177"/>
                <a:gd name="T14" fmla="*/ 151 w 189"/>
                <a:gd name="T15" fmla="*/ 133 h 177"/>
                <a:gd name="T16" fmla="*/ 168 w 189"/>
                <a:gd name="T17" fmla="*/ 115 h 177"/>
                <a:gd name="T18" fmla="*/ 189 w 189"/>
                <a:gd name="T19" fmla="*/ 58 h 177"/>
                <a:gd name="T20" fmla="*/ 97 w 189"/>
                <a:gd name="T21" fmla="*/ 23 h 177"/>
                <a:gd name="T22" fmla="*/ 57 w 189"/>
                <a:gd name="T23" fmla="*/ 13 h 177"/>
                <a:gd name="T24" fmla="*/ 71 w 189"/>
                <a:gd name="T25" fmla="*/ 49 h 177"/>
                <a:gd name="T26" fmla="*/ 97 w 189"/>
                <a:gd name="T27" fmla="*/ 75 h 177"/>
                <a:gd name="T28" fmla="*/ 167 w 189"/>
                <a:gd name="T29" fmla="*/ 105 h 177"/>
                <a:gd name="T30" fmla="*/ 132 w 189"/>
                <a:gd name="T31" fmla="*/ 86 h 177"/>
                <a:gd name="T32" fmla="*/ 151 w 189"/>
                <a:gd name="T33" fmla="*/ 116 h 177"/>
                <a:gd name="T34" fmla="*/ 139 w 189"/>
                <a:gd name="T35" fmla="*/ 127 h 177"/>
                <a:gd name="T36" fmla="*/ 109 w 189"/>
                <a:gd name="T37" fmla="*/ 103 h 177"/>
                <a:gd name="T38" fmla="*/ 135 w 189"/>
                <a:gd name="T39" fmla="*/ 135 h 177"/>
                <a:gd name="T40" fmla="*/ 123 w 189"/>
                <a:gd name="T41" fmla="*/ 147 h 177"/>
                <a:gd name="T42" fmla="*/ 108 w 189"/>
                <a:gd name="T43" fmla="*/ 136 h 177"/>
                <a:gd name="T44" fmla="*/ 91 w 189"/>
                <a:gd name="T45" fmla="*/ 119 h 177"/>
                <a:gd name="T46" fmla="*/ 74 w 189"/>
                <a:gd name="T47" fmla="*/ 102 h 177"/>
                <a:gd name="T48" fmla="*/ 48 w 189"/>
                <a:gd name="T49" fmla="*/ 88 h 177"/>
                <a:gd name="T50" fmla="*/ 26 w 189"/>
                <a:gd name="T51" fmla="*/ 26 h 177"/>
                <a:gd name="T52" fmla="*/ 168 w 189"/>
                <a:gd name="T53" fmla="*/ 26 h 177"/>
                <a:gd name="T54" fmla="*/ 169 w 189"/>
                <a:gd name="T55" fmla="*/ 88 h 177"/>
                <a:gd name="T56" fmla="*/ 123 w 189"/>
                <a:gd name="T57" fmla="*/ 43 h 177"/>
                <a:gd name="T58" fmla="*/ 76 w 189"/>
                <a:gd name="T59" fmla="*/ 70 h 177"/>
                <a:gd name="T60" fmla="*/ 99 w 189"/>
                <a:gd name="T61" fmla="*/ 32 h 177"/>
                <a:gd name="T62" fmla="*/ 137 w 189"/>
                <a:gd name="T63" fmla="*/ 13 h 177"/>
                <a:gd name="T64" fmla="*/ 65 w 189"/>
                <a:gd name="T65" fmla="*/ 99 h 177"/>
                <a:gd name="T66" fmla="*/ 47 w 189"/>
                <a:gd name="T67" fmla="*/ 117 h 177"/>
                <a:gd name="T68" fmla="*/ 42 w 189"/>
                <a:gd name="T69" fmla="*/ 105 h 177"/>
                <a:gd name="T70" fmla="*/ 73 w 189"/>
                <a:gd name="T71" fmla="*/ 109 h 177"/>
                <a:gd name="T72" fmla="*/ 83 w 189"/>
                <a:gd name="T73" fmla="*/ 119 h 177"/>
                <a:gd name="T74" fmla="*/ 64 w 189"/>
                <a:gd name="T75" fmla="*/ 134 h 177"/>
                <a:gd name="T76" fmla="*/ 71 w 189"/>
                <a:gd name="T77" fmla="*/ 111 h 177"/>
                <a:gd name="T78" fmla="*/ 93 w 189"/>
                <a:gd name="T79" fmla="*/ 127 h 177"/>
                <a:gd name="T80" fmla="*/ 87 w 189"/>
                <a:gd name="T81" fmla="*/ 151 h 177"/>
                <a:gd name="T82" fmla="*/ 74 w 189"/>
                <a:gd name="T83" fmla="*/ 142 h 177"/>
                <a:gd name="T84" fmla="*/ 90 w 189"/>
                <a:gd name="T85" fmla="*/ 126 h 177"/>
                <a:gd name="T86" fmla="*/ 116 w 189"/>
                <a:gd name="T87" fmla="*/ 150 h 177"/>
                <a:gd name="T88" fmla="*/ 104 w 189"/>
                <a:gd name="T89" fmla="*/ 168 h 177"/>
                <a:gd name="T90" fmla="*/ 91 w 189"/>
                <a:gd name="T91" fmla="*/ 159 h 177"/>
                <a:gd name="T92" fmla="*/ 107 w 189"/>
                <a:gd name="T93" fmla="*/ 14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77">
                  <a:moveTo>
                    <a:pt x="57" y="5"/>
                  </a:moveTo>
                  <a:cubicBezTo>
                    <a:pt x="44" y="5"/>
                    <a:pt x="30" y="10"/>
                    <a:pt x="20" y="20"/>
                  </a:cubicBezTo>
                  <a:cubicBezTo>
                    <a:pt x="0" y="41"/>
                    <a:pt x="0" y="73"/>
                    <a:pt x="20" y="94"/>
                  </a:cubicBezTo>
                  <a:cubicBezTo>
                    <a:pt x="32" y="106"/>
                    <a:pt x="32" y="106"/>
                    <a:pt x="32" y="106"/>
                  </a:cubicBezTo>
                  <a:cubicBezTo>
                    <a:pt x="32" y="107"/>
                    <a:pt x="32" y="108"/>
                    <a:pt x="32" y="109"/>
                  </a:cubicBezTo>
                  <a:cubicBezTo>
                    <a:pt x="32" y="112"/>
                    <a:pt x="33" y="115"/>
                    <a:pt x="36" y="117"/>
                  </a:cubicBezTo>
                  <a:cubicBezTo>
                    <a:pt x="41" y="123"/>
                    <a:pt x="41" y="123"/>
                    <a:pt x="41" y="123"/>
                  </a:cubicBezTo>
                  <a:cubicBezTo>
                    <a:pt x="43" y="125"/>
                    <a:pt x="46" y="126"/>
                    <a:pt x="50" y="126"/>
                  </a:cubicBezTo>
                  <a:cubicBezTo>
                    <a:pt x="50" y="129"/>
                    <a:pt x="51" y="132"/>
                    <a:pt x="53" y="134"/>
                  </a:cubicBezTo>
                  <a:cubicBezTo>
                    <a:pt x="59" y="139"/>
                    <a:pt x="59" y="139"/>
                    <a:pt x="59" y="139"/>
                  </a:cubicBezTo>
                  <a:cubicBezTo>
                    <a:pt x="61" y="142"/>
                    <a:pt x="63" y="143"/>
                    <a:pt x="66" y="143"/>
                  </a:cubicBezTo>
                  <a:cubicBezTo>
                    <a:pt x="66" y="146"/>
                    <a:pt x="67" y="149"/>
                    <a:pt x="70" y="151"/>
                  </a:cubicBezTo>
                  <a:cubicBezTo>
                    <a:pt x="75" y="157"/>
                    <a:pt x="75" y="157"/>
                    <a:pt x="75" y="157"/>
                  </a:cubicBezTo>
                  <a:cubicBezTo>
                    <a:pt x="77" y="159"/>
                    <a:pt x="80" y="160"/>
                    <a:pt x="83" y="160"/>
                  </a:cubicBezTo>
                  <a:cubicBezTo>
                    <a:pt x="84" y="163"/>
                    <a:pt x="85" y="166"/>
                    <a:pt x="87" y="168"/>
                  </a:cubicBezTo>
                  <a:cubicBezTo>
                    <a:pt x="93" y="173"/>
                    <a:pt x="93" y="173"/>
                    <a:pt x="93" y="173"/>
                  </a:cubicBezTo>
                  <a:cubicBezTo>
                    <a:pt x="95" y="176"/>
                    <a:pt x="98" y="177"/>
                    <a:pt x="101" y="177"/>
                  </a:cubicBezTo>
                  <a:cubicBezTo>
                    <a:pt x="104" y="177"/>
                    <a:pt x="107" y="176"/>
                    <a:pt x="109" y="173"/>
                  </a:cubicBezTo>
                  <a:cubicBezTo>
                    <a:pt x="121" y="161"/>
                    <a:pt x="121" y="161"/>
                    <a:pt x="121" y="161"/>
                  </a:cubicBezTo>
                  <a:cubicBezTo>
                    <a:pt x="123" y="160"/>
                    <a:pt x="125" y="157"/>
                    <a:pt x="125" y="154"/>
                  </a:cubicBezTo>
                  <a:cubicBezTo>
                    <a:pt x="127" y="154"/>
                    <a:pt x="130" y="153"/>
                    <a:pt x="132" y="151"/>
                  </a:cubicBezTo>
                  <a:cubicBezTo>
                    <a:pt x="139" y="144"/>
                    <a:pt x="139" y="144"/>
                    <a:pt x="139" y="144"/>
                  </a:cubicBezTo>
                  <a:cubicBezTo>
                    <a:pt x="141" y="142"/>
                    <a:pt x="142" y="139"/>
                    <a:pt x="143" y="136"/>
                  </a:cubicBezTo>
                  <a:cubicBezTo>
                    <a:pt x="146" y="136"/>
                    <a:pt x="149" y="135"/>
                    <a:pt x="151" y="133"/>
                  </a:cubicBezTo>
                  <a:cubicBezTo>
                    <a:pt x="156" y="127"/>
                    <a:pt x="156" y="127"/>
                    <a:pt x="156" y="127"/>
                  </a:cubicBezTo>
                  <a:cubicBezTo>
                    <a:pt x="158" y="125"/>
                    <a:pt x="160" y="122"/>
                    <a:pt x="160" y="119"/>
                  </a:cubicBezTo>
                  <a:cubicBezTo>
                    <a:pt x="163" y="119"/>
                    <a:pt x="166" y="118"/>
                    <a:pt x="168" y="115"/>
                  </a:cubicBezTo>
                  <a:cubicBezTo>
                    <a:pt x="173" y="110"/>
                    <a:pt x="173" y="110"/>
                    <a:pt x="173" y="110"/>
                  </a:cubicBezTo>
                  <a:cubicBezTo>
                    <a:pt x="178" y="106"/>
                    <a:pt x="178" y="99"/>
                    <a:pt x="174" y="94"/>
                  </a:cubicBezTo>
                  <a:cubicBezTo>
                    <a:pt x="184" y="85"/>
                    <a:pt x="189" y="72"/>
                    <a:pt x="189" y="58"/>
                  </a:cubicBezTo>
                  <a:cubicBezTo>
                    <a:pt x="189" y="44"/>
                    <a:pt x="184" y="30"/>
                    <a:pt x="174" y="21"/>
                  </a:cubicBezTo>
                  <a:cubicBezTo>
                    <a:pt x="153" y="0"/>
                    <a:pt x="120" y="0"/>
                    <a:pt x="100" y="20"/>
                  </a:cubicBezTo>
                  <a:cubicBezTo>
                    <a:pt x="97" y="23"/>
                    <a:pt x="97" y="23"/>
                    <a:pt x="97" y="23"/>
                  </a:cubicBezTo>
                  <a:cubicBezTo>
                    <a:pt x="94" y="20"/>
                    <a:pt x="94" y="20"/>
                    <a:pt x="94" y="20"/>
                  </a:cubicBezTo>
                  <a:cubicBezTo>
                    <a:pt x="84" y="10"/>
                    <a:pt x="70" y="5"/>
                    <a:pt x="57" y="5"/>
                  </a:cubicBezTo>
                  <a:close/>
                  <a:moveTo>
                    <a:pt x="57" y="13"/>
                  </a:moveTo>
                  <a:cubicBezTo>
                    <a:pt x="68" y="13"/>
                    <a:pt x="79" y="17"/>
                    <a:pt x="88" y="26"/>
                  </a:cubicBezTo>
                  <a:cubicBezTo>
                    <a:pt x="91" y="29"/>
                    <a:pt x="91" y="29"/>
                    <a:pt x="91" y="29"/>
                  </a:cubicBezTo>
                  <a:cubicBezTo>
                    <a:pt x="71" y="49"/>
                    <a:pt x="71" y="49"/>
                    <a:pt x="71" y="49"/>
                  </a:cubicBezTo>
                  <a:cubicBezTo>
                    <a:pt x="63" y="56"/>
                    <a:pt x="63" y="68"/>
                    <a:pt x="71" y="75"/>
                  </a:cubicBezTo>
                  <a:cubicBezTo>
                    <a:pt x="74" y="79"/>
                    <a:pt x="79" y="81"/>
                    <a:pt x="84" y="81"/>
                  </a:cubicBezTo>
                  <a:cubicBezTo>
                    <a:pt x="89" y="81"/>
                    <a:pt x="93" y="79"/>
                    <a:pt x="97" y="75"/>
                  </a:cubicBezTo>
                  <a:cubicBezTo>
                    <a:pt x="121" y="51"/>
                    <a:pt x="121" y="51"/>
                    <a:pt x="121" y="51"/>
                  </a:cubicBezTo>
                  <a:cubicBezTo>
                    <a:pt x="167" y="99"/>
                    <a:pt x="167" y="99"/>
                    <a:pt x="167" y="99"/>
                  </a:cubicBezTo>
                  <a:cubicBezTo>
                    <a:pt x="169" y="101"/>
                    <a:pt x="169" y="103"/>
                    <a:pt x="167" y="105"/>
                  </a:cubicBezTo>
                  <a:cubicBezTo>
                    <a:pt x="162" y="110"/>
                    <a:pt x="162" y="110"/>
                    <a:pt x="162" y="110"/>
                  </a:cubicBezTo>
                  <a:cubicBezTo>
                    <a:pt x="160" y="112"/>
                    <a:pt x="158" y="112"/>
                    <a:pt x="156" y="110"/>
                  </a:cubicBezTo>
                  <a:cubicBezTo>
                    <a:pt x="132" y="86"/>
                    <a:pt x="132" y="86"/>
                    <a:pt x="132" y="86"/>
                  </a:cubicBezTo>
                  <a:cubicBezTo>
                    <a:pt x="130" y="85"/>
                    <a:pt x="128" y="85"/>
                    <a:pt x="126" y="86"/>
                  </a:cubicBezTo>
                  <a:cubicBezTo>
                    <a:pt x="125" y="88"/>
                    <a:pt x="125" y="90"/>
                    <a:pt x="126" y="92"/>
                  </a:cubicBezTo>
                  <a:cubicBezTo>
                    <a:pt x="151" y="116"/>
                    <a:pt x="151" y="116"/>
                    <a:pt x="151" y="116"/>
                  </a:cubicBezTo>
                  <a:cubicBezTo>
                    <a:pt x="152" y="117"/>
                    <a:pt x="152" y="120"/>
                    <a:pt x="151" y="121"/>
                  </a:cubicBezTo>
                  <a:cubicBezTo>
                    <a:pt x="145" y="127"/>
                    <a:pt x="145" y="127"/>
                    <a:pt x="145" y="127"/>
                  </a:cubicBezTo>
                  <a:cubicBezTo>
                    <a:pt x="143" y="129"/>
                    <a:pt x="141" y="129"/>
                    <a:pt x="139" y="127"/>
                  </a:cubicBezTo>
                  <a:cubicBezTo>
                    <a:pt x="115" y="103"/>
                    <a:pt x="115" y="103"/>
                    <a:pt x="115" y="103"/>
                  </a:cubicBezTo>
                  <a:cubicBezTo>
                    <a:pt x="115" y="102"/>
                    <a:pt x="113" y="102"/>
                    <a:pt x="112" y="102"/>
                  </a:cubicBezTo>
                  <a:cubicBezTo>
                    <a:pt x="111" y="102"/>
                    <a:pt x="110" y="102"/>
                    <a:pt x="109" y="103"/>
                  </a:cubicBezTo>
                  <a:cubicBezTo>
                    <a:pt x="108" y="105"/>
                    <a:pt x="108" y="107"/>
                    <a:pt x="109" y="109"/>
                  </a:cubicBezTo>
                  <a:cubicBezTo>
                    <a:pt x="133" y="133"/>
                    <a:pt x="133" y="133"/>
                    <a:pt x="133" y="133"/>
                  </a:cubicBezTo>
                  <a:cubicBezTo>
                    <a:pt x="134" y="133"/>
                    <a:pt x="135" y="134"/>
                    <a:pt x="135" y="135"/>
                  </a:cubicBezTo>
                  <a:cubicBezTo>
                    <a:pt x="135" y="137"/>
                    <a:pt x="134" y="137"/>
                    <a:pt x="133" y="138"/>
                  </a:cubicBezTo>
                  <a:cubicBezTo>
                    <a:pt x="126" y="145"/>
                    <a:pt x="126" y="145"/>
                    <a:pt x="126" y="145"/>
                  </a:cubicBezTo>
                  <a:cubicBezTo>
                    <a:pt x="125" y="146"/>
                    <a:pt x="124" y="147"/>
                    <a:pt x="123" y="147"/>
                  </a:cubicBezTo>
                  <a:cubicBezTo>
                    <a:pt x="123" y="146"/>
                    <a:pt x="122" y="145"/>
                    <a:pt x="121" y="145"/>
                  </a:cubicBezTo>
                  <a:cubicBezTo>
                    <a:pt x="116" y="139"/>
                    <a:pt x="116" y="139"/>
                    <a:pt x="116" y="139"/>
                  </a:cubicBezTo>
                  <a:cubicBezTo>
                    <a:pt x="114" y="137"/>
                    <a:pt x="111" y="136"/>
                    <a:pt x="108" y="136"/>
                  </a:cubicBezTo>
                  <a:cubicBezTo>
                    <a:pt x="108" y="133"/>
                    <a:pt x="106" y="130"/>
                    <a:pt x="104" y="128"/>
                  </a:cubicBezTo>
                  <a:cubicBezTo>
                    <a:pt x="99" y="122"/>
                    <a:pt x="99" y="122"/>
                    <a:pt x="99" y="122"/>
                  </a:cubicBezTo>
                  <a:cubicBezTo>
                    <a:pt x="97" y="120"/>
                    <a:pt x="94" y="119"/>
                    <a:pt x="91" y="119"/>
                  </a:cubicBezTo>
                  <a:cubicBezTo>
                    <a:pt x="91" y="116"/>
                    <a:pt x="90" y="113"/>
                    <a:pt x="87" y="111"/>
                  </a:cubicBezTo>
                  <a:cubicBezTo>
                    <a:pt x="82" y="105"/>
                    <a:pt x="82" y="105"/>
                    <a:pt x="82" y="105"/>
                  </a:cubicBezTo>
                  <a:cubicBezTo>
                    <a:pt x="80" y="103"/>
                    <a:pt x="77" y="102"/>
                    <a:pt x="74" y="102"/>
                  </a:cubicBezTo>
                  <a:cubicBezTo>
                    <a:pt x="74" y="99"/>
                    <a:pt x="72" y="96"/>
                    <a:pt x="70" y="94"/>
                  </a:cubicBezTo>
                  <a:cubicBezTo>
                    <a:pt x="65" y="88"/>
                    <a:pt x="65" y="88"/>
                    <a:pt x="65" y="88"/>
                  </a:cubicBezTo>
                  <a:cubicBezTo>
                    <a:pt x="60" y="83"/>
                    <a:pt x="53" y="83"/>
                    <a:pt x="48" y="88"/>
                  </a:cubicBezTo>
                  <a:cubicBezTo>
                    <a:pt x="37" y="99"/>
                    <a:pt x="37" y="99"/>
                    <a:pt x="37" y="99"/>
                  </a:cubicBezTo>
                  <a:cubicBezTo>
                    <a:pt x="26" y="88"/>
                    <a:pt x="26" y="88"/>
                    <a:pt x="26" y="88"/>
                  </a:cubicBezTo>
                  <a:cubicBezTo>
                    <a:pt x="9" y="71"/>
                    <a:pt x="9" y="43"/>
                    <a:pt x="26" y="26"/>
                  </a:cubicBezTo>
                  <a:cubicBezTo>
                    <a:pt x="35" y="17"/>
                    <a:pt x="46" y="13"/>
                    <a:pt x="57" y="13"/>
                  </a:cubicBezTo>
                  <a:close/>
                  <a:moveTo>
                    <a:pt x="137" y="13"/>
                  </a:moveTo>
                  <a:cubicBezTo>
                    <a:pt x="148" y="13"/>
                    <a:pt x="159" y="18"/>
                    <a:pt x="168" y="26"/>
                  </a:cubicBezTo>
                  <a:cubicBezTo>
                    <a:pt x="168" y="27"/>
                    <a:pt x="168" y="27"/>
                    <a:pt x="168" y="27"/>
                  </a:cubicBezTo>
                  <a:cubicBezTo>
                    <a:pt x="177" y="35"/>
                    <a:pt x="181" y="46"/>
                    <a:pt x="181" y="58"/>
                  </a:cubicBezTo>
                  <a:cubicBezTo>
                    <a:pt x="181" y="69"/>
                    <a:pt x="177" y="80"/>
                    <a:pt x="169" y="88"/>
                  </a:cubicBezTo>
                  <a:cubicBezTo>
                    <a:pt x="124" y="43"/>
                    <a:pt x="124" y="43"/>
                    <a:pt x="124" y="43"/>
                  </a:cubicBezTo>
                  <a:cubicBezTo>
                    <a:pt x="124" y="43"/>
                    <a:pt x="124" y="43"/>
                    <a:pt x="124" y="43"/>
                  </a:cubicBezTo>
                  <a:cubicBezTo>
                    <a:pt x="123" y="43"/>
                    <a:pt x="123" y="43"/>
                    <a:pt x="123" y="43"/>
                  </a:cubicBezTo>
                  <a:cubicBezTo>
                    <a:pt x="122" y="41"/>
                    <a:pt x="119" y="41"/>
                    <a:pt x="118" y="43"/>
                  </a:cubicBezTo>
                  <a:cubicBezTo>
                    <a:pt x="91" y="70"/>
                    <a:pt x="91" y="70"/>
                    <a:pt x="91" y="70"/>
                  </a:cubicBezTo>
                  <a:cubicBezTo>
                    <a:pt x="87" y="74"/>
                    <a:pt x="80" y="74"/>
                    <a:pt x="76" y="70"/>
                  </a:cubicBezTo>
                  <a:cubicBezTo>
                    <a:pt x="74" y="68"/>
                    <a:pt x="73" y="65"/>
                    <a:pt x="73" y="62"/>
                  </a:cubicBezTo>
                  <a:cubicBezTo>
                    <a:pt x="73" y="59"/>
                    <a:pt x="74" y="57"/>
                    <a:pt x="76" y="55"/>
                  </a:cubicBezTo>
                  <a:cubicBezTo>
                    <a:pt x="99" y="32"/>
                    <a:pt x="99" y="32"/>
                    <a:pt x="99" y="32"/>
                  </a:cubicBezTo>
                  <a:cubicBezTo>
                    <a:pt x="99" y="32"/>
                    <a:pt x="99" y="32"/>
                    <a:pt x="99" y="32"/>
                  </a:cubicBezTo>
                  <a:cubicBezTo>
                    <a:pt x="105" y="26"/>
                    <a:pt x="105" y="26"/>
                    <a:pt x="105" y="26"/>
                  </a:cubicBezTo>
                  <a:cubicBezTo>
                    <a:pt x="114" y="18"/>
                    <a:pt x="125" y="13"/>
                    <a:pt x="137" y="13"/>
                  </a:cubicBezTo>
                  <a:close/>
                  <a:moveTo>
                    <a:pt x="57" y="92"/>
                  </a:moveTo>
                  <a:cubicBezTo>
                    <a:pt x="57" y="92"/>
                    <a:pt x="59" y="93"/>
                    <a:pt x="59" y="93"/>
                  </a:cubicBezTo>
                  <a:cubicBezTo>
                    <a:pt x="65" y="99"/>
                    <a:pt x="65" y="99"/>
                    <a:pt x="65" y="99"/>
                  </a:cubicBezTo>
                  <a:cubicBezTo>
                    <a:pt x="67" y="101"/>
                    <a:pt x="67" y="103"/>
                    <a:pt x="65" y="105"/>
                  </a:cubicBezTo>
                  <a:cubicBezTo>
                    <a:pt x="53" y="117"/>
                    <a:pt x="53" y="117"/>
                    <a:pt x="53" y="117"/>
                  </a:cubicBezTo>
                  <a:cubicBezTo>
                    <a:pt x="51" y="118"/>
                    <a:pt x="49" y="118"/>
                    <a:pt x="47" y="117"/>
                  </a:cubicBezTo>
                  <a:cubicBezTo>
                    <a:pt x="42" y="111"/>
                    <a:pt x="42" y="111"/>
                    <a:pt x="42" y="111"/>
                  </a:cubicBezTo>
                  <a:cubicBezTo>
                    <a:pt x="41" y="110"/>
                    <a:pt x="41" y="109"/>
                    <a:pt x="41" y="108"/>
                  </a:cubicBezTo>
                  <a:cubicBezTo>
                    <a:pt x="41" y="107"/>
                    <a:pt x="41" y="106"/>
                    <a:pt x="42" y="105"/>
                  </a:cubicBezTo>
                  <a:cubicBezTo>
                    <a:pt x="54" y="93"/>
                    <a:pt x="54" y="93"/>
                    <a:pt x="54" y="93"/>
                  </a:cubicBezTo>
                  <a:cubicBezTo>
                    <a:pt x="55" y="93"/>
                    <a:pt x="55" y="92"/>
                    <a:pt x="57" y="92"/>
                  </a:cubicBezTo>
                  <a:close/>
                  <a:moveTo>
                    <a:pt x="73" y="109"/>
                  </a:moveTo>
                  <a:cubicBezTo>
                    <a:pt x="75" y="109"/>
                    <a:pt x="75" y="110"/>
                    <a:pt x="76" y="111"/>
                  </a:cubicBezTo>
                  <a:cubicBezTo>
                    <a:pt x="82" y="116"/>
                    <a:pt x="82" y="116"/>
                    <a:pt x="82" y="116"/>
                  </a:cubicBezTo>
                  <a:cubicBezTo>
                    <a:pt x="83" y="117"/>
                    <a:pt x="83" y="118"/>
                    <a:pt x="83" y="119"/>
                  </a:cubicBezTo>
                  <a:cubicBezTo>
                    <a:pt x="83" y="120"/>
                    <a:pt x="83" y="121"/>
                    <a:pt x="82" y="122"/>
                  </a:cubicBezTo>
                  <a:cubicBezTo>
                    <a:pt x="70" y="134"/>
                    <a:pt x="70" y="134"/>
                    <a:pt x="70" y="134"/>
                  </a:cubicBezTo>
                  <a:cubicBezTo>
                    <a:pt x="68" y="135"/>
                    <a:pt x="66" y="135"/>
                    <a:pt x="64" y="134"/>
                  </a:cubicBezTo>
                  <a:cubicBezTo>
                    <a:pt x="59" y="128"/>
                    <a:pt x="59" y="128"/>
                    <a:pt x="59" y="128"/>
                  </a:cubicBezTo>
                  <a:cubicBezTo>
                    <a:pt x="57" y="127"/>
                    <a:pt x="57" y="124"/>
                    <a:pt x="59" y="123"/>
                  </a:cubicBezTo>
                  <a:cubicBezTo>
                    <a:pt x="71" y="111"/>
                    <a:pt x="71" y="111"/>
                    <a:pt x="71" y="111"/>
                  </a:cubicBezTo>
                  <a:cubicBezTo>
                    <a:pt x="71" y="110"/>
                    <a:pt x="72" y="109"/>
                    <a:pt x="73" y="109"/>
                  </a:cubicBezTo>
                  <a:close/>
                  <a:moveTo>
                    <a:pt x="90" y="126"/>
                  </a:moveTo>
                  <a:cubicBezTo>
                    <a:pt x="91" y="126"/>
                    <a:pt x="92" y="127"/>
                    <a:pt x="93" y="127"/>
                  </a:cubicBezTo>
                  <a:cubicBezTo>
                    <a:pt x="99" y="133"/>
                    <a:pt x="99" y="133"/>
                    <a:pt x="99" y="133"/>
                  </a:cubicBezTo>
                  <a:cubicBezTo>
                    <a:pt x="100" y="135"/>
                    <a:pt x="100" y="137"/>
                    <a:pt x="99" y="139"/>
                  </a:cubicBezTo>
                  <a:cubicBezTo>
                    <a:pt x="87" y="151"/>
                    <a:pt x="87" y="151"/>
                    <a:pt x="87" y="151"/>
                  </a:cubicBezTo>
                  <a:cubicBezTo>
                    <a:pt x="85" y="152"/>
                    <a:pt x="83" y="152"/>
                    <a:pt x="81" y="151"/>
                  </a:cubicBezTo>
                  <a:cubicBezTo>
                    <a:pt x="75" y="145"/>
                    <a:pt x="75" y="145"/>
                    <a:pt x="75" y="145"/>
                  </a:cubicBezTo>
                  <a:cubicBezTo>
                    <a:pt x="75" y="144"/>
                    <a:pt x="74" y="143"/>
                    <a:pt x="74" y="142"/>
                  </a:cubicBezTo>
                  <a:cubicBezTo>
                    <a:pt x="74" y="141"/>
                    <a:pt x="75" y="140"/>
                    <a:pt x="75" y="139"/>
                  </a:cubicBezTo>
                  <a:cubicBezTo>
                    <a:pt x="87" y="127"/>
                    <a:pt x="87" y="127"/>
                    <a:pt x="87" y="127"/>
                  </a:cubicBezTo>
                  <a:cubicBezTo>
                    <a:pt x="88" y="127"/>
                    <a:pt x="89" y="126"/>
                    <a:pt x="90" y="126"/>
                  </a:cubicBezTo>
                  <a:close/>
                  <a:moveTo>
                    <a:pt x="107" y="143"/>
                  </a:moveTo>
                  <a:cubicBezTo>
                    <a:pt x="109" y="143"/>
                    <a:pt x="109" y="144"/>
                    <a:pt x="110" y="145"/>
                  </a:cubicBezTo>
                  <a:cubicBezTo>
                    <a:pt x="116" y="150"/>
                    <a:pt x="116" y="150"/>
                    <a:pt x="116" y="150"/>
                  </a:cubicBezTo>
                  <a:cubicBezTo>
                    <a:pt x="117" y="151"/>
                    <a:pt x="117" y="152"/>
                    <a:pt x="117" y="153"/>
                  </a:cubicBezTo>
                  <a:cubicBezTo>
                    <a:pt x="117" y="154"/>
                    <a:pt x="117" y="155"/>
                    <a:pt x="116" y="156"/>
                  </a:cubicBezTo>
                  <a:cubicBezTo>
                    <a:pt x="104" y="168"/>
                    <a:pt x="104" y="168"/>
                    <a:pt x="104" y="168"/>
                  </a:cubicBezTo>
                  <a:cubicBezTo>
                    <a:pt x="102" y="169"/>
                    <a:pt x="100" y="169"/>
                    <a:pt x="98" y="168"/>
                  </a:cubicBezTo>
                  <a:cubicBezTo>
                    <a:pt x="93" y="162"/>
                    <a:pt x="93" y="162"/>
                    <a:pt x="93" y="162"/>
                  </a:cubicBezTo>
                  <a:cubicBezTo>
                    <a:pt x="92" y="161"/>
                    <a:pt x="91" y="161"/>
                    <a:pt x="91" y="159"/>
                  </a:cubicBezTo>
                  <a:cubicBezTo>
                    <a:pt x="91" y="158"/>
                    <a:pt x="92" y="157"/>
                    <a:pt x="93" y="157"/>
                  </a:cubicBezTo>
                  <a:cubicBezTo>
                    <a:pt x="105" y="145"/>
                    <a:pt x="105" y="145"/>
                    <a:pt x="105" y="145"/>
                  </a:cubicBezTo>
                  <a:cubicBezTo>
                    <a:pt x="105" y="144"/>
                    <a:pt x="106" y="143"/>
                    <a:pt x="107" y="1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F283C"/>
                </a:solidFill>
                <a:effectLst/>
                <a:uLnTx/>
                <a:uFillTx/>
                <a:latin typeface="Segoe UI" panose="020B0502040204020203" pitchFamily="34" charset="0"/>
                <a:ea typeface="+mn-ea"/>
                <a:cs typeface="+mn-cs"/>
              </a:endParaRPr>
            </a:p>
          </p:txBody>
        </p:sp>
      </p:grpSp>
      <p:sp>
        <p:nvSpPr>
          <p:cNvPr id="139" name="Tekstvak 17">
            <a:extLst>
              <a:ext uri="{FF2B5EF4-FFF2-40B4-BE49-F238E27FC236}">
                <a16:creationId xmlns:a16="http://schemas.microsoft.com/office/drawing/2014/main" id="{FB358D02-7EFB-A940-96B6-806935DB2761}"/>
              </a:ext>
            </a:extLst>
          </p:cNvPr>
          <p:cNvSpPr txBox="1">
            <a:spLocks/>
          </p:cNvSpPr>
          <p:nvPr/>
        </p:nvSpPr>
        <p:spPr>
          <a:xfrm>
            <a:off x="1877771" y="8603187"/>
            <a:ext cx="2757730" cy="55399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Commit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Senior project management </a:t>
            </a: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team with pro-active, can-do and “team” attitude, committing to full customer satisfaction</a:t>
            </a:r>
          </a:p>
        </p:txBody>
      </p:sp>
      <p:sp>
        <p:nvSpPr>
          <p:cNvPr id="147" name="Tekstvak 17">
            <a:extLst>
              <a:ext uri="{FF2B5EF4-FFF2-40B4-BE49-F238E27FC236}">
                <a16:creationId xmlns:a16="http://schemas.microsoft.com/office/drawing/2014/main" id="{F174516B-8C85-8BED-3A27-C7E5F944CFA8}"/>
              </a:ext>
            </a:extLst>
          </p:cNvPr>
          <p:cNvSpPr txBox="1">
            <a:spLocks/>
          </p:cNvSpPr>
          <p:nvPr/>
        </p:nvSpPr>
        <p:spPr>
          <a:xfrm>
            <a:off x="4744392" y="8018911"/>
            <a:ext cx="1225282" cy="276999"/>
          </a:xfrm>
          <a:prstGeom prst="rect">
            <a:avLst/>
          </a:prstGeom>
          <a:noFill/>
        </p:spPr>
        <p:txBody>
          <a:bodyPr wrap="non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Satisfied</a:t>
            </a: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clients</a:t>
            </a:r>
          </a:p>
        </p:txBody>
      </p:sp>
      <p:sp>
        <p:nvSpPr>
          <p:cNvPr id="148" name="Tekstvak 17">
            <a:extLst>
              <a:ext uri="{FF2B5EF4-FFF2-40B4-BE49-F238E27FC236}">
                <a16:creationId xmlns:a16="http://schemas.microsoft.com/office/drawing/2014/main" id="{5CF31680-0C42-E03C-FA30-44566E041B58}"/>
              </a:ext>
            </a:extLst>
          </p:cNvPr>
          <p:cNvSpPr txBox="1">
            <a:spLocks/>
          </p:cNvSpPr>
          <p:nvPr/>
        </p:nvSpPr>
        <p:spPr>
          <a:xfrm>
            <a:off x="6024563" y="8018911"/>
            <a:ext cx="1290637" cy="276999"/>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Of our clients is (very) likely to </a:t>
            </a:r>
            <a:r>
              <a:rPr kumimoji="0" lang="en-US" sz="900" b="1"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recommend</a:t>
            </a:r>
            <a:r>
              <a:rPr kumimoji="0" lang="en-US" sz="900" b="0" i="0" u="none" strike="noStrike" kern="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us</a:t>
            </a:r>
          </a:p>
        </p:txBody>
      </p:sp>
      <p:grpSp>
        <p:nvGrpSpPr>
          <p:cNvPr id="210" name="Group 209">
            <a:extLst>
              <a:ext uri="{FF2B5EF4-FFF2-40B4-BE49-F238E27FC236}">
                <a16:creationId xmlns:a16="http://schemas.microsoft.com/office/drawing/2014/main" id="{FB10B5C4-C9F3-4C00-9875-876AFCCA0D1B}"/>
              </a:ext>
            </a:extLst>
          </p:cNvPr>
          <p:cNvGrpSpPr/>
          <p:nvPr/>
        </p:nvGrpSpPr>
        <p:grpSpPr>
          <a:xfrm>
            <a:off x="6234772" y="7100446"/>
            <a:ext cx="870218" cy="871110"/>
            <a:chOff x="6518116" y="7187268"/>
            <a:chExt cx="550800" cy="551365"/>
          </a:xfrm>
        </p:grpSpPr>
        <p:graphicFrame>
          <p:nvGraphicFramePr>
            <p:cNvPr id="149" name="Chart 148">
              <a:extLst>
                <a:ext uri="{FF2B5EF4-FFF2-40B4-BE49-F238E27FC236}">
                  <a16:creationId xmlns:a16="http://schemas.microsoft.com/office/drawing/2014/main" id="{200F5537-3959-69F2-DC00-2A876F8B13CB}"/>
                </a:ext>
              </a:extLst>
            </p:cNvPr>
            <p:cNvGraphicFramePr/>
            <p:nvPr/>
          </p:nvGraphicFramePr>
          <p:xfrm>
            <a:off x="6518116" y="7187268"/>
            <a:ext cx="550800" cy="551365"/>
          </p:xfrm>
          <a:graphic>
            <a:graphicData uri="http://schemas.openxmlformats.org/drawingml/2006/chart">
              <c:chart xmlns:c="http://schemas.openxmlformats.org/drawingml/2006/chart" xmlns:r="http://schemas.openxmlformats.org/officeDocument/2006/relationships" r:id="rId15"/>
            </a:graphicData>
          </a:graphic>
        </p:graphicFrame>
        <p:sp>
          <p:nvSpPr>
            <p:cNvPr id="150" name="Oval 149">
              <a:extLst>
                <a:ext uri="{FF2B5EF4-FFF2-40B4-BE49-F238E27FC236}">
                  <a16:creationId xmlns:a16="http://schemas.microsoft.com/office/drawing/2014/main" id="{44C51885-7E1C-A28A-00C4-D77B9CA9CA4C}"/>
                </a:ext>
              </a:extLst>
            </p:cNvPr>
            <p:cNvSpPr/>
            <p:nvPr/>
          </p:nvSpPr>
          <p:spPr>
            <a:xfrm>
              <a:off x="6604963" y="7274397"/>
              <a:ext cx="377107" cy="377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7598"/>
                </a:solidFill>
                <a:effectLst/>
                <a:uLnTx/>
                <a:uFillTx/>
                <a:latin typeface="Segoe UI" panose="020B0502040204020203" pitchFamily="34" charset="0"/>
                <a:ea typeface="+mn-ea"/>
                <a:cs typeface="+mn-cs"/>
              </a:endParaRPr>
            </a:p>
          </p:txBody>
        </p:sp>
        <p:sp>
          <p:nvSpPr>
            <p:cNvPr id="151" name="Tekstvak 17">
              <a:extLst>
                <a:ext uri="{FF2B5EF4-FFF2-40B4-BE49-F238E27FC236}">
                  <a16:creationId xmlns:a16="http://schemas.microsoft.com/office/drawing/2014/main" id="{33D737D1-D9DA-E7FA-2E94-B252DE58BDBB}"/>
                </a:ext>
              </a:extLst>
            </p:cNvPr>
            <p:cNvSpPr txBox="1">
              <a:spLocks/>
            </p:cNvSpPr>
            <p:nvPr/>
          </p:nvSpPr>
          <p:spPr>
            <a:xfrm>
              <a:off x="6638826" y="7404508"/>
              <a:ext cx="309380" cy="116883"/>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37598"/>
                  </a:solidFill>
                  <a:effectLst/>
                  <a:uLnTx/>
                  <a:uFillTx/>
                  <a:latin typeface="Segoe UI" panose="020B0502040204020203" pitchFamily="34" charset="0"/>
                  <a:ea typeface="Segoe UI" panose="020B0502040204020203" pitchFamily="34" charset="0"/>
                  <a:cs typeface="Segoe UI" panose="020B0502040204020203" pitchFamily="34" charset="0"/>
                </a:rPr>
                <a:t>90%</a:t>
              </a:r>
            </a:p>
          </p:txBody>
        </p:sp>
      </p:grpSp>
      <p:cxnSp>
        <p:nvCxnSpPr>
          <p:cNvPr id="152" name="Straight Connector 151">
            <a:extLst>
              <a:ext uri="{FF2B5EF4-FFF2-40B4-BE49-F238E27FC236}">
                <a16:creationId xmlns:a16="http://schemas.microsoft.com/office/drawing/2014/main" id="{305B65A1-9218-E6D8-9BD3-69DB23E9CD7B}"/>
              </a:ext>
            </a:extLst>
          </p:cNvPr>
          <p:cNvCxnSpPr>
            <a:cxnSpLocks/>
          </p:cNvCxnSpPr>
          <p:nvPr/>
        </p:nvCxnSpPr>
        <p:spPr>
          <a:xfrm flipV="1">
            <a:off x="6003468" y="7138952"/>
            <a:ext cx="0" cy="118589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86" name="Picture 2">
            <a:extLst>
              <a:ext uri="{FF2B5EF4-FFF2-40B4-BE49-F238E27FC236}">
                <a16:creationId xmlns:a16="http://schemas.microsoft.com/office/drawing/2014/main" id="{B7B7F3A0-F7BC-FF19-65C6-050B484237C9}"/>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4813866" y="8763278"/>
            <a:ext cx="656913" cy="23381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A0236899-784C-9934-56C4-EAAF80C840FD}"/>
              </a:ext>
            </a:extLst>
          </p:cNvPr>
          <p:cNvCxnSpPr>
            <a:cxnSpLocks/>
          </p:cNvCxnSpPr>
          <p:nvPr/>
        </p:nvCxnSpPr>
        <p:spPr>
          <a:xfrm>
            <a:off x="609599" y="3867609"/>
            <a:ext cx="1607820" cy="0"/>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3D39676-73EE-454B-A4D3-37B612FD5A47}"/>
              </a:ext>
            </a:extLst>
          </p:cNvPr>
          <p:cNvCxnSpPr>
            <a:cxnSpLocks/>
          </p:cNvCxnSpPr>
          <p:nvPr/>
        </p:nvCxnSpPr>
        <p:spPr>
          <a:xfrm>
            <a:off x="2308861" y="3867609"/>
            <a:ext cx="1607820" cy="0"/>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057D762-92FF-47A5-8516-F8335697B66D}"/>
              </a:ext>
            </a:extLst>
          </p:cNvPr>
          <p:cNvCxnSpPr>
            <a:cxnSpLocks/>
          </p:cNvCxnSpPr>
          <p:nvPr/>
        </p:nvCxnSpPr>
        <p:spPr>
          <a:xfrm>
            <a:off x="4008122" y="3867609"/>
            <a:ext cx="1607820" cy="0"/>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AEA73B5-E654-48FE-A36D-1008041DA544}"/>
              </a:ext>
            </a:extLst>
          </p:cNvPr>
          <p:cNvCxnSpPr>
            <a:cxnSpLocks/>
          </p:cNvCxnSpPr>
          <p:nvPr/>
        </p:nvCxnSpPr>
        <p:spPr>
          <a:xfrm>
            <a:off x="5707380" y="3867609"/>
            <a:ext cx="1607820" cy="0"/>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sp>
        <p:nvSpPr>
          <p:cNvPr id="43" name="Tekstvak 17">
            <a:extLst>
              <a:ext uri="{FF2B5EF4-FFF2-40B4-BE49-F238E27FC236}">
                <a16:creationId xmlns:a16="http://schemas.microsoft.com/office/drawing/2014/main" id="{12CAF51A-658B-E419-C666-417FE67D6E1B}"/>
              </a:ext>
            </a:extLst>
          </p:cNvPr>
          <p:cNvSpPr txBox="1">
            <a:spLocks/>
          </p:cNvSpPr>
          <p:nvPr/>
        </p:nvSpPr>
        <p:spPr>
          <a:xfrm>
            <a:off x="609600" y="6057691"/>
            <a:ext cx="2927350"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Our enthusiastic team built legion experience in numerous </a:t>
            </a:r>
            <a:r>
              <a:rPr kumimoji="0" lang="en-US" sz="900" b="0" i="0" u="none" strike="noStrike" kern="1200" cap="none" spc="0" normalizeH="0" baseline="0" noProof="0" dirty="0">
                <a:ln>
                  <a:noFill/>
                </a:ln>
                <a:solidFill>
                  <a:srgbClr val="4194B2"/>
                </a:solidFill>
                <a:effectLst/>
                <a:uLnTx/>
                <a:uFillTx/>
                <a:latin typeface="Segoe UI" panose="020B0502040204020203" pitchFamily="34" charset="0"/>
                <a:ea typeface="Segoe UI" panose="020B0502040204020203" pitchFamily="34" charset="0"/>
                <a:cs typeface="Segoe UI" panose="020B0502040204020203" pitchFamily="34" charset="0"/>
              </a:rPr>
              <a:t>industrial</a:t>
            </a:r>
            <a:r>
              <a:rPr kumimoji="0" lang="en-US" sz="900" b="0" i="0" u="none" strike="noStrike" kern="1200" cap="none" spc="0" normalizeH="0" baseline="0" noProof="0" dirty="0">
                <a:ln>
                  <a:noFill/>
                </a:ln>
                <a:solidFill>
                  <a:srgbClr val="232323"/>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and</a:t>
            </a:r>
            <a:r>
              <a:rPr kumimoji="0" lang="en-US" sz="900" b="0" i="0" u="none" strike="noStrike" kern="1200" cap="none" spc="0" normalizeH="0" baseline="0" noProof="0" dirty="0">
                <a:ln>
                  <a:noFill/>
                </a:ln>
                <a:solidFill>
                  <a:srgbClr val="232323"/>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4194B2"/>
                </a:solidFill>
                <a:effectLst/>
                <a:uLnTx/>
                <a:uFillTx/>
                <a:latin typeface="Segoe UI" panose="020B0502040204020203" pitchFamily="34" charset="0"/>
                <a:ea typeface="Segoe UI" panose="020B0502040204020203" pitchFamily="34" charset="0"/>
                <a:cs typeface="Segoe UI" panose="020B0502040204020203" pitchFamily="34" charset="0"/>
              </a:rPr>
              <a:t>services</a:t>
            </a:r>
            <a:r>
              <a:rPr kumimoji="0" lang="en-US" sz="900" b="0" i="0" u="none" strike="noStrike" kern="1200" cap="none" spc="0" normalizeH="0" baseline="0" noProof="0" dirty="0">
                <a:ln>
                  <a:noFill/>
                </a:ln>
                <a:solidFill>
                  <a:srgbClr val="232323"/>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sectors. We know how to reach the relevant</a:t>
            </a:r>
            <a:r>
              <a:rPr kumimoji="0" lang="en-US" sz="900" b="0" i="0" u="none" strike="noStrike" kern="1200" cap="none" spc="0" normalizeH="0" baseline="0" noProof="0" dirty="0">
                <a:ln>
                  <a:noFill/>
                </a:ln>
                <a:solidFill>
                  <a:srgbClr val="232323"/>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4194B2"/>
                </a:solidFill>
                <a:effectLst/>
                <a:uLnTx/>
                <a:uFillTx/>
                <a:latin typeface="Segoe UI" panose="020B0502040204020203" pitchFamily="34" charset="0"/>
                <a:ea typeface="Segoe UI" panose="020B0502040204020203" pitchFamily="34" charset="0"/>
                <a:cs typeface="Segoe UI" panose="020B0502040204020203" pitchFamily="34" charset="0"/>
              </a:rPr>
              <a:t>target</a:t>
            </a:r>
            <a:r>
              <a:rPr kumimoji="0" lang="en-US" sz="900" b="0" i="0" u="none" strike="noStrike" kern="1200" cap="none" spc="0" normalizeH="0" baseline="0" noProof="0" dirty="0">
                <a:ln>
                  <a:noFill/>
                </a:ln>
                <a:solidFill>
                  <a:srgbClr val="232323"/>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groups and retrieve relevant</a:t>
            </a:r>
            <a:r>
              <a:rPr kumimoji="0" lang="en-US" sz="900" b="0" i="0" u="none" strike="noStrike" kern="1200" cap="none" spc="0" normalizeH="0" baseline="0" noProof="0" dirty="0">
                <a:ln>
                  <a:noFill/>
                </a:ln>
                <a:solidFill>
                  <a:srgbClr val="232323"/>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4194B2"/>
                </a:solidFill>
                <a:effectLst/>
                <a:uLnTx/>
                <a:uFillTx/>
                <a:latin typeface="Segoe UI" panose="020B0502040204020203" pitchFamily="34" charset="0"/>
                <a:ea typeface="Segoe UI" panose="020B0502040204020203" pitchFamily="34" charset="0"/>
                <a:cs typeface="Segoe UI" panose="020B0502040204020203" pitchFamily="34" charset="0"/>
              </a:rPr>
              <a:t>insights</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 using our own data-collection capabilities and trusted fieldwork partners and applying research</a:t>
            </a:r>
            <a:r>
              <a:rPr kumimoji="0" lang="en-US" sz="900" b="0" i="0" u="none" strike="noStrike" kern="1200" cap="none" spc="0" normalizeH="0" baseline="0" noProof="0" dirty="0">
                <a:ln>
                  <a:noFill/>
                </a:ln>
                <a:solidFill>
                  <a:srgbClr val="1F497D">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4194B2"/>
                </a:solidFill>
                <a:effectLst/>
                <a:uLnTx/>
                <a:uFillTx/>
                <a:latin typeface="Segoe UI" panose="020B0502040204020203" pitchFamily="34" charset="0"/>
                <a:ea typeface="Segoe UI" panose="020B0502040204020203" pitchFamily="34" charset="0"/>
                <a:cs typeface="Segoe UI" panose="020B0502040204020203" pitchFamily="34" charset="0"/>
              </a:rPr>
              <a:t>methods</a:t>
            </a:r>
            <a:r>
              <a:rPr kumimoji="0" lang="en-US" sz="900" b="0" i="0" u="none" strike="noStrike" kern="1200" cap="none" spc="0" normalizeH="0" baseline="0" noProof="0" dirty="0">
                <a:ln>
                  <a:noFill/>
                </a:ln>
                <a:solidFill>
                  <a:srgbClr val="1F497D">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and</a:t>
            </a:r>
            <a:r>
              <a:rPr kumimoji="0" lang="en-US" sz="900" b="0" i="0" u="none" strike="noStrike" kern="1200" cap="none" spc="0" normalizeH="0" baseline="0" noProof="0" dirty="0">
                <a:ln>
                  <a:noFill/>
                </a:ln>
                <a:solidFill>
                  <a:srgbClr val="1F497D">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4194B2"/>
                </a:solidFill>
                <a:effectLst/>
                <a:uLnTx/>
                <a:uFillTx/>
                <a:latin typeface="Segoe UI" panose="020B0502040204020203" pitchFamily="34" charset="0"/>
                <a:ea typeface="Segoe UI" panose="020B0502040204020203" pitchFamily="34" charset="0"/>
                <a:cs typeface="Segoe UI" panose="020B0502040204020203" pitchFamily="34" charset="0"/>
              </a:rPr>
              <a:t>models</a:t>
            </a:r>
            <a:r>
              <a:rPr kumimoji="0" lang="en-US" sz="900" b="0" i="0" u="none" strike="noStrike" kern="1200" cap="none" spc="0" normalizeH="0" baseline="0" noProof="0" dirty="0">
                <a:ln>
                  <a:noFill/>
                </a:ln>
                <a:solidFill>
                  <a:srgbClr val="1F497D">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900" b="0" i="0" u="none" strike="noStrike" kern="1200" cap="none" spc="0" normalizeH="0" baseline="0" noProof="0" dirty="0">
                <a:ln>
                  <a:noFill/>
                </a:ln>
                <a:solidFill>
                  <a:srgbClr val="636569"/>
                </a:solidFill>
                <a:effectLst/>
                <a:uLnTx/>
                <a:uFillTx/>
                <a:latin typeface="Segoe UI" panose="020B0502040204020203" pitchFamily="34" charset="0"/>
                <a:ea typeface="Segoe UI" panose="020B0502040204020203" pitchFamily="34" charset="0"/>
                <a:cs typeface="Segoe UI" panose="020B0502040204020203" pitchFamily="34" charset="0"/>
              </a:rPr>
              <a:t>aligned to target groups in each country.</a:t>
            </a:r>
          </a:p>
        </p:txBody>
      </p:sp>
      <p:sp>
        <p:nvSpPr>
          <p:cNvPr id="170" name="Tekstvak 17">
            <a:extLst>
              <a:ext uri="{FF2B5EF4-FFF2-40B4-BE49-F238E27FC236}">
                <a16:creationId xmlns:a16="http://schemas.microsoft.com/office/drawing/2014/main" id="{3F8BC896-0232-4463-A33D-9BF4ED2DD3E7}"/>
              </a:ext>
            </a:extLst>
          </p:cNvPr>
          <p:cNvSpPr txBox="1">
            <a:spLocks/>
          </p:cNvSpPr>
          <p:nvPr/>
        </p:nvSpPr>
        <p:spPr>
          <a:xfrm>
            <a:off x="3715704" y="6057199"/>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Building &amp; construction</a:t>
            </a:r>
          </a:p>
        </p:txBody>
      </p:sp>
      <p:sp>
        <p:nvSpPr>
          <p:cNvPr id="174" name="Tekstvak 17">
            <a:extLst>
              <a:ext uri="{FF2B5EF4-FFF2-40B4-BE49-F238E27FC236}">
                <a16:creationId xmlns:a16="http://schemas.microsoft.com/office/drawing/2014/main" id="{8AB19183-AAEA-46EF-8A55-40FF4E556F2F}"/>
              </a:ext>
            </a:extLst>
          </p:cNvPr>
          <p:cNvSpPr txBox="1">
            <a:spLocks/>
          </p:cNvSpPr>
          <p:nvPr/>
        </p:nvSpPr>
        <p:spPr>
          <a:xfrm>
            <a:off x="4923220" y="6057199"/>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Business services</a:t>
            </a:r>
          </a:p>
        </p:txBody>
      </p:sp>
      <p:sp>
        <p:nvSpPr>
          <p:cNvPr id="176" name="Tekstvak 17">
            <a:extLst>
              <a:ext uri="{FF2B5EF4-FFF2-40B4-BE49-F238E27FC236}">
                <a16:creationId xmlns:a16="http://schemas.microsoft.com/office/drawing/2014/main" id="{F1DDB5CC-4444-4B57-B426-580F66114669}"/>
              </a:ext>
            </a:extLst>
          </p:cNvPr>
          <p:cNvSpPr txBox="1">
            <a:spLocks/>
          </p:cNvSpPr>
          <p:nvPr/>
        </p:nvSpPr>
        <p:spPr>
          <a:xfrm>
            <a:off x="6184524" y="6057199"/>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Energy</a:t>
            </a:r>
          </a:p>
        </p:txBody>
      </p:sp>
      <p:sp>
        <p:nvSpPr>
          <p:cNvPr id="7" name="Oval 6">
            <a:extLst>
              <a:ext uri="{FF2B5EF4-FFF2-40B4-BE49-F238E27FC236}">
                <a16:creationId xmlns:a16="http://schemas.microsoft.com/office/drawing/2014/main" id="{A907202B-0E53-4BCD-B963-607CFD303AD3}"/>
              </a:ext>
            </a:extLst>
          </p:cNvPr>
          <p:cNvSpPr/>
          <p:nvPr/>
        </p:nvSpPr>
        <p:spPr>
          <a:xfrm>
            <a:off x="3715704" y="6057199"/>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6" name="Oval 155">
            <a:extLst>
              <a:ext uri="{FF2B5EF4-FFF2-40B4-BE49-F238E27FC236}">
                <a16:creationId xmlns:a16="http://schemas.microsoft.com/office/drawing/2014/main" id="{4324AC23-EF21-4F96-B930-BE5CF9561AE7}"/>
              </a:ext>
            </a:extLst>
          </p:cNvPr>
          <p:cNvSpPr/>
          <p:nvPr/>
        </p:nvSpPr>
        <p:spPr>
          <a:xfrm>
            <a:off x="4923220" y="6057199"/>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7" name="Oval 166">
            <a:extLst>
              <a:ext uri="{FF2B5EF4-FFF2-40B4-BE49-F238E27FC236}">
                <a16:creationId xmlns:a16="http://schemas.microsoft.com/office/drawing/2014/main" id="{2EA26655-07E6-488B-8CEA-A49795015D5C}"/>
              </a:ext>
            </a:extLst>
          </p:cNvPr>
          <p:cNvSpPr/>
          <p:nvPr/>
        </p:nvSpPr>
        <p:spPr>
          <a:xfrm>
            <a:off x="6184524" y="6057199"/>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4FB11E13-7871-E4EE-D3A2-0BC7C9BE9A18}"/>
              </a:ext>
            </a:extLst>
          </p:cNvPr>
          <p:cNvGrpSpPr/>
          <p:nvPr/>
        </p:nvGrpSpPr>
        <p:grpSpPr>
          <a:xfrm>
            <a:off x="3771433" y="6104985"/>
            <a:ext cx="151344" cy="165964"/>
            <a:chOff x="111121" y="6996606"/>
            <a:chExt cx="164237" cy="180104"/>
          </a:xfrm>
        </p:grpSpPr>
        <p:sp>
          <p:nvSpPr>
            <p:cNvPr id="48" name="Freeform 348">
              <a:extLst>
                <a:ext uri="{FF2B5EF4-FFF2-40B4-BE49-F238E27FC236}">
                  <a16:creationId xmlns:a16="http://schemas.microsoft.com/office/drawing/2014/main" id="{F580A9D3-A4CB-AF1E-47DA-5EC06C9A3EEA}"/>
                </a:ext>
              </a:extLst>
            </p:cNvPr>
            <p:cNvSpPr>
              <a:spLocks noEditPoints="1"/>
            </p:cNvSpPr>
            <p:nvPr/>
          </p:nvSpPr>
          <p:spPr bwMode="auto">
            <a:xfrm>
              <a:off x="138852" y="7025169"/>
              <a:ext cx="20629" cy="27769"/>
            </a:xfrm>
            <a:custGeom>
              <a:avLst/>
              <a:gdLst>
                <a:gd name="T0" fmla="*/ 188 w 230"/>
                <a:gd name="T1" fmla="*/ 314 h 314"/>
                <a:gd name="T2" fmla="*/ 42 w 230"/>
                <a:gd name="T3" fmla="*/ 314 h 314"/>
                <a:gd name="T4" fmla="*/ 0 w 230"/>
                <a:gd name="T5" fmla="*/ 272 h 314"/>
                <a:gd name="T6" fmla="*/ 0 w 230"/>
                <a:gd name="T7" fmla="*/ 42 h 314"/>
                <a:gd name="T8" fmla="*/ 42 w 230"/>
                <a:gd name="T9" fmla="*/ 0 h 314"/>
                <a:gd name="T10" fmla="*/ 188 w 230"/>
                <a:gd name="T11" fmla="*/ 0 h 314"/>
                <a:gd name="T12" fmla="*/ 230 w 230"/>
                <a:gd name="T13" fmla="*/ 42 h 314"/>
                <a:gd name="T14" fmla="*/ 230 w 230"/>
                <a:gd name="T15" fmla="*/ 272 h 314"/>
                <a:gd name="T16" fmla="*/ 188 w 230"/>
                <a:gd name="T17" fmla="*/ 314 h 314"/>
                <a:gd name="T18" fmla="*/ 83 w 230"/>
                <a:gd name="T19" fmla="*/ 230 h 314"/>
                <a:gd name="T20" fmla="*/ 146 w 230"/>
                <a:gd name="T21" fmla="*/ 230 h 314"/>
                <a:gd name="T22" fmla="*/ 146 w 230"/>
                <a:gd name="T23" fmla="*/ 84 h 314"/>
                <a:gd name="T24" fmla="*/ 83 w 230"/>
                <a:gd name="T25" fmla="*/ 84 h 314"/>
                <a:gd name="T26" fmla="*/ 83 w 230"/>
                <a:gd name="T27"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4">
                  <a:moveTo>
                    <a:pt x="188" y="314"/>
                  </a:moveTo>
                  <a:cubicBezTo>
                    <a:pt x="42" y="314"/>
                    <a:pt x="42" y="314"/>
                    <a:pt x="42" y="314"/>
                  </a:cubicBezTo>
                  <a:cubicBezTo>
                    <a:pt x="18" y="314"/>
                    <a:pt x="0" y="295"/>
                    <a:pt x="0" y="272"/>
                  </a:cubicBezTo>
                  <a:cubicBezTo>
                    <a:pt x="0" y="42"/>
                    <a:pt x="0" y="42"/>
                    <a:pt x="0" y="42"/>
                  </a:cubicBezTo>
                  <a:cubicBezTo>
                    <a:pt x="0" y="19"/>
                    <a:pt x="18" y="0"/>
                    <a:pt x="42" y="0"/>
                  </a:cubicBezTo>
                  <a:cubicBezTo>
                    <a:pt x="188" y="0"/>
                    <a:pt x="188" y="0"/>
                    <a:pt x="188" y="0"/>
                  </a:cubicBezTo>
                  <a:cubicBezTo>
                    <a:pt x="211" y="0"/>
                    <a:pt x="230" y="19"/>
                    <a:pt x="230" y="42"/>
                  </a:cubicBezTo>
                  <a:cubicBezTo>
                    <a:pt x="230" y="272"/>
                    <a:pt x="230" y="272"/>
                    <a:pt x="230" y="272"/>
                  </a:cubicBezTo>
                  <a:cubicBezTo>
                    <a:pt x="230" y="295"/>
                    <a:pt x="211" y="314"/>
                    <a:pt x="188" y="314"/>
                  </a:cubicBezTo>
                  <a:close/>
                  <a:moveTo>
                    <a:pt x="83" y="230"/>
                  </a:moveTo>
                  <a:cubicBezTo>
                    <a:pt x="146" y="230"/>
                    <a:pt x="146" y="230"/>
                    <a:pt x="146" y="230"/>
                  </a:cubicBezTo>
                  <a:cubicBezTo>
                    <a:pt x="146" y="84"/>
                    <a:pt x="146" y="84"/>
                    <a:pt x="146" y="84"/>
                  </a:cubicBezTo>
                  <a:cubicBezTo>
                    <a:pt x="83" y="84"/>
                    <a:pt x="83" y="84"/>
                    <a:pt x="83" y="84"/>
                  </a:cubicBezTo>
                  <a:lnTo>
                    <a:pt x="83"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49" name="Freeform 349">
              <a:extLst>
                <a:ext uri="{FF2B5EF4-FFF2-40B4-BE49-F238E27FC236}">
                  <a16:creationId xmlns:a16="http://schemas.microsoft.com/office/drawing/2014/main" id="{3AE79324-51E1-E247-3C06-028DB00FFE86}"/>
                </a:ext>
              </a:extLst>
            </p:cNvPr>
            <p:cNvSpPr>
              <a:spLocks noEditPoints="1"/>
            </p:cNvSpPr>
            <p:nvPr/>
          </p:nvSpPr>
          <p:spPr bwMode="auto">
            <a:xfrm>
              <a:off x="165035" y="7025169"/>
              <a:ext cx="19836" cy="27769"/>
            </a:xfrm>
            <a:custGeom>
              <a:avLst/>
              <a:gdLst>
                <a:gd name="T0" fmla="*/ 188 w 230"/>
                <a:gd name="T1" fmla="*/ 314 h 314"/>
                <a:gd name="T2" fmla="*/ 42 w 230"/>
                <a:gd name="T3" fmla="*/ 314 h 314"/>
                <a:gd name="T4" fmla="*/ 0 w 230"/>
                <a:gd name="T5" fmla="*/ 272 h 314"/>
                <a:gd name="T6" fmla="*/ 0 w 230"/>
                <a:gd name="T7" fmla="*/ 42 h 314"/>
                <a:gd name="T8" fmla="*/ 42 w 230"/>
                <a:gd name="T9" fmla="*/ 0 h 314"/>
                <a:gd name="T10" fmla="*/ 188 w 230"/>
                <a:gd name="T11" fmla="*/ 0 h 314"/>
                <a:gd name="T12" fmla="*/ 230 w 230"/>
                <a:gd name="T13" fmla="*/ 42 h 314"/>
                <a:gd name="T14" fmla="*/ 230 w 230"/>
                <a:gd name="T15" fmla="*/ 272 h 314"/>
                <a:gd name="T16" fmla="*/ 188 w 230"/>
                <a:gd name="T17" fmla="*/ 314 h 314"/>
                <a:gd name="T18" fmla="*/ 84 w 230"/>
                <a:gd name="T19" fmla="*/ 230 h 314"/>
                <a:gd name="T20" fmla="*/ 147 w 230"/>
                <a:gd name="T21" fmla="*/ 230 h 314"/>
                <a:gd name="T22" fmla="*/ 147 w 230"/>
                <a:gd name="T23" fmla="*/ 84 h 314"/>
                <a:gd name="T24" fmla="*/ 84 w 230"/>
                <a:gd name="T25" fmla="*/ 84 h 314"/>
                <a:gd name="T26" fmla="*/ 84 w 230"/>
                <a:gd name="T27"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4">
                  <a:moveTo>
                    <a:pt x="188" y="314"/>
                  </a:moveTo>
                  <a:cubicBezTo>
                    <a:pt x="42" y="314"/>
                    <a:pt x="42" y="314"/>
                    <a:pt x="42" y="314"/>
                  </a:cubicBezTo>
                  <a:cubicBezTo>
                    <a:pt x="19" y="314"/>
                    <a:pt x="0" y="295"/>
                    <a:pt x="0" y="272"/>
                  </a:cubicBezTo>
                  <a:cubicBezTo>
                    <a:pt x="0" y="42"/>
                    <a:pt x="0" y="42"/>
                    <a:pt x="0" y="42"/>
                  </a:cubicBezTo>
                  <a:cubicBezTo>
                    <a:pt x="0" y="19"/>
                    <a:pt x="19" y="0"/>
                    <a:pt x="42" y="0"/>
                  </a:cubicBezTo>
                  <a:cubicBezTo>
                    <a:pt x="188" y="0"/>
                    <a:pt x="188" y="0"/>
                    <a:pt x="188" y="0"/>
                  </a:cubicBezTo>
                  <a:cubicBezTo>
                    <a:pt x="212" y="0"/>
                    <a:pt x="230" y="19"/>
                    <a:pt x="230" y="42"/>
                  </a:cubicBezTo>
                  <a:cubicBezTo>
                    <a:pt x="230" y="272"/>
                    <a:pt x="230" y="272"/>
                    <a:pt x="230" y="272"/>
                  </a:cubicBezTo>
                  <a:cubicBezTo>
                    <a:pt x="230" y="295"/>
                    <a:pt x="212" y="314"/>
                    <a:pt x="188" y="314"/>
                  </a:cubicBezTo>
                  <a:close/>
                  <a:moveTo>
                    <a:pt x="84" y="230"/>
                  </a:moveTo>
                  <a:cubicBezTo>
                    <a:pt x="147" y="230"/>
                    <a:pt x="147" y="230"/>
                    <a:pt x="147" y="230"/>
                  </a:cubicBezTo>
                  <a:cubicBezTo>
                    <a:pt x="147" y="84"/>
                    <a:pt x="147" y="84"/>
                    <a:pt x="147" y="84"/>
                  </a:cubicBezTo>
                  <a:cubicBezTo>
                    <a:pt x="84" y="84"/>
                    <a:pt x="84" y="84"/>
                    <a:pt x="84" y="84"/>
                  </a:cubicBezTo>
                  <a:lnTo>
                    <a:pt x="84"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0" name="Freeform 350">
              <a:extLst>
                <a:ext uri="{FF2B5EF4-FFF2-40B4-BE49-F238E27FC236}">
                  <a16:creationId xmlns:a16="http://schemas.microsoft.com/office/drawing/2014/main" id="{05ABCBA6-338D-83F7-EE92-252DE4FF3E68}"/>
                </a:ext>
              </a:extLst>
            </p:cNvPr>
            <p:cNvSpPr>
              <a:spLocks noEditPoints="1"/>
            </p:cNvSpPr>
            <p:nvPr/>
          </p:nvSpPr>
          <p:spPr bwMode="auto">
            <a:xfrm>
              <a:off x="138852" y="7061666"/>
              <a:ext cx="20629" cy="27769"/>
            </a:xfrm>
            <a:custGeom>
              <a:avLst/>
              <a:gdLst>
                <a:gd name="T0" fmla="*/ 188 w 230"/>
                <a:gd name="T1" fmla="*/ 313 h 313"/>
                <a:gd name="T2" fmla="*/ 42 w 230"/>
                <a:gd name="T3" fmla="*/ 313 h 313"/>
                <a:gd name="T4" fmla="*/ 0 w 230"/>
                <a:gd name="T5" fmla="*/ 272 h 313"/>
                <a:gd name="T6" fmla="*/ 0 w 230"/>
                <a:gd name="T7" fmla="*/ 42 h 313"/>
                <a:gd name="T8" fmla="*/ 42 w 230"/>
                <a:gd name="T9" fmla="*/ 0 h 313"/>
                <a:gd name="T10" fmla="*/ 188 w 230"/>
                <a:gd name="T11" fmla="*/ 0 h 313"/>
                <a:gd name="T12" fmla="*/ 230 w 230"/>
                <a:gd name="T13" fmla="*/ 42 h 313"/>
                <a:gd name="T14" fmla="*/ 230 w 230"/>
                <a:gd name="T15" fmla="*/ 272 h 313"/>
                <a:gd name="T16" fmla="*/ 188 w 230"/>
                <a:gd name="T17" fmla="*/ 313 h 313"/>
                <a:gd name="T18" fmla="*/ 83 w 230"/>
                <a:gd name="T19" fmla="*/ 230 h 313"/>
                <a:gd name="T20" fmla="*/ 146 w 230"/>
                <a:gd name="T21" fmla="*/ 230 h 313"/>
                <a:gd name="T22" fmla="*/ 146 w 230"/>
                <a:gd name="T23" fmla="*/ 83 h 313"/>
                <a:gd name="T24" fmla="*/ 83 w 230"/>
                <a:gd name="T25" fmla="*/ 83 h 313"/>
                <a:gd name="T26" fmla="*/ 83 w 230"/>
                <a:gd name="T27" fmla="*/ 2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3">
                  <a:moveTo>
                    <a:pt x="188" y="313"/>
                  </a:moveTo>
                  <a:cubicBezTo>
                    <a:pt x="42" y="313"/>
                    <a:pt x="42" y="313"/>
                    <a:pt x="42" y="313"/>
                  </a:cubicBezTo>
                  <a:cubicBezTo>
                    <a:pt x="18" y="313"/>
                    <a:pt x="0" y="295"/>
                    <a:pt x="0" y="272"/>
                  </a:cubicBezTo>
                  <a:cubicBezTo>
                    <a:pt x="0" y="42"/>
                    <a:pt x="0" y="42"/>
                    <a:pt x="0" y="42"/>
                  </a:cubicBezTo>
                  <a:cubicBezTo>
                    <a:pt x="0" y="19"/>
                    <a:pt x="18" y="0"/>
                    <a:pt x="42" y="0"/>
                  </a:cubicBezTo>
                  <a:cubicBezTo>
                    <a:pt x="188" y="0"/>
                    <a:pt x="188" y="0"/>
                    <a:pt x="188" y="0"/>
                  </a:cubicBezTo>
                  <a:cubicBezTo>
                    <a:pt x="211" y="0"/>
                    <a:pt x="230" y="19"/>
                    <a:pt x="230" y="42"/>
                  </a:cubicBezTo>
                  <a:cubicBezTo>
                    <a:pt x="230" y="272"/>
                    <a:pt x="230" y="272"/>
                    <a:pt x="230" y="272"/>
                  </a:cubicBezTo>
                  <a:cubicBezTo>
                    <a:pt x="230" y="295"/>
                    <a:pt x="211" y="313"/>
                    <a:pt x="188" y="313"/>
                  </a:cubicBezTo>
                  <a:close/>
                  <a:moveTo>
                    <a:pt x="83" y="230"/>
                  </a:moveTo>
                  <a:cubicBezTo>
                    <a:pt x="146" y="230"/>
                    <a:pt x="146" y="230"/>
                    <a:pt x="146" y="230"/>
                  </a:cubicBezTo>
                  <a:cubicBezTo>
                    <a:pt x="146" y="83"/>
                    <a:pt x="146" y="83"/>
                    <a:pt x="146" y="83"/>
                  </a:cubicBezTo>
                  <a:cubicBezTo>
                    <a:pt x="83" y="83"/>
                    <a:pt x="83" y="83"/>
                    <a:pt x="83" y="83"/>
                  </a:cubicBezTo>
                  <a:lnTo>
                    <a:pt x="83"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1" name="Freeform 351">
              <a:extLst>
                <a:ext uri="{FF2B5EF4-FFF2-40B4-BE49-F238E27FC236}">
                  <a16:creationId xmlns:a16="http://schemas.microsoft.com/office/drawing/2014/main" id="{78F44729-CBBA-F81E-E63B-F43F2BD4A0C9}"/>
                </a:ext>
              </a:extLst>
            </p:cNvPr>
            <p:cNvSpPr>
              <a:spLocks noEditPoints="1"/>
            </p:cNvSpPr>
            <p:nvPr/>
          </p:nvSpPr>
          <p:spPr bwMode="auto">
            <a:xfrm>
              <a:off x="165035" y="7061666"/>
              <a:ext cx="19836" cy="27769"/>
            </a:xfrm>
            <a:custGeom>
              <a:avLst/>
              <a:gdLst>
                <a:gd name="T0" fmla="*/ 188 w 230"/>
                <a:gd name="T1" fmla="*/ 313 h 313"/>
                <a:gd name="T2" fmla="*/ 42 w 230"/>
                <a:gd name="T3" fmla="*/ 313 h 313"/>
                <a:gd name="T4" fmla="*/ 0 w 230"/>
                <a:gd name="T5" fmla="*/ 272 h 313"/>
                <a:gd name="T6" fmla="*/ 0 w 230"/>
                <a:gd name="T7" fmla="*/ 42 h 313"/>
                <a:gd name="T8" fmla="*/ 42 w 230"/>
                <a:gd name="T9" fmla="*/ 0 h 313"/>
                <a:gd name="T10" fmla="*/ 188 w 230"/>
                <a:gd name="T11" fmla="*/ 0 h 313"/>
                <a:gd name="T12" fmla="*/ 230 w 230"/>
                <a:gd name="T13" fmla="*/ 42 h 313"/>
                <a:gd name="T14" fmla="*/ 230 w 230"/>
                <a:gd name="T15" fmla="*/ 272 h 313"/>
                <a:gd name="T16" fmla="*/ 188 w 230"/>
                <a:gd name="T17" fmla="*/ 313 h 313"/>
                <a:gd name="T18" fmla="*/ 84 w 230"/>
                <a:gd name="T19" fmla="*/ 230 h 313"/>
                <a:gd name="T20" fmla="*/ 147 w 230"/>
                <a:gd name="T21" fmla="*/ 230 h 313"/>
                <a:gd name="T22" fmla="*/ 147 w 230"/>
                <a:gd name="T23" fmla="*/ 83 h 313"/>
                <a:gd name="T24" fmla="*/ 84 w 230"/>
                <a:gd name="T25" fmla="*/ 83 h 313"/>
                <a:gd name="T26" fmla="*/ 84 w 230"/>
                <a:gd name="T27" fmla="*/ 2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3">
                  <a:moveTo>
                    <a:pt x="188" y="313"/>
                  </a:moveTo>
                  <a:cubicBezTo>
                    <a:pt x="42" y="313"/>
                    <a:pt x="42" y="313"/>
                    <a:pt x="42" y="313"/>
                  </a:cubicBezTo>
                  <a:cubicBezTo>
                    <a:pt x="19" y="313"/>
                    <a:pt x="0" y="295"/>
                    <a:pt x="0" y="272"/>
                  </a:cubicBezTo>
                  <a:cubicBezTo>
                    <a:pt x="0" y="42"/>
                    <a:pt x="0" y="42"/>
                    <a:pt x="0" y="42"/>
                  </a:cubicBezTo>
                  <a:cubicBezTo>
                    <a:pt x="0" y="19"/>
                    <a:pt x="19" y="0"/>
                    <a:pt x="42" y="0"/>
                  </a:cubicBezTo>
                  <a:cubicBezTo>
                    <a:pt x="188" y="0"/>
                    <a:pt x="188" y="0"/>
                    <a:pt x="188" y="0"/>
                  </a:cubicBezTo>
                  <a:cubicBezTo>
                    <a:pt x="212" y="0"/>
                    <a:pt x="230" y="19"/>
                    <a:pt x="230" y="42"/>
                  </a:cubicBezTo>
                  <a:cubicBezTo>
                    <a:pt x="230" y="272"/>
                    <a:pt x="230" y="272"/>
                    <a:pt x="230" y="272"/>
                  </a:cubicBezTo>
                  <a:cubicBezTo>
                    <a:pt x="230" y="295"/>
                    <a:pt x="212" y="313"/>
                    <a:pt x="188" y="313"/>
                  </a:cubicBezTo>
                  <a:close/>
                  <a:moveTo>
                    <a:pt x="84" y="230"/>
                  </a:moveTo>
                  <a:cubicBezTo>
                    <a:pt x="147" y="230"/>
                    <a:pt x="147" y="230"/>
                    <a:pt x="147" y="230"/>
                  </a:cubicBezTo>
                  <a:cubicBezTo>
                    <a:pt x="147" y="83"/>
                    <a:pt x="147" y="83"/>
                    <a:pt x="147" y="83"/>
                  </a:cubicBezTo>
                  <a:cubicBezTo>
                    <a:pt x="84" y="83"/>
                    <a:pt x="84" y="83"/>
                    <a:pt x="84" y="83"/>
                  </a:cubicBezTo>
                  <a:lnTo>
                    <a:pt x="84"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3" name="Freeform 352">
              <a:extLst>
                <a:ext uri="{FF2B5EF4-FFF2-40B4-BE49-F238E27FC236}">
                  <a16:creationId xmlns:a16="http://schemas.microsoft.com/office/drawing/2014/main" id="{77D72437-8AF2-4D8D-E299-7EDF91992109}"/>
                </a:ext>
              </a:extLst>
            </p:cNvPr>
            <p:cNvSpPr>
              <a:spLocks noEditPoints="1"/>
            </p:cNvSpPr>
            <p:nvPr/>
          </p:nvSpPr>
          <p:spPr bwMode="auto">
            <a:xfrm>
              <a:off x="138852" y="7097369"/>
              <a:ext cx="20629" cy="27769"/>
            </a:xfrm>
            <a:custGeom>
              <a:avLst/>
              <a:gdLst>
                <a:gd name="T0" fmla="*/ 188 w 230"/>
                <a:gd name="T1" fmla="*/ 314 h 314"/>
                <a:gd name="T2" fmla="*/ 42 w 230"/>
                <a:gd name="T3" fmla="*/ 314 h 314"/>
                <a:gd name="T4" fmla="*/ 0 w 230"/>
                <a:gd name="T5" fmla="*/ 272 h 314"/>
                <a:gd name="T6" fmla="*/ 0 w 230"/>
                <a:gd name="T7" fmla="*/ 42 h 314"/>
                <a:gd name="T8" fmla="*/ 42 w 230"/>
                <a:gd name="T9" fmla="*/ 0 h 314"/>
                <a:gd name="T10" fmla="*/ 188 w 230"/>
                <a:gd name="T11" fmla="*/ 0 h 314"/>
                <a:gd name="T12" fmla="*/ 230 w 230"/>
                <a:gd name="T13" fmla="*/ 42 h 314"/>
                <a:gd name="T14" fmla="*/ 230 w 230"/>
                <a:gd name="T15" fmla="*/ 272 h 314"/>
                <a:gd name="T16" fmla="*/ 188 w 230"/>
                <a:gd name="T17" fmla="*/ 314 h 314"/>
                <a:gd name="T18" fmla="*/ 83 w 230"/>
                <a:gd name="T19" fmla="*/ 230 h 314"/>
                <a:gd name="T20" fmla="*/ 146 w 230"/>
                <a:gd name="T21" fmla="*/ 230 h 314"/>
                <a:gd name="T22" fmla="*/ 146 w 230"/>
                <a:gd name="T23" fmla="*/ 84 h 314"/>
                <a:gd name="T24" fmla="*/ 83 w 230"/>
                <a:gd name="T25" fmla="*/ 84 h 314"/>
                <a:gd name="T26" fmla="*/ 83 w 230"/>
                <a:gd name="T27"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4">
                  <a:moveTo>
                    <a:pt x="188" y="314"/>
                  </a:moveTo>
                  <a:cubicBezTo>
                    <a:pt x="42" y="314"/>
                    <a:pt x="42" y="314"/>
                    <a:pt x="42" y="314"/>
                  </a:cubicBezTo>
                  <a:cubicBezTo>
                    <a:pt x="18" y="314"/>
                    <a:pt x="0" y="295"/>
                    <a:pt x="0" y="272"/>
                  </a:cubicBezTo>
                  <a:cubicBezTo>
                    <a:pt x="0" y="42"/>
                    <a:pt x="0" y="42"/>
                    <a:pt x="0" y="42"/>
                  </a:cubicBezTo>
                  <a:cubicBezTo>
                    <a:pt x="0" y="19"/>
                    <a:pt x="18" y="0"/>
                    <a:pt x="42" y="0"/>
                  </a:cubicBezTo>
                  <a:cubicBezTo>
                    <a:pt x="188" y="0"/>
                    <a:pt x="188" y="0"/>
                    <a:pt x="188" y="0"/>
                  </a:cubicBezTo>
                  <a:cubicBezTo>
                    <a:pt x="211" y="0"/>
                    <a:pt x="230" y="19"/>
                    <a:pt x="230" y="42"/>
                  </a:cubicBezTo>
                  <a:cubicBezTo>
                    <a:pt x="230" y="272"/>
                    <a:pt x="230" y="272"/>
                    <a:pt x="230" y="272"/>
                  </a:cubicBezTo>
                  <a:cubicBezTo>
                    <a:pt x="230" y="295"/>
                    <a:pt x="211" y="314"/>
                    <a:pt x="188" y="314"/>
                  </a:cubicBezTo>
                  <a:close/>
                  <a:moveTo>
                    <a:pt x="83" y="230"/>
                  </a:moveTo>
                  <a:cubicBezTo>
                    <a:pt x="146" y="230"/>
                    <a:pt x="146" y="230"/>
                    <a:pt x="146" y="230"/>
                  </a:cubicBezTo>
                  <a:cubicBezTo>
                    <a:pt x="146" y="84"/>
                    <a:pt x="146" y="84"/>
                    <a:pt x="146" y="84"/>
                  </a:cubicBezTo>
                  <a:cubicBezTo>
                    <a:pt x="83" y="84"/>
                    <a:pt x="83" y="84"/>
                    <a:pt x="83" y="84"/>
                  </a:cubicBezTo>
                  <a:lnTo>
                    <a:pt x="83"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4" name="Freeform 353">
              <a:extLst>
                <a:ext uri="{FF2B5EF4-FFF2-40B4-BE49-F238E27FC236}">
                  <a16:creationId xmlns:a16="http://schemas.microsoft.com/office/drawing/2014/main" id="{5ED83831-2A6C-973A-ECD6-9AABF0C5AC31}"/>
                </a:ext>
              </a:extLst>
            </p:cNvPr>
            <p:cNvSpPr>
              <a:spLocks noEditPoints="1"/>
            </p:cNvSpPr>
            <p:nvPr/>
          </p:nvSpPr>
          <p:spPr bwMode="auto">
            <a:xfrm>
              <a:off x="165035" y="7097369"/>
              <a:ext cx="19836" cy="27769"/>
            </a:xfrm>
            <a:custGeom>
              <a:avLst/>
              <a:gdLst>
                <a:gd name="T0" fmla="*/ 188 w 230"/>
                <a:gd name="T1" fmla="*/ 314 h 314"/>
                <a:gd name="T2" fmla="*/ 42 w 230"/>
                <a:gd name="T3" fmla="*/ 314 h 314"/>
                <a:gd name="T4" fmla="*/ 0 w 230"/>
                <a:gd name="T5" fmla="*/ 272 h 314"/>
                <a:gd name="T6" fmla="*/ 0 w 230"/>
                <a:gd name="T7" fmla="*/ 42 h 314"/>
                <a:gd name="T8" fmla="*/ 42 w 230"/>
                <a:gd name="T9" fmla="*/ 0 h 314"/>
                <a:gd name="T10" fmla="*/ 188 w 230"/>
                <a:gd name="T11" fmla="*/ 0 h 314"/>
                <a:gd name="T12" fmla="*/ 230 w 230"/>
                <a:gd name="T13" fmla="*/ 42 h 314"/>
                <a:gd name="T14" fmla="*/ 230 w 230"/>
                <a:gd name="T15" fmla="*/ 272 h 314"/>
                <a:gd name="T16" fmla="*/ 188 w 230"/>
                <a:gd name="T17" fmla="*/ 314 h 314"/>
                <a:gd name="T18" fmla="*/ 84 w 230"/>
                <a:gd name="T19" fmla="*/ 230 h 314"/>
                <a:gd name="T20" fmla="*/ 147 w 230"/>
                <a:gd name="T21" fmla="*/ 230 h 314"/>
                <a:gd name="T22" fmla="*/ 147 w 230"/>
                <a:gd name="T23" fmla="*/ 84 h 314"/>
                <a:gd name="T24" fmla="*/ 84 w 230"/>
                <a:gd name="T25" fmla="*/ 84 h 314"/>
                <a:gd name="T26" fmla="*/ 84 w 230"/>
                <a:gd name="T27"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4">
                  <a:moveTo>
                    <a:pt x="188" y="314"/>
                  </a:moveTo>
                  <a:cubicBezTo>
                    <a:pt x="42" y="314"/>
                    <a:pt x="42" y="314"/>
                    <a:pt x="42" y="314"/>
                  </a:cubicBezTo>
                  <a:cubicBezTo>
                    <a:pt x="19" y="314"/>
                    <a:pt x="0" y="295"/>
                    <a:pt x="0" y="272"/>
                  </a:cubicBezTo>
                  <a:cubicBezTo>
                    <a:pt x="0" y="42"/>
                    <a:pt x="0" y="42"/>
                    <a:pt x="0" y="42"/>
                  </a:cubicBezTo>
                  <a:cubicBezTo>
                    <a:pt x="0" y="19"/>
                    <a:pt x="19" y="0"/>
                    <a:pt x="42" y="0"/>
                  </a:cubicBezTo>
                  <a:cubicBezTo>
                    <a:pt x="188" y="0"/>
                    <a:pt x="188" y="0"/>
                    <a:pt x="188" y="0"/>
                  </a:cubicBezTo>
                  <a:cubicBezTo>
                    <a:pt x="212" y="0"/>
                    <a:pt x="230" y="19"/>
                    <a:pt x="230" y="42"/>
                  </a:cubicBezTo>
                  <a:cubicBezTo>
                    <a:pt x="230" y="272"/>
                    <a:pt x="230" y="272"/>
                    <a:pt x="230" y="272"/>
                  </a:cubicBezTo>
                  <a:cubicBezTo>
                    <a:pt x="230" y="295"/>
                    <a:pt x="212" y="314"/>
                    <a:pt x="188" y="314"/>
                  </a:cubicBezTo>
                  <a:close/>
                  <a:moveTo>
                    <a:pt x="84" y="230"/>
                  </a:moveTo>
                  <a:cubicBezTo>
                    <a:pt x="147" y="230"/>
                    <a:pt x="147" y="230"/>
                    <a:pt x="147" y="230"/>
                  </a:cubicBezTo>
                  <a:cubicBezTo>
                    <a:pt x="147" y="84"/>
                    <a:pt x="147" y="84"/>
                    <a:pt x="147" y="84"/>
                  </a:cubicBezTo>
                  <a:cubicBezTo>
                    <a:pt x="84" y="84"/>
                    <a:pt x="84" y="84"/>
                    <a:pt x="84" y="84"/>
                  </a:cubicBezTo>
                  <a:lnTo>
                    <a:pt x="84"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5" name="Freeform 354">
              <a:extLst>
                <a:ext uri="{FF2B5EF4-FFF2-40B4-BE49-F238E27FC236}">
                  <a16:creationId xmlns:a16="http://schemas.microsoft.com/office/drawing/2014/main" id="{8697640F-AD77-3C33-37EA-7C17F0F0D85B}"/>
                </a:ext>
              </a:extLst>
            </p:cNvPr>
            <p:cNvSpPr>
              <a:spLocks noEditPoints="1"/>
            </p:cNvSpPr>
            <p:nvPr/>
          </p:nvSpPr>
          <p:spPr bwMode="auto">
            <a:xfrm>
              <a:off x="138852" y="7133866"/>
              <a:ext cx="20629" cy="26976"/>
            </a:xfrm>
            <a:custGeom>
              <a:avLst/>
              <a:gdLst>
                <a:gd name="T0" fmla="*/ 188 w 230"/>
                <a:gd name="T1" fmla="*/ 314 h 314"/>
                <a:gd name="T2" fmla="*/ 42 w 230"/>
                <a:gd name="T3" fmla="*/ 314 h 314"/>
                <a:gd name="T4" fmla="*/ 0 w 230"/>
                <a:gd name="T5" fmla="*/ 272 h 314"/>
                <a:gd name="T6" fmla="*/ 0 w 230"/>
                <a:gd name="T7" fmla="*/ 42 h 314"/>
                <a:gd name="T8" fmla="*/ 42 w 230"/>
                <a:gd name="T9" fmla="*/ 0 h 314"/>
                <a:gd name="T10" fmla="*/ 188 w 230"/>
                <a:gd name="T11" fmla="*/ 0 h 314"/>
                <a:gd name="T12" fmla="*/ 230 w 230"/>
                <a:gd name="T13" fmla="*/ 42 h 314"/>
                <a:gd name="T14" fmla="*/ 230 w 230"/>
                <a:gd name="T15" fmla="*/ 272 h 314"/>
                <a:gd name="T16" fmla="*/ 188 w 230"/>
                <a:gd name="T17" fmla="*/ 314 h 314"/>
                <a:gd name="T18" fmla="*/ 83 w 230"/>
                <a:gd name="T19" fmla="*/ 230 h 314"/>
                <a:gd name="T20" fmla="*/ 146 w 230"/>
                <a:gd name="T21" fmla="*/ 230 h 314"/>
                <a:gd name="T22" fmla="*/ 146 w 230"/>
                <a:gd name="T23" fmla="*/ 84 h 314"/>
                <a:gd name="T24" fmla="*/ 83 w 230"/>
                <a:gd name="T25" fmla="*/ 84 h 314"/>
                <a:gd name="T26" fmla="*/ 83 w 230"/>
                <a:gd name="T27"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4">
                  <a:moveTo>
                    <a:pt x="188" y="314"/>
                  </a:moveTo>
                  <a:cubicBezTo>
                    <a:pt x="42" y="314"/>
                    <a:pt x="42" y="314"/>
                    <a:pt x="42" y="314"/>
                  </a:cubicBezTo>
                  <a:cubicBezTo>
                    <a:pt x="18" y="314"/>
                    <a:pt x="0" y="295"/>
                    <a:pt x="0" y="272"/>
                  </a:cubicBezTo>
                  <a:cubicBezTo>
                    <a:pt x="0" y="42"/>
                    <a:pt x="0" y="42"/>
                    <a:pt x="0" y="42"/>
                  </a:cubicBezTo>
                  <a:cubicBezTo>
                    <a:pt x="0" y="19"/>
                    <a:pt x="18" y="0"/>
                    <a:pt x="42" y="0"/>
                  </a:cubicBezTo>
                  <a:cubicBezTo>
                    <a:pt x="188" y="0"/>
                    <a:pt x="188" y="0"/>
                    <a:pt x="188" y="0"/>
                  </a:cubicBezTo>
                  <a:cubicBezTo>
                    <a:pt x="211" y="0"/>
                    <a:pt x="230" y="19"/>
                    <a:pt x="230" y="42"/>
                  </a:cubicBezTo>
                  <a:cubicBezTo>
                    <a:pt x="230" y="272"/>
                    <a:pt x="230" y="272"/>
                    <a:pt x="230" y="272"/>
                  </a:cubicBezTo>
                  <a:cubicBezTo>
                    <a:pt x="230" y="295"/>
                    <a:pt x="211" y="314"/>
                    <a:pt x="188" y="314"/>
                  </a:cubicBezTo>
                  <a:close/>
                  <a:moveTo>
                    <a:pt x="83" y="230"/>
                  </a:moveTo>
                  <a:cubicBezTo>
                    <a:pt x="146" y="230"/>
                    <a:pt x="146" y="230"/>
                    <a:pt x="146" y="230"/>
                  </a:cubicBezTo>
                  <a:cubicBezTo>
                    <a:pt x="146" y="84"/>
                    <a:pt x="146" y="84"/>
                    <a:pt x="146" y="84"/>
                  </a:cubicBezTo>
                  <a:cubicBezTo>
                    <a:pt x="83" y="84"/>
                    <a:pt x="83" y="84"/>
                    <a:pt x="83" y="84"/>
                  </a:cubicBezTo>
                  <a:lnTo>
                    <a:pt x="83"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6" name="Freeform 355">
              <a:extLst>
                <a:ext uri="{FF2B5EF4-FFF2-40B4-BE49-F238E27FC236}">
                  <a16:creationId xmlns:a16="http://schemas.microsoft.com/office/drawing/2014/main" id="{800964A7-52A2-AE93-74AE-01BBB983F3CF}"/>
                </a:ext>
              </a:extLst>
            </p:cNvPr>
            <p:cNvSpPr>
              <a:spLocks noEditPoints="1"/>
            </p:cNvSpPr>
            <p:nvPr/>
          </p:nvSpPr>
          <p:spPr bwMode="auto">
            <a:xfrm>
              <a:off x="165035" y="7133866"/>
              <a:ext cx="19836" cy="26976"/>
            </a:xfrm>
            <a:custGeom>
              <a:avLst/>
              <a:gdLst>
                <a:gd name="T0" fmla="*/ 188 w 230"/>
                <a:gd name="T1" fmla="*/ 314 h 314"/>
                <a:gd name="T2" fmla="*/ 42 w 230"/>
                <a:gd name="T3" fmla="*/ 314 h 314"/>
                <a:gd name="T4" fmla="*/ 0 w 230"/>
                <a:gd name="T5" fmla="*/ 272 h 314"/>
                <a:gd name="T6" fmla="*/ 0 w 230"/>
                <a:gd name="T7" fmla="*/ 42 h 314"/>
                <a:gd name="T8" fmla="*/ 42 w 230"/>
                <a:gd name="T9" fmla="*/ 0 h 314"/>
                <a:gd name="T10" fmla="*/ 188 w 230"/>
                <a:gd name="T11" fmla="*/ 0 h 314"/>
                <a:gd name="T12" fmla="*/ 230 w 230"/>
                <a:gd name="T13" fmla="*/ 42 h 314"/>
                <a:gd name="T14" fmla="*/ 230 w 230"/>
                <a:gd name="T15" fmla="*/ 272 h 314"/>
                <a:gd name="T16" fmla="*/ 188 w 230"/>
                <a:gd name="T17" fmla="*/ 314 h 314"/>
                <a:gd name="T18" fmla="*/ 84 w 230"/>
                <a:gd name="T19" fmla="*/ 230 h 314"/>
                <a:gd name="T20" fmla="*/ 147 w 230"/>
                <a:gd name="T21" fmla="*/ 230 h 314"/>
                <a:gd name="T22" fmla="*/ 147 w 230"/>
                <a:gd name="T23" fmla="*/ 84 h 314"/>
                <a:gd name="T24" fmla="*/ 84 w 230"/>
                <a:gd name="T25" fmla="*/ 84 h 314"/>
                <a:gd name="T26" fmla="*/ 84 w 230"/>
                <a:gd name="T27"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314">
                  <a:moveTo>
                    <a:pt x="188" y="314"/>
                  </a:moveTo>
                  <a:cubicBezTo>
                    <a:pt x="42" y="314"/>
                    <a:pt x="42" y="314"/>
                    <a:pt x="42" y="314"/>
                  </a:cubicBezTo>
                  <a:cubicBezTo>
                    <a:pt x="19" y="314"/>
                    <a:pt x="0" y="295"/>
                    <a:pt x="0" y="272"/>
                  </a:cubicBezTo>
                  <a:cubicBezTo>
                    <a:pt x="0" y="42"/>
                    <a:pt x="0" y="42"/>
                    <a:pt x="0" y="42"/>
                  </a:cubicBezTo>
                  <a:cubicBezTo>
                    <a:pt x="0" y="19"/>
                    <a:pt x="19" y="0"/>
                    <a:pt x="42" y="0"/>
                  </a:cubicBezTo>
                  <a:cubicBezTo>
                    <a:pt x="188" y="0"/>
                    <a:pt x="188" y="0"/>
                    <a:pt x="188" y="0"/>
                  </a:cubicBezTo>
                  <a:cubicBezTo>
                    <a:pt x="212" y="0"/>
                    <a:pt x="230" y="19"/>
                    <a:pt x="230" y="42"/>
                  </a:cubicBezTo>
                  <a:cubicBezTo>
                    <a:pt x="230" y="272"/>
                    <a:pt x="230" y="272"/>
                    <a:pt x="230" y="272"/>
                  </a:cubicBezTo>
                  <a:cubicBezTo>
                    <a:pt x="230" y="295"/>
                    <a:pt x="212" y="314"/>
                    <a:pt x="188" y="314"/>
                  </a:cubicBezTo>
                  <a:close/>
                  <a:moveTo>
                    <a:pt x="84" y="230"/>
                  </a:moveTo>
                  <a:cubicBezTo>
                    <a:pt x="147" y="230"/>
                    <a:pt x="147" y="230"/>
                    <a:pt x="147" y="230"/>
                  </a:cubicBezTo>
                  <a:cubicBezTo>
                    <a:pt x="147" y="84"/>
                    <a:pt x="147" y="84"/>
                    <a:pt x="147" y="84"/>
                  </a:cubicBezTo>
                  <a:cubicBezTo>
                    <a:pt x="84" y="84"/>
                    <a:pt x="84" y="84"/>
                    <a:pt x="84" y="84"/>
                  </a:cubicBezTo>
                  <a:lnTo>
                    <a:pt x="84" y="230"/>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7" name="Freeform 356">
              <a:extLst>
                <a:ext uri="{FF2B5EF4-FFF2-40B4-BE49-F238E27FC236}">
                  <a16:creationId xmlns:a16="http://schemas.microsoft.com/office/drawing/2014/main" id="{BA5AB29E-9403-E915-A6F6-18508F659839}"/>
                </a:ext>
              </a:extLst>
            </p:cNvPr>
            <p:cNvSpPr>
              <a:spLocks/>
            </p:cNvSpPr>
            <p:nvPr/>
          </p:nvSpPr>
          <p:spPr bwMode="auto">
            <a:xfrm>
              <a:off x="242790" y="7144974"/>
              <a:ext cx="7141" cy="7934"/>
            </a:xfrm>
            <a:custGeom>
              <a:avLst/>
              <a:gdLst>
                <a:gd name="T0" fmla="*/ 43 w 85"/>
                <a:gd name="T1" fmla="*/ 84 h 84"/>
                <a:gd name="T2" fmla="*/ 42 w 85"/>
                <a:gd name="T3" fmla="*/ 84 h 84"/>
                <a:gd name="T4" fmla="*/ 0 w 85"/>
                <a:gd name="T5" fmla="*/ 42 h 84"/>
                <a:gd name="T6" fmla="*/ 42 w 85"/>
                <a:gd name="T7" fmla="*/ 0 h 84"/>
                <a:gd name="T8" fmla="*/ 43 w 85"/>
                <a:gd name="T9" fmla="*/ 0 h 84"/>
                <a:gd name="T10" fmla="*/ 85 w 85"/>
                <a:gd name="T11" fmla="*/ 42 h 84"/>
                <a:gd name="T12" fmla="*/ 43 w 8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5" h="84">
                  <a:moveTo>
                    <a:pt x="43" y="84"/>
                  </a:moveTo>
                  <a:cubicBezTo>
                    <a:pt x="42" y="84"/>
                    <a:pt x="42" y="84"/>
                    <a:pt x="42" y="84"/>
                  </a:cubicBezTo>
                  <a:cubicBezTo>
                    <a:pt x="19" y="84"/>
                    <a:pt x="0" y="65"/>
                    <a:pt x="0" y="42"/>
                  </a:cubicBezTo>
                  <a:cubicBezTo>
                    <a:pt x="0" y="19"/>
                    <a:pt x="19" y="0"/>
                    <a:pt x="42" y="0"/>
                  </a:cubicBezTo>
                  <a:cubicBezTo>
                    <a:pt x="43" y="0"/>
                    <a:pt x="43" y="0"/>
                    <a:pt x="43" y="0"/>
                  </a:cubicBezTo>
                  <a:cubicBezTo>
                    <a:pt x="66" y="0"/>
                    <a:pt x="85" y="19"/>
                    <a:pt x="85" y="42"/>
                  </a:cubicBezTo>
                  <a:cubicBezTo>
                    <a:pt x="85" y="65"/>
                    <a:pt x="66" y="84"/>
                    <a:pt x="43" y="84"/>
                  </a:cubicBez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8" name="Freeform 357">
              <a:extLst>
                <a:ext uri="{FF2B5EF4-FFF2-40B4-BE49-F238E27FC236}">
                  <a16:creationId xmlns:a16="http://schemas.microsoft.com/office/drawing/2014/main" id="{D38E3740-8300-75B2-839B-909ABE03FC45}"/>
                </a:ext>
              </a:extLst>
            </p:cNvPr>
            <p:cNvSpPr>
              <a:spLocks/>
            </p:cNvSpPr>
            <p:nvPr/>
          </p:nvSpPr>
          <p:spPr bwMode="auto">
            <a:xfrm>
              <a:off x="242790" y="7058492"/>
              <a:ext cx="7141" cy="7140"/>
            </a:xfrm>
            <a:custGeom>
              <a:avLst/>
              <a:gdLst>
                <a:gd name="T0" fmla="*/ 43 w 85"/>
                <a:gd name="T1" fmla="*/ 84 h 84"/>
                <a:gd name="T2" fmla="*/ 42 w 85"/>
                <a:gd name="T3" fmla="*/ 84 h 84"/>
                <a:gd name="T4" fmla="*/ 0 w 85"/>
                <a:gd name="T5" fmla="*/ 42 h 84"/>
                <a:gd name="T6" fmla="*/ 42 w 85"/>
                <a:gd name="T7" fmla="*/ 0 h 84"/>
                <a:gd name="T8" fmla="*/ 43 w 85"/>
                <a:gd name="T9" fmla="*/ 0 h 84"/>
                <a:gd name="T10" fmla="*/ 85 w 85"/>
                <a:gd name="T11" fmla="*/ 42 h 84"/>
                <a:gd name="T12" fmla="*/ 43 w 8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5" h="84">
                  <a:moveTo>
                    <a:pt x="43" y="84"/>
                  </a:moveTo>
                  <a:cubicBezTo>
                    <a:pt x="42" y="84"/>
                    <a:pt x="42" y="84"/>
                    <a:pt x="42" y="84"/>
                  </a:cubicBezTo>
                  <a:cubicBezTo>
                    <a:pt x="19" y="84"/>
                    <a:pt x="0" y="65"/>
                    <a:pt x="0" y="42"/>
                  </a:cubicBezTo>
                  <a:cubicBezTo>
                    <a:pt x="0" y="19"/>
                    <a:pt x="19" y="0"/>
                    <a:pt x="42" y="0"/>
                  </a:cubicBezTo>
                  <a:cubicBezTo>
                    <a:pt x="43" y="0"/>
                    <a:pt x="43" y="0"/>
                    <a:pt x="43" y="0"/>
                  </a:cubicBezTo>
                  <a:cubicBezTo>
                    <a:pt x="66" y="0"/>
                    <a:pt x="85" y="19"/>
                    <a:pt x="85" y="42"/>
                  </a:cubicBezTo>
                  <a:cubicBezTo>
                    <a:pt x="85" y="65"/>
                    <a:pt x="66" y="84"/>
                    <a:pt x="43" y="84"/>
                  </a:cubicBez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59" name="Freeform 358">
              <a:extLst>
                <a:ext uri="{FF2B5EF4-FFF2-40B4-BE49-F238E27FC236}">
                  <a16:creationId xmlns:a16="http://schemas.microsoft.com/office/drawing/2014/main" id="{5E59D8D0-78A7-5ED5-00AC-A99D3BF0D955}"/>
                </a:ext>
              </a:extLst>
            </p:cNvPr>
            <p:cNvSpPr>
              <a:spLocks/>
            </p:cNvSpPr>
            <p:nvPr/>
          </p:nvSpPr>
          <p:spPr bwMode="auto">
            <a:xfrm>
              <a:off x="242790" y="7075947"/>
              <a:ext cx="7141" cy="7140"/>
            </a:xfrm>
            <a:custGeom>
              <a:avLst/>
              <a:gdLst>
                <a:gd name="T0" fmla="*/ 43 w 85"/>
                <a:gd name="T1" fmla="*/ 84 h 84"/>
                <a:gd name="T2" fmla="*/ 42 w 85"/>
                <a:gd name="T3" fmla="*/ 84 h 84"/>
                <a:gd name="T4" fmla="*/ 0 w 85"/>
                <a:gd name="T5" fmla="*/ 42 h 84"/>
                <a:gd name="T6" fmla="*/ 42 w 85"/>
                <a:gd name="T7" fmla="*/ 0 h 84"/>
                <a:gd name="T8" fmla="*/ 43 w 85"/>
                <a:gd name="T9" fmla="*/ 0 h 84"/>
                <a:gd name="T10" fmla="*/ 85 w 85"/>
                <a:gd name="T11" fmla="*/ 42 h 84"/>
                <a:gd name="T12" fmla="*/ 43 w 8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5" h="84">
                  <a:moveTo>
                    <a:pt x="43" y="84"/>
                  </a:moveTo>
                  <a:cubicBezTo>
                    <a:pt x="42" y="84"/>
                    <a:pt x="42" y="84"/>
                    <a:pt x="42" y="84"/>
                  </a:cubicBezTo>
                  <a:cubicBezTo>
                    <a:pt x="19" y="84"/>
                    <a:pt x="0" y="65"/>
                    <a:pt x="0" y="42"/>
                  </a:cubicBezTo>
                  <a:cubicBezTo>
                    <a:pt x="0" y="19"/>
                    <a:pt x="19" y="0"/>
                    <a:pt x="42" y="0"/>
                  </a:cubicBezTo>
                  <a:cubicBezTo>
                    <a:pt x="43" y="0"/>
                    <a:pt x="43" y="0"/>
                    <a:pt x="43" y="0"/>
                  </a:cubicBezTo>
                  <a:cubicBezTo>
                    <a:pt x="66" y="0"/>
                    <a:pt x="85" y="19"/>
                    <a:pt x="85" y="42"/>
                  </a:cubicBezTo>
                  <a:cubicBezTo>
                    <a:pt x="85" y="65"/>
                    <a:pt x="66" y="84"/>
                    <a:pt x="43" y="84"/>
                  </a:cubicBez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60" name="Freeform 359">
              <a:extLst>
                <a:ext uri="{FF2B5EF4-FFF2-40B4-BE49-F238E27FC236}">
                  <a16:creationId xmlns:a16="http://schemas.microsoft.com/office/drawing/2014/main" id="{DD7DDE24-3099-1A12-3FE0-A21A2E5607C7}"/>
                </a:ext>
              </a:extLst>
            </p:cNvPr>
            <p:cNvSpPr>
              <a:spLocks/>
            </p:cNvSpPr>
            <p:nvPr/>
          </p:nvSpPr>
          <p:spPr bwMode="auto">
            <a:xfrm>
              <a:off x="242790" y="7093402"/>
              <a:ext cx="7141" cy="7140"/>
            </a:xfrm>
            <a:custGeom>
              <a:avLst/>
              <a:gdLst>
                <a:gd name="T0" fmla="*/ 43 w 85"/>
                <a:gd name="T1" fmla="*/ 83 h 83"/>
                <a:gd name="T2" fmla="*/ 42 w 85"/>
                <a:gd name="T3" fmla="*/ 83 h 83"/>
                <a:gd name="T4" fmla="*/ 0 w 85"/>
                <a:gd name="T5" fmla="*/ 41 h 83"/>
                <a:gd name="T6" fmla="*/ 42 w 85"/>
                <a:gd name="T7" fmla="*/ 0 h 83"/>
                <a:gd name="T8" fmla="*/ 43 w 85"/>
                <a:gd name="T9" fmla="*/ 0 h 83"/>
                <a:gd name="T10" fmla="*/ 85 w 85"/>
                <a:gd name="T11" fmla="*/ 41 h 83"/>
                <a:gd name="T12" fmla="*/ 43 w 8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5" h="83">
                  <a:moveTo>
                    <a:pt x="43" y="83"/>
                  </a:moveTo>
                  <a:cubicBezTo>
                    <a:pt x="42" y="83"/>
                    <a:pt x="42" y="83"/>
                    <a:pt x="42" y="83"/>
                  </a:cubicBezTo>
                  <a:cubicBezTo>
                    <a:pt x="19" y="83"/>
                    <a:pt x="0" y="64"/>
                    <a:pt x="0" y="41"/>
                  </a:cubicBezTo>
                  <a:cubicBezTo>
                    <a:pt x="0" y="18"/>
                    <a:pt x="19" y="0"/>
                    <a:pt x="42" y="0"/>
                  </a:cubicBezTo>
                  <a:cubicBezTo>
                    <a:pt x="43" y="0"/>
                    <a:pt x="43" y="0"/>
                    <a:pt x="43" y="0"/>
                  </a:cubicBezTo>
                  <a:cubicBezTo>
                    <a:pt x="66" y="0"/>
                    <a:pt x="85" y="18"/>
                    <a:pt x="85" y="41"/>
                  </a:cubicBezTo>
                  <a:cubicBezTo>
                    <a:pt x="85" y="64"/>
                    <a:pt x="66" y="83"/>
                    <a:pt x="43" y="83"/>
                  </a:cubicBez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61" name="Freeform 360">
              <a:extLst>
                <a:ext uri="{FF2B5EF4-FFF2-40B4-BE49-F238E27FC236}">
                  <a16:creationId xmlns:a16="http://schemas.microsoft.com/office/drawing/2014/main" id="{A01932C9-693B-C5DE-3CC6-D48CC8EDB45C}"/>
                </a:ext>
              </a:extLst>
            </p:cNvPr>
            <p:cNvSpPr>
              <a:spLocks/>
            </p:cNvSpPr>
            <p:nvPr/>
          </p:nvSpPr>
          <p:spPr bwMode="auto">
            <a:xfrm>
              <a:off x="242790" y="7110857"/>
              <a:ext cx="7141" cy="7140"/>
            </a:xfrm>
            <a:custGeom>
              <a:avLst/>
              <a:gdLst>
                <a:gd name="T0" fmla="*/ 43 w 85"/>
                <a:gd name="T1" fmla="*/ 83 h 83"/>
                <a:gd name="T2" fmla="*/ 42 w 85"/>
                <a:gd name="T3" fmla="*/ 83 h 83"/>
                <a:gd name="T4" fmla="*/ 0 w 85"/>
                <a:gd name="T5" fmla="*/ 42 h 83"/>
                <a:gd name="T6" fmla="*/ 42 w 85"/>
                <a:gd name="T7" fmla="*/ 0 h 83"/>
                <a:gd name="T8" fmla="*/ 43 w 85"/>
                <a:gd name="T9" fmla="*/ 0 h 83"/>
                <a:gd name="T10" fmla="*/ 85 w 85"/>
                <a:gd name="T11" fmla="*/ 42 h 83"/>
                <a:gd name="T12" fmla="*/ 43 w 8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5" h="83">
                  <a:moveTo>
                    <a:pt x="43" y="83"/>
                  </a:moveTo>
                  <a:cubicBezTo>
                    <a:pt x="42" y="83"/>
                    <a:pt x="42" y="83"/>
                    <a:pt x="42" y="83"/>
                  </a:cubicBezTo>
                  <a:cubicBezTo>
                    <a:pt x="19" y="83"/>
                    <a:pt x="0" y="65"/>
                    <a:pt x="0" y="42"/>
                  </a:cubicBezTo>
                  <a:cubicBezTo>
                    <a:pt x="0" y="18"/>
                    <a:pt x="19" y="0"/>
                    <a:pt x="42" y="0"/>
                  </a:cubicBezTo>
                  <a:cubicBezTo>
                    <a:pt x="43" y="0"/>
                    <a:pt x="43" y="0"/>
                    <a:pt x="43" y="0"/>
                  </a:cubicBezTo>
                  <a:cubicBezTo>
                    <a:pt x="66" y="0"/>
                    <a:pt x="85" y="18"/>
                    <a:pt x="85" y="42"/>
                  </a:cubicBezTo>
                  <a:cubicBezTo>
                    <a:pt x="85" y="65"/>
                    <a:pt x="66" y="83"/>
                    <a:pt x="43" y="83"/>
                  </a:cubicBez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62" name="Freeform 361">
              <a:extLst>
                <a:ext uri="{FF2B5EF4-FFF2-40B4-BE49-F238E27FC236}">
                  <a16:creationId xmlns:a16="http://schemas.microsoft.com/office/drawing/2014/main" id="{6921352F-95EA-2702-3C85-3B95511E76B5}"/>
                </a:ext>
              </a:extLst>
            </p:cNvPr>
            <p:cNvSpPr>
              <a:spLocks/>
            </p:cNvSpPr>
            <p:nvPr/>
          </p:nvSpPr>
          <p:spPr bwMode="auto">
            <a:xfrm>
              <a:off x="242790" y="7128312"/>
              <a:ext cx="7141" cy="7140"/>
            </a:xfrm>
            <a:custGeom>
              <a:avLst/>
              <a:gdLst>
                <a:gd name="T0" fmla="*/ 43 w 85"/>
                <a:gd name="T1" fmla="*/ 83 h 83"/>
                <a:gd name="T2" fmla="*/ 42 w 85"/>
                <a:gd name="T3" fmla="*/ 83 h 83"/>
                <a:gd name="T4" fmla="*/ 0 w 85"/>
                <a:gd name="T5" fmla="*/ 42 h 83"/>
                <a:gd name="T6" fmla="*/ 42 w 85"/>
                <a:gd name="T7" fmla="*/ 0 h 83"/>
                <a:gd name="T8" fmla="*/ 43 w 85"/>
                <a:gd name="T9" fmla="*/ 0 h 83"/>
                <a:gd name="T10" fmla="*/ 85 w 85"/>
                <a:gd name="T11" fmla="*/ 42 h 83"/>
                <a:gd name="T12" fmla="*/ 43 w 8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5" h="83">
                  <a:moveTo>
                    <a:pt x="43" y="83"/>
                  </a:moveTo>
                  <a:cubicBezTo>
                    <a:pt x="42" y="83"/>
                    <a:pt x="42" y="83"/>
                    <a:pt x="42" y="83"/>
                  </a:cubicBezTo>
                  <a:cubicBezTo>
                    <a:pt x="19" y="83"/>
                    <a:pt x="0" y="65"/>
                    <a:pt x="0" y="42"/>
                  </a:cubicBezTo>
                  <a:cubicBezTo>
                    <a:pt x="0" y="19"/>
                    <a:pt x="19" y="0"/>
                    <a:pt x="42" y="0"/>
                  </a:cubicBezTo>
                  <a:cubicBezTo>
                    <a:pt x="43" y="0"/>
                    <a:pt x="43" y="0"/>
                    <a:pt x="43" y="0"/>
                  </a:cubicBezTo>
                  <a:cubicBezTo>
                    <a:pt x="66" y="0"/>
                    <a:pt x="85" y="19"/>
                    <a:pt x="85" y="42"/>
                  </a:cubicBezTo>
                  <a:cubicBezTo>
                    <a:pt x="85" y="65"/>
                    <a:pt x="66" y="83"/>
                    <a:pt x="43" y="83"/>
                  </a:cubicBez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63" name="Freeform 362">
              <a:extLst>
                <a:ext uri="{FF2B5EF4-FFF2-40B4-BE49-F238E27FC236}">
                  <a16:creationId xmlns:a16="http://schemas.microsoft.com/office/drawing/2014/main" id="{B527AF3D-7633-7752-41BF-5EB7C718085F}"/>
                </a:ext>
              </a:extLst>
            </p:cNvPr>
            <p:cNvSpPr>
              <a:spLocks noEditPoints="1"/>
            </p:cNvSpPr>
            <p:nvPr/>
          </p:nvSpPr>
          <p:spPr bwMode="auto">
            <a:xfrm>
              <a:off x="111121" y="6996606"/>
              <a:ext cx="164237" cy="180104"/>
            </a:xfrm>
            <a:custGeom>
              <a:avLst/>
              <a:gdLst>
                <a:gd name="T0" fmla="*/ 1826 w 1868"/>
                <a:gd name="T1" fmla="*/ 1966 h 2050"/>
                <a:gd name="T2" fmla="*/ 1712 w 1868"/>
                <a:gd name="T3" fmla="*/ 1966 h 2050"/>
                <a:gd name="T4" fmla="*/ 1712 w 1868"/>
                <a:gd name="T5" fmla="*/ 550 h 2050"/>
                <a:gd name="T6" fmla="*/ 1670 w 1868"/>
                <a:gd name="T7" fmla="*/ 508 h 2050"/>
                <a:gd name="T8" fmla="*/ 976 w 1868"/>
                <a:gd name="T9" fmla="*/ 508 h 2050"/>
                <a:gd name="T10" fmla="*/ 976 w 1868"/>
                <a:gd name="T11" fmla="*/ 224 h 2050"/>
                <a:gd name="T12" fmla="*/ 944 w 1868"/>
                <a:gd name="T13" fmla="*/ 183 h 2050"/>
                <a:gd name="T14" fmla="*/ 183 w 1868"/>
                <a:gd name="T15" fmla="*/ 3 h 2050"/>
                <a:gd name="T16" fmla="*/ 148 w 1868"/>
                <a:gd name="T17" fmla="*/ 11 h 2050"/>
                <a:gd name="T18" fmla="*/ 132 w 1868"/>
                <a:gd name="T19" fmla="*/ 44 h 2050"/>
                <a:gd name="T20" fmla="*/ 132 w 1868"/>
                <a:gd name="T21" fmla="*/ 1966 h 2050"/>
                <a:gd name="T22" fmla="*/ 42 w 1868"/>
                <a:gd name="T23" fmla="*/ 1966 h 2050"/>
                <a:gd name="T24" fmla="*/ 0 w 1868"/>
                <a:gd name="T25" fmla="*/ 2008 h 2050"/>
                <a:gd name="T26" fmla="*/ 42 w 1868"/>
                <a:gd name="T27" fmla="*/ 2050 h 2050"/>
                <a:gd name="T28" fmla="*/ 1826 w 1868"/>
                <a:gd name="T29" fmla="*/ 2050 h 2050"/>
                <a:gd name="T30" fmla="*/ 1868 w 1868"/>
                <a:gd name="T31" fmla="*/ 2008 h 2050"/>
                <a:gd name="T32" fmla="*/ 1826 w 1868"/>
                <a:gd name="T33" fmla="*/ 1966 h 2050"/>
                <a:gd name="T34" fmla="*/ 893 w 1868"/>
                <a:gd name="T35" fmla="*/ 550 h 2050"/>
                <a:gd name="T36" fmla="*/ 893 w 1868"/>
                <a:gd name="T37" fmla="*/ 1966 h 2050"/>
                <a:gd name="T38" fmla="*/ 215 w 1868"/>
                <a:gd name="T39" fmla="*/ 1966 h 2050"/>
                <a:gd name="T40" fmla="*/ 215 w 1868"/>
                <a:gd name="T41" fmla="*/ 97 h 2050"/>
                <a:gd name="T42" fmla="*/ 893 w 1868"/>
                <a:gd name="T43" fmla="*/ 257 h 2050"/>
                <a:gd name="T44" fmla="*/ 893 w 1868"/>
                <a:gd name="T45" fmla="*/ 550 h 2050"/>
                <a:gd name="T46" fmla="*/ 1628 w 1868"/>
                <a:gd name="T47" fmla="*/ 1966 h 2050"/>
                <a:gd name="T48" fmla="*/ 976 w 1868"/>
                <a:gd name="T49" fmla="*/ 1966 h 2050"/>
                <a:gd name="T50" fmla="*/ 976 w 1868"/>
                <a:gd name="T51" fmla="*/ 1776 h 2050"/>
                <a:gd name="T52" fmla="*/ 1368 w 1868"/>
                <a:gd name="T53" fmla="*/ 1776 h 2050"/>
                <a:gd name="T54" fmla="*/ 1409 w 1868"/>
                <a:gd name="T55" fmla="*/ 1734 h 2050"/>
                <a:gd name="T56" fmla="*/ 1368 w 1868"/>
                <a:gd name="T57" fmla="*/ 1692 h 2050"/>
                <a:gd name="T58" fmla="*/ 976 w 1868"/>
                <a:gd name="T59" fmla="*/ 1692 h 2050"/>
                <a:gd name="T60" fmla="*/ 976 w 1868"/>
                <a:gd name="T61" fmla="*/ 1578 h 2050"/>
                <a:gd name="T62" fmla="*/ 1368 w 1868"/>
                <a:gd name="T63" fmla="*/ 1578 h 2050"/>
                <a:gd name="T64" fmla="*/ 1409 w 1868"/>
                <a:gd name="T65" fmla="*/ 1537 h 2050"/>
                <a:gd name="T66" fmla="*/ 1368 w 1868"/>
                <a:gd name="T67" fmla="*/ 1495 h 2050"/>
                <a:gd name="T68" fmla="*/ 976 w 1868"/>
                <a:gd name="T69" fmla="*/ 1495 h 2050"/>
                <a:gd name="T70" fmla="*/ 976 w 1868"/>
                <a:gd name="T71" fmla="*/ 1381 h 2050"/>
                <a:gd name="T72" fmla="*/ 1368 w 1868"/>
                <a:gd name="T73" fmla="*/ 1381 h 2050"/>
                <a:gd name="T74" fmla="*/ 1409 w 1868"/>
                <a:gd name="T75" fmla="*/ 1340 h 2050"/>
                <a:gd name="T76" fmla="*/ 1368 w 1868"/>
                <a:gd name="T77" fmla="*/ 1298 h 2050"/>
                <a:gd name="T78" fmla="*/ 976 w 1868"/>
                <a:gd name="T79" fmla="*/ 1298 h 2050"/>
                <a:gd name="T80" fmla="*/ 976 w 1868"/>
                <a:gd name="T81" fmla="*/ 1184 h 2050"/>
                <a:gd name="T82" fmla="*/ 1368 w 1868"/>
                <a:gd name="T83" fmla="*/ 1184 h 2050"/>
                <a:gd name="T84" fmla="*/ 1409 w 1868"/>
                <a:gd name="T85" fmla="*/ 1142 h 2050"/>
                <a:gd name="T86" fmla="*/ 1368 w 1868"/>
                <a:gd name="T87" fmla="*/ 1101 h 2050"/>
                <a:gd name="T88" fmla="*/ 976 w 1868"/>
                <a:gd name="T89" fmla="*/ 1101 h 2050"/>
                <a:gd name="T90" fmla="*/ 976 w 1868"/>
                <a:gd name="T91" fmla="*/ 987 h 2050"/>
                <a:gd name="T92" fmla="*/ 1368 w 1868"/>
                <a:gd name="T93" fmla="*/ 987 h 2050"/>
                <a:gd name="T94" fmla="*/ 1409 w 1868"/>
                <a:gd name="T95" fmla="*/ 945 h 2050"/>
                <a:gd name="T96" fmla="*/ 1368 w 1868"/>
                <a:gd name="T97" fmla="*/ 903 h 2050"/>
                <a:gd name="T98" fmla="*/ 976 w 1868"/>
                <a:gd name="T99" fmla="*/ 903 h 2050"/>
                <a:gd name="T100" fmla="*/ 976 w 1868"/>
                <a:gd name="T101" fmla="*/ 790 h 2050"/>
                <a:gd name="T102" fmla="*/ 1368 w 1868"/>
                <a:gd name="T103" fmla="*/ 790 h 2050"/>
                <a:gd name="T104" fmla="*/ 1409 w 1868"/>
                <a:gd name="T105" fmla="*/ 748 h 2050"/>
                <a:gd name="T106" fmla="*/ 1368 w 1868"/>
                <a:gd name="T107" fmla="*/ 706 h 2050"/>
                <a:gd name="T108" fmla="*/ 976 w 1868"/>
                <a:gd name="T109" fmla="*/ 706 h 2050"/>
                <a:gd name="T110" fmla="*/ 976 w 1868"/>
                <a:gd name="T111" fmla="*/ 592 h 2050"/>
                <a:gd name="T112" fmla="*/ 1628 w 1868"/>
                <a:gd name="T113" fmla="*/ 592 h 2050"/>
                <a:gd name="T114" fmla="*/ 1628 w 1868"/>
                <a:gd name="T115" fmla="*/ 1966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8" h="2050">
                  <a:moveTo>
                    <a:pt x="1826" y="1966"/>
                  </a:moveTo>
                  <a:cubicBezTo>
                    <a:pt x="1712" y="1966"/>
                    <a:pt x="1712" y="1966"/>
                    <a:pt x="1712" y="1966"/>
                  </a:cubicBezTo>
                  <a:cubicBezTo>
                    <a:pt x="1712" y="550"/>
                    <a:pt x="1712" y="550"/>
                    <a:pt x="1712" y="550"/>
                  </a:cubicBezTo>
                  <a:cubicBezTo>
                    <a:pt x="1712" y="527"/>
                    <a:pt x="1693" y="508"/>
                    <a:pt x="1670" y="508"/>
                  </a:cubicBezTo>
                  <a:cubicBezTo>
                    <a:pt x="976" y="508"/>
                    <a:pt x="976" y="508"/>
                    <a:pt x="976" y="508"/>
                  </a:cubicBezTo>
                  <a:cubicBezTo>
                    <a:pt x="976" y="224"/>
                    <a:pt x="976" y="224"/>
                    <a:pt x="976" y="224"/>
                  </a:cubicBezTo>
                  <a:cubicBezTo>
                    <a:pt x="976" y="204"/>
                    <a:pt x="963" y="187"/>
                    <a:pt x="944" y="183"/>
                  </a:cubicBezTo>
                  <a:cubicBezTo>
                    <a:pt x="183" y="3"/>
                    <a:pt x="183" y="3"/>
                    <a:pt x="183" y="3"/>
                  </a:cubicBezTo>
                  <a:cubicBezTo>
                    <a:pt x="171" y="0"/>
                    <a:pt x="158" y="3"/>
                    <a:pt x="148" y="11"/>
                  </a:cubicBezTo>
                  <a:cubicBezTo>
                    <a:pt x="138" y="19"/>
                    <a:pt x="132" y="31"/>
                    <a:pt x="132" y="44"/>
                  </a:cubicBezTo>
                  <a:cubicBezTo>
                    <a:pt x="132" y="1966"/>
                    <a:pt x="132" y="1966"/>
                    <a:pt x="132" y="1966"/>
                  </a:cubicBezTo>
                  <a:cubicBezTo>
                    <a:pt x="42" y="1966"/>
                    <a:pt x="42" y="1966"/>
                    <a:pt x="42" y="1966"/>
                  </a:cubicBezTo>
                  <a:cubicBezTo>
                    <a:pt x="19" y="1966"/>
                    <a:pt x="0" y="1985"/>
                    <a:pt x="0" y="2008"/>
                  </a:cubicBezTo>
                  <a:cubicBezTo>
                    <a:pt x="0" y="2031"/>
                    <a:pt x="19" y="2050"/>
                    <a:pt x="42" y="2050"/>
                  </a:cubicBezTo>
                  <a:cubicBezTo>
                    <a:pt x="1826" y="2050"/>
                    <a:pt x="1826" y="2050"/>
                    <a:pt x="1826" y="2050"/>
                  </a:cubicBezTo>
                  <a:cubicBezTo>
                    <a:pt x="1849" y="2050"/>
                    <a:pt x="1868" y="2031"/>
                    <a:pt x="1868" y="2008"/>
                  </a:cubicBezTo>
                  <a:cubicBezTo>
                    <a:pt x="1868" y="1985"/>
                    <a:pt x="1849" y="1966"/>
                    <a:pt x="1826" y="1966"/>
                  </a:cubicBezTo>
                  <a:close/>
                  <a:moveTo>
                    <a:pt x="893" y="550"/>
                  </a:moveTo>
                  <a:cubicBezTo>
                    <a:pt x="893" y="1966"/>
                    <a:pt x="893" y="1966"/>
                    <a:pt x="893" y="1966"/>
                  </a:cubicBezTo>
                  <a:cubicBezTo>
                    <a:pt x="215" y="1966"/>
                    <a:pt x="215" y="1966"/>
                    <a:pt x="215" y="1966"/>
                  </a:cubicBezTo>
                  <a:cubicBezTo>
                    <a:pt x="215" y="97"/>
                    <a:pt x="215" y="97"/>
                    <a:pt x="215" y="97"/>
                  </a:cubicBezTo>
                  <a:cubicBezTo>
                    <a:pt x="893" y="257"/>
                    <a:pt x="893" y="257"/>
                    <a:pt x="893" y="257"/>
                  </a:cubicBezTo>
                  <a:lnTo>
                    <a:pt x="893" y="550"/>
                  </a:lnTo>
                  <a:close/>
                  <a:moveTo>
                    <a:pt x="1628" y="1966"/>
                  </a:moveTo>
                  <a:cubicBezTo>
                    <a:pt x="976" y="1966"/>
                    <a:pt x="976" y="1966"/>
                    <a:pt x="976" y="1966"/>
                  </a:cubicBezTo>
                  <a:cubicBezTo>
                    <a:pt x="976" y="1776"/>
                    <a:pt x="976" y="1776"/>
                    <a:pt x="976" y="1776"/>
                  </a:cubicBezTo>
                  <a:cubicBezTo>
                    <a:pt x="1368" y="1776"/>
                    <a:pt x="1368" y="1776"/>
                    <a:pt x="1368" y="1776"/>
                  </a:cubicBezTo>
                  <a:cubicBezTo>
                    <a:pt x="1391" y="1776"/>
                    <a:pt x="1409" y="1757"/>
                    <a:pt x="1409" y="1734"/>
                  </a:cubicBezTo>
                  <a:cubicBezTo>
                    <a:pt x="1409" y="1711"/>
                    <a:pt x="1391" y="1692"/>
                    <a:pt x="1368" y="1692"/>
                  </a:cubicBezTo>
                  <a:cubicBezTo>
                    <a:pt x="976" y="1692"/>
                    <a:pt x="976" y="1692"/>
                    <a:pt x="976" y="1692"/>
                  </a:cubicBezTo>
                  <a:cubicBezTo>
                    <a:pt x="976" y="1578"/>
                    <a:pt x="976" y="1578"/>
                    <a:pt x="976" y="1578"/>
                  </a:cubicBezTo>
                  <a:cubicBezTo>
                    <a:pt x="1368" y="1578"/>
                    <a:pt x="1368" y="1578"/>
                    <a:pt x="1368" y="1578"/>
                  </a:cubicBezTo>
                  <a:cubicBezTo>
                    <a:pt x="1391" y="1578"/>
                    <a:pt x="1409" y="1560"/>
                    <a:pt x="1409" y="1537"/>
                  </a:cubicBezTo>
                  <a:cubicBezTo>
                    <a:pt x="1409" y="1514"/>
                    <a:pt x="1391" y="1495"/>
                    <a:pt x="1368" y="1495"/>
                  </a:cubicBezTo>
                  <a:cubicBezTo>
                    <a:pt x="976" y="1495"/>
                    <a:pt x="976" y="1495"/>
                    <a:pt x="976" y="1495"/>
                  </a:cubicBezTo>
                  <a:cubicBezTo>
                    <a:pt x="976" y="1381"/>
                    <a:pt x="976" y="1381"/>
                    <a:pt x="976" y="1381"/>
                  </a:cubicBezTo>
                  <a:cubicBezTo>
                    <a:pt x="1368" y="1381"/>
                    <a:pt x="1368" y="1381"/>
                    <a:pt x="1368" y="1381"/>
                  </a:cubicBezTo>
                  <a:cubicBezTo>
                    <a:pt x="1391" y="1381"/>
                    <a:pt x="1409" y="1363"/>
                    <a:pt x="1409" y="1340"/>
                  </a:cubicBezTo>
                  <a:cubicBezTo>
                    <a:pt x="1409" y="1316"/>
                    <a:pt x="1391" y="1298"/>
                    <a:pt x="1368" y="1298"/>
                  </a:cubicBezTo>
                  <a:cubicBezTo>
                    <a:pt x="976" y="1298"/>
                    <a:pt x="976" y="1298"/>
                    <a:pt x="976" y="1298"/>
                  </a:cubicBezTo>
                  <a:cubicBezTo>
                    <a:pt x="976" y="1184"/>
                    <a:pt x="976" y="1184"/>
                    <a:pt x="976" y="1184"/>
                  </a:cubicBezTo>
                  <a:cubicBezTo>
                    <a:pt x="1368" y="1184"/>
                    <a:pt x="1368" y="1184"/>
                    <a:pt x="1368" y="1184"/>
                  </a:cubicBezTo>
                  <a:cubicBezTo>
                    <a:pt x="1391" y="1184"/>
                    <a:pt x="1409" y="1165"/>
                    <a:pt x="1409" y="1142"/>
                  </a:cubicBezTo>
                  <a:cubicBezTo>
                    <a:pt x="1409" y="1119"/>
                    <a:pt x="1391" y="1101"/>
                    <a:pt x="1368" y="1101"/>
                  </a:cubicBezTo>
                  <a:cubicBezTo>
                    <a:pt x="976" y="1101"/>
                    <a:pt x="976" y="1101"/>
                    <a:pt x="976" y="1101"/>
                  </a:cubicBezTo>
                  <a:cubicBezTo>
                    <a:pt x="976" y="987"/>
                    <a:pt x="976" y="987"/>
                    <a:pt x="976" y="987"/>
                  </a:cubicBezTo>
                  <a:cubicBezTo>
                    <a:pt x="1368" y="987"/>
                    <a:pt x="1368" y="987"/>
                    <a:pt x="1368" y="987"/>
                  </a:cubicBezTo>
                  <a:cubicBezTo>
                    <a:pt x="1391" y="987"/>
                    <a:pt x="1409" y="968"/>
                    <a:pt x="1409" y="945"/>
                  </a:cubicBezTo>
                  <a:cubicBezTo>
                    <a:pt x="1409" y="922"/>
                    <a:pt x="1391" y="903"/>
                    <a:pt x="1368" y="903"/>
                  </a:cubicBezTo>
                  <a:cubicBezTo>
                    <a:pt x="976" y="903"/>
                    <a:pt x="976" y="903"/>
                    <a:pt x="976" y="903"/>
                  </a:cubicBezTo>
                  <a:cubicBezTo>
                    <a:pt x="976" y="790"/>
                    <a:pt x="976" y="790"/>
                    <a:pt x="976" y="790"/>
                  </a:cubicBezTo>
                  <a:cubicBezTo>
                    <a:pt x="1368" y="790"/>
                    <a:pt x="1368" y="790"/>
                    <a:pt x="1368" y="790"/>
                  </a:cubicBezTo>
                  <a:cubicBezTo>
                    <a:pt x="1391" y="790"/>
                    <a:pt x="1409" y="771"/>
                    <a:pt x="1409" y="748"/>
                  </a:cubicBezTo>
                  <a:cubicBezTo>
                    <a:pt x="1409" y="725"/>
                    <a:pt x="1391" y="706"/>
                    <a:pt x="1368" y="706"/>
                  </a:cubicBezTo>
                  <a:cubicBezTo>
                    <a:pt x="976" y="706"/>
                    <a:pt x="976" y="706"/>
                    <a:pt x="976" y="706"/>
                  </a:cubicBezTo>
                  <a:cubicBezTo>
                    <a:pt x="976" y="592"/>
                    <a:pt x="976" y="592"/>
                    <a:pt x="976" y="592"/>
                  </a:cubicBezTo>
                  <a:cubicBezTo>
                    <a:pt x="1628" y="592"/>
                    <a:pt x="1628" y="592"/>
                    <a:pt x="1628" y="592"/>
                  </a:cubicBezTo>
                  <a:lnTo>
                    <a:pt x="1628" y="1966"/>
                  </a:lnTo>
                  <a:close/>
                </a:path>
              </a:pathLst>
            </a:custGeom>
            <a:solidFill>
              <a:srgbClr val="00739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grpSp>
      <p:sp>
        <p:nvSpPr>
          <p:cNvPr id="93" name="Grafik 105">
            <a:extLst>
              <a:ext uri="{FF2B5EF4-FFF2-40B4-BE49-F238E27FC236}">
                <a16:creationId xmlns:a16="http://schemas.microsoft.com/office/drawing/2014/main" id="{36D25127-2558-0263-009D-36C5C8003543}"/>
              </a:ext>
            </a:extLst>
          </p:cNvPr>
          <p:cNvSpPr/>
          <p:nvPr/>
        </p:nvSpPr>
        <p:spPr>
          <a:xfrm>
            <a:off x="4973515" y="6125111"/>
            <a:ext cx="162210" cy="125712"/>
          </a:xfrm>
          <a:custGeom>
            <a:avLst/>
            <a:gdLst>
              <a:gd name="connsiteX0" fmla="*/ 371475 w 381000"/>
              <a:gd name="connsiteY0" fmla="*/ 0 h 295275"/>
              <a:gd name="connsiteX1" fmla="*/ 361950 w 381000"/>
              <a:gd name="connsiteY1" fmla="*/ 9525 h 295275"/>
              <a:gd name="connsiteX2" fmla="*/ 361950 w 381000"/>
              <a:gd name="connsiteY2" fmla="*/ 190500 h 295275"/>
              <a:gd name="connsiteX3" fmla="*/ 371475 w 381000"/>
              <a:gd name="connsiteY3" fmla="*/ 200025 h 295275"/>
              <a:gd name="connsiteX4" fmla="*/ 381000 w 381000"/>
              <a:gd name="connsiteY4" fmla="*/ 190500 h 295275"/>
              <a:gd name="connsiteX5" fmla="*/ 381000 w 381000"/>
              <a:gd name="connsiteY5" fmla="*/ 9525 h 295275"/>
              <a:gd name="connsiteX6" fmla="*/ 371475 w 381000"/>
              <a:gd name="connsiteY6" fmla="*/ 0 h 295275"/>
              <a:gd name="connsiteX7" fmla="*/ 123825 w 381000"/>
              <a:gd name="connsiteY7" fmla="*/ 28575 h 295275"/>
              <a:gd name="connsiteX8" fmla="*/ 114300 w 381000"/>
              <a:gd name="connsiteY8" fmla="*/ 19050 h 295275"/>
              <a:gd name="connsiteX9" fmla="*/ 19050 w 381000"/>
              <a:gd name="connsiteY9" fmla="*/ 19050 h 295275"/>
              <a:gd name="connsiteX10" fmla="*/ 19050 w 381000"/>
              <a:gd name="connsiteY10" fmla="*/ 9525 h 295275"/>
              <a:gd name="connsiteX11" fmla="*/ 9525 w 381000"/>
              <a:gd name="connsiteY11" fmla="*/ 0 h 295275"/>
              <a:gd name="connsiteX12" fmla="*/ 0 w 381000"/>
              <a:gd name="connsiteY12" fmla="*/ 9525 h 295275"/>
              <a:gd name="connsiteX13" fmla="*/ 0 w 381000"/>
              <a:gd name="connsiteY13" fmla="*/ 190500 h 295275"/>
              <a:gd name="connsiteX14" fmla="*/ 9525 w 381000"/>
              <a:gd name="connsiteY14" fmla="*/ 200025 h 295275"/>
              <a:gd name="connsiteX15" fmla="*/ 19050 w 381000"/>
              <a:gd name="connsiteY15" fmla="*/ 190500 h 295275"/>
              <a:gd name="connsiteX16" fmla="*/ 19050 w 381000"/>
              <a:gd name="connsiteY16" fmla="*/ 38100 h 295275"/>
              <a:gd name="connsiteX17" fmla="*/ 114300 w 381000"/>
              <a:gd name="connsiteY17" fmla="*/ 38100 h 295275"/>
              <a:gd name="connsiteX18" fmla="*/ 123825 w 381000"/>
              <a:gd name="connsiteY18" fmla="*/ 28575 h 295275"/>
              <a:gd name="connsiteX19" fmla="*/ 235268 w 381000"/>
              <a:gd name="connsiteY19" fmla="*/ 78962 h 295275"/>
              <a:gd name="connsiteX20" fmla="*/ 228600 w 381000"/>
              <a:gd name="connsiteY20" fmla="*/ 76200 h 295275"/>
              <a:gd name="connsiteX21" fmla="*/ 200025 w 381000"/>
              <a:gd name="connsiteY21" fmla="*/ 76200 h 295275"/>
              <a:gd name="connsiteX22" fmla="*/ 193167 w 381000"/>
              <a:gd name="connsiteY22" fmla="*/ 79153 h 295275"/>
              <a:gd name="connsiteX23" fmla="*/ 153067 w 381000"/>
              <a:gd name="connsiteY23" fmla="*/ 120872 h 295275"/>
              <a:gd name="connsiteX24" fmla="*/ 142875 w 381000"/>
              <a:gd name="connsiteY24" fmla="*/ 126302 h 295275"/>
              <a:gd name="connsiteX25" fmla="*/ 132779 w 381000"/>
              <a:gd name="connsiteY25" fmla="*/ 120968 h 295275"/>
              <a:gd name="connsiteX26" fmla="*/ 127349 w 381000"/>
              <a:gd name="connsiteY26" fmla="*/ 110776 h 295275"/>
              <a:gd name="connsiteX27" fmla="*/ 132683 w 381000"/>
              <a:gd name="connsiteY27" fmla="*/ 100775 h 295275"/>
              <a:gd name="connsiteX28" fmla="*/ 194501 w 381000"/>
              <a:gd name="connsiteY28" fmla="*/ 38100 h 295275"/>
              <a:gd name="connsiteX29" fmla="*/ 314325 w 381000"/>
              <a:gd name="connsiteY29" fmla="*/ 38100 h 295275"/>
              <a:gd name="connsiteX30" fmla="*/ 323850 w 381000"/>
              <a:gd name="connsiteY30" fmla="*/ 28575 h 295275"/>
              <a:gd name="connsiteX31" fmla="*/ 314325 w 381000"/>
              <a:gd name="connsiteY31" fmla="*/ 19050 h 295275"/>
              <a:gd name="connsiteX32" fmla="*/ 190500 w 381000"/>
              <a:gd name="connsiteY32" fmla="*/ 19050 h 295275"/>
              <a:gd name="connsiteX33" fmla="*/ 183737 w 381000"/>
              <a:gd name="connsiteY33" fmla="*/ 21908 h 295275"/>
              <a:gd name="connsiteX34" fmla="*/ 119253 w 381000"/>
              <a:gd name="connsiteY34" fmla="*/ 87249 h 295275"/>
              <a:gd name="connsiteX35" fmla="*/ 115447 w 381000"/>
              <a:gd name="connsiteY35" fmla="*/ 130592 h 295275"/>
              <a:gd name="connsiteX36" fmla="*/ 119253 w 381000"/>
              <a:gd name="connsiteY36" fmla="*/ 134398 h 295275"/>
              <a:gd name="connsiteX37" fmla="*/ 162596 w 381000"/>
              <a:gd name="connsiteY37" fmla="*/ 138204 h 295275"/>
              <a:gd name="connsiteX38" fmla="*/ 166402 w 381000"/>
              <a:gd name="connsiteY38" fmla="*/ 134398 h 295275"/>
              <a:gd name="connsiteX39" fmla="*/ 204026 w 381000"/>
              <a:gd name="connsiteY39" fmla="*/ 95345 h 295275"/>
              <a:gd name="connsiteX40" fmla="*/ 224600 w 381000"/>
              <a:gd name="connsiteY40" fmla="*/ 95345 h 295275"/>
              <a:gd name="connsiteX41" fmla="*/ 314801 w 381000"/>
              <a:gd name="connsiteY41" fmla="*/ 183928 h 295275"/>
              <a:gd name="connsiteX42" fmla="*/ 320231 w 381000"/>
              <a:gd name="connsiteY42" fmla="*/ 194119 h 295275"/>
              <a:gd name="connsiteX43" fmla="*/ 314801 w 381000"/>
              <a:gd name="connsiteY43" fmla="*/ 204121 h 295275"/>
              <a:gd name="connsiteX44" fmla="*/ 304705 w 381000"/>
              <a:gd name="connsiteY44" fmla="*/ 209645 h 295275"/>
              <a:gd name="connsiteX45" fmla="*/ 294608 w 381000"/>
              <a:gd name="connsiteY45" fmla="*/ 204216 h 295275"/>
              <a:gd name="connsiteX46" fmla="*/ 266700 w 381000"/>
              <a:gd name="connsiteY46" fmla="*/ 177260 h 295275"/>
              <a:gd name="connsiteX47" fmla="*/ 253556 w 381000"/>
              <a:gd name="connsiteY47" fmla="*/ 191072 h 295275"/>
              <a:gd name="connsiteX48" fmla="*/ 276225 w 381000"/>
              <a:gd name="connsiteY48" fmla="*/ 212312 h 295275"/>
              <a:gd name="connsiteX49" fmla="*/ 276225 w 381000"/>
              <a:gd name="connsiteY49" fmla="*/ 216218 h 295275"/>
              <a:gd name="connsiteX50" fmla="*/ 270796 w 381000"/>
              <a:gd name="connsiteY50" fmla="*/ 226314 h 295275"/>
              <a:gd name="connsiteX51" fmla="*/ 260604 w 381000"/>
              <a:gd name="connsiteY51" fmla="*/ 231743 h 295275"/>
              <a:gd name="connsiteX52" fmla="*/ 251079 w 381000"/>
              <a:gd name="connsiteY52" fmla="*/ 226409 h 295275"/>
              <a:gd name="connsiteX53" fmla="*/ 223266 w 381000"/>
              <a:gd name="connsiteY53" fmla="*/ 199454 h 295275"/>
              <a:gd name="connsiteX54" fmla="*/ 209550 w 381000"/>
              <a:gd name="connsiteY54" fmla="*/ 213265 h 295275"/>
              <a:gd name="connsiteX55" fmla="*/ 231648 w 381000"/>
              <a:gd name="connsiteY55" fmla="*/ 234601 h 295275"/>
              <a:gd name="connsiteX56" fmla="*/ 231648 w 381000"/>
              <a:gd name="connsiteY56" fmla="*/ 238411 h 295275"/>
              <a:gd name="connsiteX57" fmla="*/ 226219 w 381000"/>
              <a:gd name="connsiteY57" fmla="*/ 248507 h 295275"/>
              <a:gd name="connsiteX58" fmla="*/ 216122 w 381000"/>
              <a:gd name="connsiteY58" fmla="*/ 254032 h 295275"/>
              <a:gd name="connsiteX59" fmla="*/ 205835 w 381000"/>
              <a:gd name="connsiteY59" fmla="*/ 248602 h 295275"/>
              <a:gd name="connsiteX60" fmla="*/ 178022 w 381000"/>
              <a:gd name="connsiteY60" fmla="*/ 221742 h 295275"/>
              <a:gd name="connsiteX61" fmla="*/ 164878 w 381000"/>
              <a:gd name="connsiteY61" fmla="*/ 235458 h 295275"/>
              <a:gd name="connsiteX62" fmla="*/ 186976 w 381000"/>
              <a:gd name="connsiteY62" fmla="*/ 256794 h 295275"/>
              <a:gd name="connsiteX63" fmla="*/ 186976 w 381000"/>
              <a:gd name="connsiteY63" fmla="*/ 260699 h 295275"/>
              <a:gd name="connsiteX64" fmla="*/ 181547 w 381000"/>
              <a:gd name="connsiteY64" fmla="*/ 270700 h 295275"/>
              <a:gd name="connsiteX65" fmla="*/ 171450 w 381000"/>
              <a:gd name="connsiteY65" fmla="*/ 276225 h 295275"/>
              <a:gd name="connsiteX66" fmla="*/ 161354 w 381000"/>
              <a:gd name="connsiteY66" fmla="*/ 270796 h 295275"/>
              <a:gd name="connsiteX67" fmla="*/ 54293 w 381000"/>
              <a:gd name="connsiteY67" fmla="*/ 164687 h 295275"/>
              <a:gd name="connsiteX68" fmla="*/ 40870 w 381000"/>
              <a:gd name="connsiteY68" fmla="*/ 165817 h 295275"/>
              <a:gd name="connsiteX69" fmla="*/ 40958 w 381000"/>
              <a:gd name="connsiteY69" fmla="*/ 178213 h 295275"/>
              <a:gd name="connsiteX70" fmla="*/ 147923 w 381000"/>
              <a:gd name="connsiteY70" fmla="*/ 284321 h 295275"/>
              <a:gd name="connsiteX71" fmla="*/ 191266 w 381000"/>
              <a:gd name="connsiteY71" fmla="*/ 288127 h 295275"/>
              <a:gd name="connsiteX72" fmla="*/ 195072 w 381000"/>
              <a:gd name="connsiteY72" fmla="*/ 284321 h 295275"/>
              <a:gd name="connsiteX73" fmla="*/ 204597 w 381000"/>
              <a:gd name="connsiteY73" fmla="*/ 270510 h 295275"/>
              <a:gd name="connsiteX74" fmla="*/ 216313 w 381000"/>
              <a:gd name="connsiteY74" fmla="*/ 273177 h 295275"/>
              <a:gd name="connsiteX75" fmla="*/ 239554 w 381000"/>
              <a:gd name="connsiteY75" fmla="*/ 261937 h 295275"/>
              <a:gd name="connsiteX76" fmla="*/ 249079 w 381000"/>
              <a:gd name="connsiteY76" fmla="*/ 248221 h 295275"/>
              <a:gd name="connsiteX77" fmla="*/ 260699 w 381000"/>
              <a:gd name="connsiteY77" fmla="*/ 250793 h 295275"/>
              <a:gd name="connsiteX78" fmla="*/ 284321 w 381000"/>
              <a:gd name="connsiteY78" fmla="*/ 239744 h 295275"/>
              <a:gd name="connsiteX79" fmla="*/ 293846 w 381000"/>
              <a:gd name="connsiteY79" fmla="*/ 225933 h 295275"/>
              <a:gd name="connsiteX80" fmla="*/ 304800 w 381000"/>
              <a:gd name="connsiteY80" fmla="*/ 228600 h 295275"/>
              <a:gd name="connsiteX81" fmla="*/ 328422 w 381000"/>
              <a:gd name="connsiteY81" fmla="*/ 217551 h 295275"/>
              <a:gd name="connsiteX82" fmla="*/ 332228 w 381000"/>
              <a:gd name="connsiteY82" fmla="*/ 174208 h 295275"/>
              <a:gd name="connsiteX83" fmla="*/ 328422 w 381000"/>
              <a:gd name="connsiteY83" fmla="*/ 17040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1000" h="295275">
                <a:moveTo>
                  <a:pt x="371475" y="0"/>
                </a:moveTo>
                <a:cubicBezTo>
                  <a:pt x="366215" y="0"/>
                  <a:pt x="361950" y="4264"/>
                  <a:pt x="361950" y="9525"/>
                </a:cubicBezTo>
                <a:lnTo>
                  <a:pt x="361950" y="190500"/>
                </a:lnTo>
                <a:cubicBezTo>
                  <a:pt x="361950" y="195761"/>
                  <a:pt x="366215" y="200025"/>
                  <a:pt x="371475" y="200025"/>
                </a:cubicBezTo>
                <a:cubicBezTo>
                  <a:pt x="376736" y="200025"/>
                  <a:pt x="381000" y="195761"/>
                  <a:pt x="381000" y="190500"/>
                </a:cubicBezTo>
                <a:lnTo>
                  <a:pt x="381000" y="9525"/>
                </a:lnTo>
                <a:cubicBezTo>
                  <a:pt x="381000" y="4264"/>
                  <a:pt x="376736" y="0"/>
                  <a:pt x="371475" y="0"/>
                </a:cubicBezTo>
                <a:close/>
                <a:moveTo>
                  <a:pt x="123825" y="28575"/>
                </a:moveTo>
                <a:cubicBezTo>
                  <a:pt x="123825" y="23314"/>
                  <a:pt x="119561" y="19050"/>
                  <a:pt x="114300" y="19050"/>
                </a:cubicBezTo>
                <a:lnTo>
                  <a:pt x="19050" y="19050"/>
                </a:lnTo>
                <a:lnTo>
                  <a:pt x="19050" y="9525"/>
                </a:lnTo>
                <a:cubicBezTo>
                  <a:pt x="19050" y="4264"/>
                  <a:pt x="14786" y="0"/>
                  <a:pt x="9525" y="0"/>
                </a:cubicBezTo>
                <a:cubicBezTo>
                  <a:pt x="4264" y="0"/>
                  <a:pt x="0" y="4264"/>
                  <a:pt x="0" y="9525"/>
                </a:cubicBezTo>
                <a:lnTo>
                  <a:pt x="0" y="190500"/>
                </a:lnTo>
                <a:cubicBezTo>
                  <a:pt x="0" y="195761"/>
                  <a:pt x="4264" y="200025"/>
                  <a:pt x="9525" y="200025"/>
                </a:cubicBezTo>
                <a:cubicBezTo>
                  <a:pt x="14786" y="200025"/>
                  <a:pt x="19050" y="195761"/>
                  <a:pt x="19050" y="190500"/>
                </a:cubicBezTo>
                <a:lnTo>
                  <a:pt x="19050" y="38100"/>
                </a:lnTo>
                <a:lnTo>
                  <a:pt x="114300" y="38100"/>
                </a:lnTo>
                <a:cubicBezTo>
                  <a:pt x="119561" y="38100"/>
                  <a:pt x="123825" y="33836"/>
                  <a:pt x="123825" y="28575"/>
                </a:cubicBezTo>
                <a:close/>
                <a:moveTo>
                  <a:pt x="235268" y="78962"/>
                </a:moveTo>
                <a:cubicBezTo>
                  <a:pt x="233493" y="77203"/>
                  <a:pt x="231099" y="76211"/>
                  <a:pt x="228600" y="76200"/>
                </a:cubicBezTo>
                <a:lnTo>
                  <a:pt x="200025" y="76200"/>
                </a:lnTo>
                <a:cubicBezTo>
                  <a:pt x="197432" y="76210"/>
                  <a:pt x="194956" y="77276"/>
                  <a:pt x="193167" y="79153"/>
                </a:cubicBezTo>
                <a:lnTo>
                  <a:pt x="153067" y="120872"/>
                </a:lnTo>
                <a:cubicBezTo>
                  <a:pt x="148781" y="124968"/>
                  <a:pt x="146304" y="126302"/>
                  <a:pt x="142875" y="126302"/>
                </a:cubicBezTo>
                <a:cubicBezTo>
                  <a:pt x="139446" y="126302"/>
                  <a:pt x="136969" y="124968"/>
                  <a:pt x="132779" y="120968"/>
                </a:cubicBezTo>
                <a:cubicBezTo>
                  <a:pt x="128588" y="116967"/>
                  <a:pt x="127349" y="114300"/>
                  <a:pt x="127349" y="110776"/>
                </a:cubicBezTo>
                <a:cubicBezTo>
                  <a:pt x="127590" y="106825"/>
                  <a:pt x="129537" y="103175"/>
                  <a:pt x="132683" y="100775"/>
                </a:cubicBezTo>
                <a:cubicBezTo>
                  <a:pt x="136969" y="96583"/>
                  <a:pt x="182499" y="50292"/>
                  <a:pt x="194501" y="38100"/>
                </a:cubicBezTo>
                <a:lnTo>
                  <a:pt x="314325" y="38100"/>
                </a:lnTo>
                <a:cubicBezTo>
                  <a:pt x="319586" y="38100"/>
                  <a:pt x="323850" y="33836"/>
                  <a:pt x="323850" y="28575"/>
                </a:cubicBezTo>
                <a:cubicBezTo>
                  <a:pt x="323850" y="23314"/>
                  <a:pt x="319586" y="19050"/>
                  <a:pt x="314325" y="19050"/>
                </a:cubicBezTo>
                <a:lnTo>
                  <a:pt x="190500" y="19050"/>
                </a:lnTo>
                <a:cubicBezTo>
                  <a:pt x="187954" y="19061"/>
                  <a:pt x="185519" y="20090"/>
                  <a:pt x="183737" y="21908"/>
                </a:cubicBezTo>
                <a:cubicBezTo>
                  <a:pt x="183071" y="22479"/>
                  <a:pt x="124016" y="82582"/>
                  <a:pt x="119253" y="87249"/>
                </a:cubicBezTo>
                <a:cubicBezTo>
                  <a:pt x="106233" y="98167"/>
                  <a:pt x="104529" y="117572"/>
                  <a:pt x="115447" y="130592"/>
                </a:cubicBezTo>
                <a:cubicBezTo>
                  <a:pt x="116602" y="131969"/>
                  <a:pt x="117875" y="133243"/>
                  <a:pt x="119253" y="134398"/>
                </a:cubicBezTo>
                <a:cubicBezTo>
                  <a:pt x="130171" y="147418"/>
                  <a:pt x="149576" y="149122"/>
                  <a:pt x="162596" y="138204"/>
                </a:cubicBezTo>
                <a:cubicBezTo>
                  <a:pt x="163973" y="137049"/>
                  <a:pt x="165247" y="135775"/>
                  <a:pt x="166402" y="134398"/>
                </a:cubicBezTo>
                <a:cubicBezTo>
                  <a:pt x="170307" y="130493"/>
                  <a:pt x="195453" y="104204"/>
                  <a:pt x="204026" y="95345"/>
                </a:cubicBezTo>
                <a:lnTo>
                  <a:pt x="224600" y="95345"/>
                </a:lnTo>
                <a:lnTo>
                  <a:pt x="314801" y="183928"/>
                </a:lnTo>
                <a:cubicBezTo>
                  <a:pt x="318897" y="188119"/>
                  <a:pt x="320231" y="190595"/>
                  <a:pt x="320231" y="194119"/>
                </a:cubicBezTo>
                <a:cubicBezTo>
                  <a:pt x="320231" y="197644"/>
                  <a:pt x="318897" y="200025"/>
                  <a:pt x="314801" y="204121"/>
                </a:cubicBezTo>
                <a:cubicBezTo>
                  <a:pt x="310706" y="208217"/>
                  <a:pt x="308134" y="209645"/>
                  <a:pt x="304705" y="209645"/>
                </a:cubicBezTo>
                <a:cubicBezTo>
                  <a:pt x="301276" y="209645"/>
                  <a:pt x="298799" y="208312"/>
                  <a:pt x="294608" y="204216"/>
                </a:cubicBezTo>
                <a:cubicBezTo>
                  <a:pt x="290417" y="200120"/>
                  <a:pt x="266700" y="177260"/>
                  <a:pt x="266700" y="177260"/>
                </a:cubicBezTo>
                <a:lnTo>
                  <a:pt x="253556" y="191072"/>
                </a:lnTo>
                <a:lnTo>
                  <a:pt x="276225" y="212312"/>
                </a:lnTo>
                <a:lnTo>
                  <a:pt x="276225" y="216218"/>
                </a:lnTo>
                <a:cubicBezTo>
                  <a:pt x="276225" y="219647"/>
                  <a:pt x="274892" y="222123"/>
                  <a:pt x="270796" y="226314"/>
                </a:cubicBezTo>
                <a:cubicBezTo>
                  <a:pt x="266700" y="230505"/>
                  <a:pt x="264128" y="231743"/>
                  <a:pt x="260604" y="231743"/>
                </a:cubicBezTo>
                <a:cubicBezTo>
                  <a:pt x="256824" y="231371"/>
                  <a:pt x="253371" y="229438"/>
                  <a:pt x="251079" y="226409"/>
                </a:cubicBezTo>
                <a:cubicBezTo>
                  <a:pt x="246317" y="221552"/>
                  <a:pt x="223266" y="199454"/>
                  <a:pt x="223266" y="199454"/>
                </a:cubicBezTo>
                <a:lnTo>
                  <a:pt x="209550" y="213265"/>
                </a:lnTo>
                <a:cubicBezTo>
                  <a:pt x="209550" y="213265"/>
                  <a:pt x="223266" y="226409"/>
                  <a:pt x="231648" y="234601"/>
                </a:cubicBezTo>
                <a:lnTo>
                  <a:pt x="231648" y="238411"/>
                </a:lnTo>
                <a:cubicBezTo>
                  <a:pt x="231648" y="241935"/>
                  <a:pt x="230315" y="244412"/>
                  <a:pt x="226219" y="248507"/>
                </a:cubicBezTo>
                <a:cubicBezTo>
                  <a:pt x="222123" y="252603"/>
                  <a:pt x="219551" y="254032"/>
                  <a:pt x="216122" y="254032"/>
                </a:cubicBezTo>
                <a:cubicBezTo>
                  <a:pt x="212693" y="254032"/>
                  <a:pt x="209550" y="252413"/>
                  <a:pt x="205835" y="248602"/>
                </a:cubicBezTo>
                <a:cubicBezTo>
                  <a:pt x="202121" y="244793"/>
                  <a:pt x="178022" y="221742"/>
                  <a:pt x="178022" y="221742"/>
                </a:cubicBezTo>
                <a:lnTo>
                  <a:pt x="164878" y="235458"/>
                </a:lnTo>
                <a:cubicBezTo>
                  <a:pt x="164878" y="235458"/>
                  <a:pt x="178689" y="248698"/>
                  <a:pt x="186976" y="256794"/>
                </a:cubicBezTo>
                <a:lnTo>
                  <a:pt x="186976" y="260699"/>
                </a:lnTo>
                <a:cubicBezTo>
                  <a:pt x="186976" y="264128"/>
                  <a:pt x="185642" y="266605"/>
                  <a:pt x="181547" y="270700"/>
                </a:cubicBezTo>
                <a:cubicBezTo>
                  <a:pt x="177451" y="274796"/>
                  <a:pt x="174879" y="276225"/>
                  <a:pt x="171450" y="276225"/>
                </a:cubicBezTo>
                <a:cubicBezTo>
                  <a:pt x="168021" y="276225"/>
                  <a:pt x="165544" y="274892"/>
                  <a:pt x="161354" y="270796"/>
                </a:cubicBezTo>
                <a:cubicBezTo>
                  <a:pt x="157163" y="266700"/>
                  <a:pt x="58484" y="168783"/>
                  <a:pt x="54293" y="164687"/>
                </a:cubicBezTo>
                <a:cubicBezTo>
                  <a:pt x="50274" y="161293"/>
                  <a:pt x="44264" y="161799"/>
                  <a:pt x="40870" y="165817"/>
                </a:cubicBezTo>
                <a:cubicBezTo>
                  <a:pt x="37838" y="169405"/>
                  <a:pt x="37876" y="174668"/>
                  <a:pt x="40958" y="178213"/>
                </a:cubicBezTo>
                <a:cubicBezTo>
                  <a:pt x="41910" y="179261"/>
                  <a:pt x="143256" y="279559"/>
                  <a:pt x="147923" y="284321"/>
                </a:cubicBezTo>
                <a:cubicBezTo>
                  <a:pt x="158841" y="297341"/>
                  <a:pt x="178246" y="299045"/>
                  <a:pt x="191266" y="288127"/>
                </a:cubicBezTo>
                <a:cubicBezTo>
                  <a:pt x="192643" y="286972"/>
                  <a:pt x="193917" y="285699"/>
                  <a:pt x="195072" y="284321"/>
                </a:cubicBezTo>
                <a:cubicBezTo>
                  <a:pt x="199234" y="280482"/>
                  <a:pt x="202488" y="275764"/>
                  <a:pt x="204597" y="270510"/>
                </a:cubicBezTo>
                <a:cubicBezTo>
                  <a:pt x="208259" y="272248"/>
                  <a:pt x="212259" y="273158"/>
                  <a:pt x="216313" y="273177"/>
                </a:cubicBezTo>
                <a:cubicBezTo>
                  <a:pt x="225274" y="272780"/>
                  <a:pt x="233678" y="268716"/>
                  <a:pt x="239554" y="261937"/>
                </a:cubicBezTo>
                <a:cubicBezTo>
                  <a:pt x="243663" y="258090"/>
                  <a:pt x="246909" y="253415"/>
                  <a:pt x="249079" y="248221"/>
                </a:cubicBezTo>
                <a:cubicBezTo>
                  <a:pt x="252717" y="249919"/>
                  <a:pt x="256684" y="250797"/>
                  <a:pt x="260699" y="250793"/>
                </a:cubicBezTo>
                <a:cubicBezTo>
                  <a:pt x="269776" y="250595"/>
                  <a:pt x="278351" y="246585"/>
                  <a:pt x="284321" y="239744"/>
                </a:cubicBezTo>
                <a:cubicBezTo>
                  <a:pt x="288516" y="235934"/>
                  <a:pt x="291775" y="231208"/>
                  <a:pt x="293846" y="225933"/>
                </a:cubicBezTo>
                <a:cubicBezTo>
                  <a:pt x="297278" y="227558"/>
                  <a:pt x="301005" y="228465"/>
                  <a:pt x="304800" y="228600"/>
                </a:cubicBezTo>
                <a:cubicBezTo>
                  <a:pt x="313875" y="228390"/>
                  <a:pt x="322444" y="224382"/>
                  <a:pt x="328422" y="217551"/>
                </a:cubicBezTo>
                <a:cubicBezTo>
                  <a:pt x="341442" y="206633"/>
                  <a:pt x="343146" y="187228"/>
                  <a:pt x="332228" y="174208"/>
                </a:cubicBezTo>
                <a:cubicBezTo>
                  <a:pt x="331073" y="172831"/>
                  <a:pt x="329800" y="171557"/>
                  <a:pt x="328422" y="170402"/>
                </a:cubicBezTo>
                <a:close/>
              </a:path>
            </a:pathLst>
          </a:custGeom>
          <a:solidFill>
            <a:srgbClr val="007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78" name="Group 77">
            <a:extLst>
              <a:ext uri="{FF2B5EF4-FFF2-40B4-BE49-F238E27FC236}">
                <a16:creationId xmlns:a16="http://schemas.microsoft.com/office/drawing/2014/main" id="{FF6EFD35-9F69-B07E-6D4A-53074BE5B2DD}"/>
              </a:ext>
            </a:extLst>
          </p:cNvPr>
          <p:cNvGrpSpPr/>
          <p:nvPr/>
        </p:nvGrpSpPr>
        <p:grpSpPr>
          <a:xfrm>
            <a:off x="6221036" y="6093079"/>
            <a:ext cx="189776" cy="189776"/>
            <a:chOff x="9375776" y="3365501"/>
            <a:chExt cx="577849" cy="577849"/>
          </a:xfrm>
          <a:solidFill>
            <a:srgbClr val="00739A"/>
          </a:solidFill>
        </p:grpSpPr>
        <p:sp>
          <p:nvSpPr>
            <p:cNvPr id="79" name="Freeform 104">
              <a:extLst>
                <a:ext uri="{FF2B5EF4-FFF2-40B4-BE49-F238E27FC236}">
                  <a16:creationId xmlns:a16="http://schemas.microsoft.com/office/drawing/2014/main" id="{086A7748-A8AD-ECEF-2426-B2CA3D372A75}"/>
                </a:ext>
              </a:extLst>
            </p:cNvPr>
            <p:cNvSpPr>
              <a:spLocks noEditPoints="1"/>
            </p:cNvSpPr>
            <p:nvPr/>
          </p:nvSpPr>
          <p:spPr bwMode="auto">
            <a:xfrm>
              <a:off x="9375776" y="3365501"/>
              <a:ext cx="577849" cy="577849"/>
            </a:xfrm>
            <a:custGeom>
              <a:avLst/>
              <a:gdLst>
                <a:gd name="T0" fmla="*/ 913 w 1929"/>
                <a:gd name="T1" fmla="*/ 1927 h 1927"/>
                <a:gd name="T2" fmla="*/ 802 w 1929"/>
                <a:gd name="T3" fmla="*/ 1912 h 1927"/>
                <a:gd name="T4" fmla="*/ 122 w 1929"/>
                <a:gd name="T5" fmla="*/ 1417 h 1927"/>
                <a:gd name="T6" fmla="*/ 11 w 1929"/>
                <a:gd name="T7" fmla="*/ 927 h 1927"/>
                <a:gd name="T8" fmla="*/ 519 w 1929"/>
                <a:gd name="T9" fmla="*/ 120 h 1927"/>
                <a:gd name="T10" fmla="*/ 1009 w 1929"/>
                <a:gd name="T11" fmla="*/ 9 h 1927"/>
                <a:gd name="T12" fmla="*/ 1688 w 1929"/>
                <a:gd name="T13" fmla="*/ 333 h 1927"/>
                <a:gd name="T14" fmla="*/ 1924 w 1929"/>
                <a:gd name="T15" fmla="*/ 870 h 1927"/>
                <a:gd name="T16" fmla="*/ 1929 w 1929"/>
                <a:gd name="T17" fmla="*/ 911 h 1927"/>
                <a:gd name="T18" fmla="*/ 1929 w 1929"/>
                <a:gd name="T19" fmla="*/ 1023 h 1927"/>
                <a:gd name="T20" fmla="*/ 1926 w 1929"/>
                <a:gd name="T21" fmla="*/ 1040 h 1927"/>
                <a:gd name="T22" fmla="*/ 1816 w 1929"/>
                <a:gd name="T23" fmla="*/ 1418 h 1927"/>
                <a:gd name="T24" fmla="*/ 1136 w 1929"/>
                <a:gd name="T25" fmla="*/ 1912 h 1927"/>
                <a:gd name="T26" fmla="*/ 1025 w 1929"/>
                <a:gd name="T27" fmla="*/ 1927 h 1927"/>
                <a:gd name="T28" fmla="*/ 913 w 1929"/>
                <a:gd name="T29" fmla="*/ 1927 h 1927"/>
                <a:gd name="T30" fmla="*/ 968 w 1929"/>
                <a:gd name="T31" fmla="*/ 1863 h 1927"/>
                <a:gd name="T32" fmla="*/ 1865 w 1929"/>
                <a:gd name="T33" fmla="*/ 967 h 1927"/>
                <a:gd name="T34" fmla="*/ 970 w 1929"/>
                <a:gd name="T35" fmla="*/ 71 h 1927"/>
                <a:gd name="T36" fmla="*/ 73 w 1929"/>
                <a:gd name="T37" fmla="*/ 967 h 1927"/>
                <a:gd name="T38" fmla="*/ 968 w 1929"/>
                <a:gd name="T39" fmla="*/ 1863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9" h="1927">
                  <a:moveTo>
                    <a:pt x="913" y="1927"/>
                  </a:moveTo>
                  <a:cubicBezTo>
                    <a:pt x="876" y="1922"/>
                    <a:pt x="838" y="1919"/>
                    <a:pt x="802" y="1912"/>
                  </a:cubicBezTo>
                  <a:cubicBezTo>
                    <a:pt x="498" y="1854"/>
                    <a:pt x="271" y="1688"/>
                    <a:pt x="122" y="1417"/>
                  </a:cubicBezTo>
                  <a:cubicBezTo>
                    <a:pt x="38" y="1265"/>
                    <a:pt x="0" y="1100"/>
                    <a:pt x="11" y="927"/>
                  </a:cubicBezTo>
                  <a:cubicBezTo>
                    <a:pt x="33" y="567"/>
                    <a:pt x="204" y="297"/>
                    <a:pt x="519" y="120"/>
                  </a:cubicBezTo>
                  <a:cubicBezTo>
                    <a:pt x="670" y="36"/>
                    <a:pt x="836" y="0"/>
                    <a:pt x="1009" y="9"/>
                  </a:cubicBezTo>
                  <a:cubicBezTo>
                    <a:pt x="1280" y="22"/>
                    <a:pt x="1507" y="130"/>
                    <a:pt x="1688" y="333"/>
                  </a:cubicBezTo>
                  <a:cubicBezTo>
                    <a:pt x="1825" y="486"/>
                    <a:pt x="1901" y="667"/>
                    <a:pt x="1924" y="870"/>
                  </a:cubicBezTo>
                  <a:cubicBezTo>
                    <a:pt x="1926" y="884"/>
                    <a:pt x="1927" y="897"/>
                    <a:pt x="1929" y="911"/>
                  </a:cubicBezTo>
                  <a:cubicBezTo>
                    <a:pt x="1929" y="948"/>
                    <a:pt x="1929" y="986"/>
                    <a:pt x="1929" y="1023"/>
                  </a:cubicBezTo>
                  <a:cubicBezTo>
                    <a:pt x="1928" y="1029"/>
                    <a:pt x="1926" y="1034"/>
                    <a:pt x="1926" y="1040"/>
                  </a:cubicBezTo>
                  <a:cubicBezTo>
                    <a:pt x="1916" y="1174"/>
                    <a:pt x="1881" y="1300"/>
                    <a:pt x="1816" y="1418"/>
                  </a:cubicBezTo>
                  <a:cubicBezTo>
                    <a:pt x="1667" y="1688"/>
                    <a:pt x="1440" y="1854"/>
                    <a:pt x="1136" y="1912"/>
                  </a:cubicBezTo>
                  <a:cubicBezTo>
                    <a:pt x="1100" y="1919"/>
                    <a:pt x="1062" y="1922"/>
                    <a:pt x="1025" y="1927"/>
                  </a:cubicBezTo>
                  <a:cubicBezTo>
                    <a:pt x="988" y="1927"/>
                    <a:pt x="950" y="1927"/>
                    <a:pt x="913" y="1927"/>
                  </a:cubicBezTo>
                  <a:close/>
                  <a:moveTo>
                    <a:pt x="968" y="1863"/>
                  </a:moveTo>
                  <a:cubicBezTo>
                    <a:pt x="1462" y="1864"/>
                    <a:pt x="1865" y="1461"/>
                    <a:pt x="1865" y="967"/>
                  </a:cubicBezTo>
                  <a:cubicBezTo>
                    <a:pt x="1865" y="473"/>
                    <a:pt x="1464" y="72"/>
                    <a:pt x="970" y="71"/>
                  </a:cubicBezTo>
                  <a:cubicBezTo>
                    <a:pt x="476" y="71"/>
                    <a:pt x="73" y="473"/>
                    <a:pt x="73" y="967"/>
                  </a:cubicBezTo>
                  <a:cubicBezTo>
                    <a:pt x="73" y="1461"/>
                    <a:pt x="474" y="1863"/>
                    <a:pt x="968" y="18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0" name="Freeform 105">
              <a:extLst>
                <a:ext uri="{FF2B5EF4-FFF2-40B4-BE49-F238E27FC236}">
                  <a16:creationId xmlns:a16="http://schemas.microsoft.com/office/drawing/2014/main" id="{956D6A30-46B9-0ADC-867C-3F7AEEAC796F}"/>
                </a:ext>
              </a:extLst>
            </p:cNvPr>
            <p:cNvSpPr>
              <a:spLocks noEditPoints="1"/>
            </p:cNvSpPr>
            <p:nvPr/>
          </p:nvSpPr>
          <p:spPr bwMode="auto">
            <a:xfrm>
              <a:off x="9453563" y="3414713"/>
              <a:ext cx="433387" cy="452437"/>
            </a:xfrm>
            <a:custGeom>
              <a:avLst/>
              <a:gdLst>
                <a:gd name="T0" fmla="*/ 857 w 1448"/>
                <a:gd name="T1" fmla="*/ 1224 h 1504"/>
                <a:gd name="T2" fmla="*/ 878 w 1448"/>
                <a:gd name="T3" fmla="*/ 1283 h 1504"/>
                <a:gd name="T4" fmla="*/ 323 w 1448"/>
                <a:gd name="T5" fmla="*/ 1133 h 1504"/>
                <a:gd name="T6" fmla="*/ 1014 w 1448"/>
                <a:gd name="T7" fmla="*/ 1327 h 1504"/>
                <a:gd name="T8" fmla="*/ 582 w 1448"/>
                <a:gd name="T9" fmla="*/ 1458 h 1504"/>
                <a:gd name="T10" fmla="*/ 102 w 1448"/>
                <a:gd name="T11" fmla="*/ 1261 h 1504"/>
                <a:gd name="T12" fmla="*/ 37 w 1448"/>
                <a:gd name="T13" fmla="*/ 1076 h 1504"/>
                <a:gd name="T14" fmla="*/ 62 w 1448"/>
                <a:gd name="T15" fmla="*/ 971 h 1504"/>
                <a:gd name="T16" fmla="*/ 465 w 1448"/>
                <a:gd name="T17" fmla="*/ 174 h 1504"/>
                <a:gd name="T18" fmla="*/ 494 w 1448"/>
                <a:gd name="T19" fmla="*/ 230 h 1504"/>
                <a:gd name="T20" fmla="*/ 116 w 1448"/>
                <a:gd name="T21" fmla="*/ 921 h 1504"/>
                <a:gd name="T22" fmla="*/ 200 w 1448"/>
                <a:gd name="T23" fmla="*/ 825 h 1504"/>
                <a:gd name="T24" fmla="*/ 466 w 1448"/>
                <a:gd name="T25" fmla="*/ 350 h 1504"/>
                <a:gd name="T26" fmla="*/ 262 w 1448"/>
                <a:gd name="T27" fmla="*/ 797 h 1504"/>
                <a:gd name="T28" fmla="*/ 484 w 1448"/>
                <a:gd name="T29" fmla="*/ 729 h 1504"/>
                <a:gd name="T30" fmla="*/ 599 w 1448"/>
                <a:gd name="T31" fmla="*/ 606 h 1504"/>
                <a:gd name="T32" fmla="*/ 614 w 1448"/>
                <a:gd name="T33" fmla="*/ 51 h 1504"/>
                <a:gd name="T34" fmla="*/ 650 w 1448"/>
                <a:gd name="T35" fmla="*/ 0 h 1504"/>
                <a:gd name="T36" fmla="*/ 923 w 1448"/>
                <a:gd name="T37" fmla="*/ 313 h 1504"/>
                <a:gd name="T38" fmla="*/ 892 w 1448"/>
                <a:gd name="T39" fmla="*/ 671 h 1504"/>
                <a:gd name="T40" fmla="*/ 951 w 1448"/>
                <a:gd name="T41" fmla="*/ 827 h 1504"/>
                <a:gd name="T42" fmla="*/ 1423 w 1448"/>
                <a:gd name="T43" fmla="*/ 1161 h 1504"/>
                <a:gd name="T44" fmla="*/ 923 w 1448"/>
                <a:gd name="T45" fmla="*/ 1180 h 1504"/>
                <a:gd name="T46" fmla="*/ 737 w 1448"/>
                <a:gd name="T47" fmla="*/ 1021 h 1504"/>
                <a:gd name="T48" fmla="*/ 576 w 1448"/>
                <a:gd name="T49" fmla="*/ 989 h 1504"/>
                <a:gd name="T50" fmla="*/ 827 w 1448"/>
                <a:gd name="T51" fmla="*/ 609 h 1504"/>
                <a:gd name="T52" fmla="*/ 735 w 1448"/>
                <a:gd name="T53" fmla="*/ 98 h 1504"/>
                <a:gd name="T54" fmla="*/ 679 w 1448"/>
                <a:gd name="T55" fmla="*/ 578 h 1504"/>
                <a:gd name="T56" fmla="*/ 1358 w 1448"/>
                <a:gd name="T57" fmla="*/ 1137 h 1504"/>
                <a:gd name="T58" fmla="*/ 817 w 1448"/>
                <a:gd name="T59" fmla="*/ 996 h 1504"/>
                <a:gd name="T60" fmla="*/ 874 w 1448"/>
                <a:gd name="T61" fmla="*/ 1062 h 1504"/>
                <a:gd name="T62" fmla="*/ 1358 w 1448"/>
                <a:gd name="T63" fmla="*/ 1137 h 1504"/>
                <a:gd name="T64" fmla="*/ 870 w 1448"/>
                <a:gd name="T65" fmla="*/ 800 h 1504"/>
                <a:gd name="T66" fmla="*/ 550 w 1448"/>
                <a:gd name="T67" fmla="*/ 800 h 1504"/>
                <a:gd name="T68" fmla="*/ 486 w 1448"/>
                <a:gd name="T69" fmla="*/ 792 h 1504"/>
                <a:gd name="T70" fmla="*/ 280 w 1448"/>
                <a:gd name="T71" fmla="*/ 864 h 1504"/>
                <a:gd name="T72" fmla="*/ 340 w 1448"/>
                <a:gd name="T73" fmla="*/ 1050 h 1504"/>
                <a:gd name="T74" fmla="*/ 486 w 1448"/>
                <a:gd name="T75" fmla="*/ 792 h 1504"/>
                <a:gd name="T76" fmla="*/ 279 w 1448"/>
                <a:gd name="T77" fmla="*/ 1085 h 1504"/>
                <a:gd name="T78" fmla="*/ 143 w 1448"/>
                <a:gd name="T79" fmla="*/ 999 h 1504"/>
                <a:gd name="T80" fmla="*/ 198 w 1448"/>
                <a:gd name="T81" fmla="*/ 1132 h 1504"/>
                <a:gd name="T82" fmla="*/ 94 w 1448"/>
                <a:gd name="T83" fmla="*/ 1192 h 1504"/>
                <a:gd name="T84" fmla="*/ 102 w 1448"/>
                <a:gd name="T85" fmla="*/ 1085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8" h="1504">
                  <a:moveTo>
                    <a:pt x="379" y="1101"/>
                  </a:moveTo>
                  <a:cubicBezTo>
                    <a:pt x="515" y="1237"/>
                    <a:pt x="673" y="1276"/>
                    <a:pt x="857" y="1224"/>
                  </a:cubicBezTo>
                  <a:cubicBezTo>
                    <a:pt x="860" y="1233"/>
                    <a:pt x="864" y="1242"/>
                    <a:pt x="867" y="1252"/>
                  </a:cubicBezTo>
                  <a:cubicBezTo>
                    <a:pt x="871" y="1261"/>
                    <a:pt x="874" y="1271"/>
                    <a:pt x="878" y="1283"/>
                  </a:cubicBezTo>
                  <a:cubicBezTo>
                    <a:pt x="778" y="1317"/>
                    <a:pt x="678" y="1320"/>
                    <a:pt x="577" y="1293"/>
                  </a:cubicBezTo>
                  <a:cubicBezTo>
                    <a:pt x="477" y="1266"/>
                    <a:pt x="393" y="1213"/>
                    <a:pt x="323" y="1133"/>
                  </a:cubicBezTo>
                  <a:cubicBezTo>
                    <a:pt x="295" y="1150"/>
                    <a:pt x="268" y="1165"/>
                    <a:pt x="240" y="1181"/>
                  </a:cubicBezTo>
                  <a:cubicBezTo>
                    <a:pt x="370" y="1356"/>
                    <a:pt x="693" y="1504"/>
                    <a:pt x="1014" y="1327"/>
                  </a:cubicBezTo>
                  <a:cubicBezTo>
                    <a:pt x="1025" y="1344"/>
                    <a:pt x="1035" y="1362"/>
                    <a:pt x="1046" y="1381"/>
                  </a:cubicBezTo>
                  <a:cubicBezTo>
                    <a:pt x="899" y="1463"/>
                    <a:pt x="745" y="1490"/>
                    <a:pt x="582" y="1458"/>
                  </a:cubicBezTo>
                  <a:cubicBezTo>
                    <a:pt x="420" y="1427"/>
                    <a:pt x="287" y="1344"/>
                    <a:pt x="183" y="1214"/>
                  </a:cubicBezTo>
                  <a:cubicBezTo>
                    <a:pt x="155" y="1230"/>
                    <a:pt x="129" y="1246"/>
                    <a:pt x="102" y="1261"/>
                  </a:cubicBezTo>
                  <a:cubicBezTo>
                    <a:pt x="74" y="1277"/>
                    <a:pt x="58" y="1272"/>
                    <a:pt x="44" y="1243"/>
                  </a:cubicBezTo>
                  <a:cubicBezTo>
                    <a:pt x="18" y="1188"/>
                    <a:pt x="21" y="1132"/>
                    <a:pt x="37" y="1076"/>
                  </a:cubicBezTo>
                  <a:cubicBezTo>
                    <a:pt x="42" y="1058"/>
                    <a:pt x="48" y="1039"/>
                    <a:pt x="57" y="1022"/>
                  </a:cubicBezTo>
                  <a:cubicBezTo>
                    <a:pt x="67" y="1005"/>
                    <a:pt x="66" y="989"/>
                    <a:pt x="62" y="971"/>
                  </a:cubicBezTo>
                  <a:cubicBezTo>
                    <a:pt x="0" y="714"/>
                    <a:pt x="65" y="493"/>
                    <a:pt x="252" y="308"/>
                  </a:cubicBezTo>
                  <a:cubicBezTo>
                    <a:pt x="313" y="248"/>
                    <a:pt x="386" y="205"/>
                    <a:pt x="465" y="174"/>
                  </a:cubicBezTo>
                  <a:cubicBezTo>
                    <a:pt x="467" y="173"/>
                    <a:pt x="469" y="173"/>
                    <a:pt x="472" y="173"/>
                  </a:cubicBezTo>
                  <a:cubicBezTo>
                    <a:pt x="479" y="191"/>
                    <a:pt x="486" y="210"/>
                    <a:pt x="494" y="230"/>
                  </a:cubicBezTo>
                  <a:cubicBezTo>
                    <a:pt x="319" y="302"/>
                    <a:pt x="198" y="426"/>
                    <a:pt x="134" y="604"/>
                  </a:cubicBezTo>
                  <a:cubicBezTo>
                    <a:pt x="99" y="704"/>
                    <a:pt x="93" y="832"/>
                    <a:pt x="116" y="921"/>
                  </a:cubicBezTo>
                  <a:cubicBezTo>
                    <a:pt x="143" y="896"/>
                    <a:pt x="171" y="870"/>
                    <a:pt x="197" y="844"/>
                  </a:cubicBezTo>
                  <a:cubicBezTo>
                    <a:pt x="200" y="840"/>
                    <a:pt x="200" y="831"/>
                    <a:pt x="200" y="825"/>
                  </a:cubicBezTo>
                  <a:cubicBezTo>
                    <a:pt x="193" y="674"/>
                    <a:pt x="244" y="545"/>
                    <a:pt x="348" y="438"/>
                  </a:cubicBezTo>
                  <a:cubicBezTo>
                    <a:pt x="382" y="403"/>
                    <a:pt x="421" y="374"/>
                    <a:pt x="466" y="350"/>
                  </a:cubicBezTo>
                  <a:cubicBezTo>
                    <a:pt x="476" y="368"/>
                    <a:pt x="486" y="386"/>
                    <a:pt x="496" y="405"/>
                  </a:cubicBezTo>
                  <a:cubicBezTo>
                    <a:pt x="348" y="493"/>
                    <a:pt x="270" y="622"/>
                    <a:pt x="262" y="797"/>
                  </a:cubicBezTo>
                  <a:cubicBezTo>
                    <a:pt x="269" y="794"/>
                    <a:pt x="274" y="793"/>
                    <a:pt x="278" y="791"/>
                  </a:cubicBezTo>
                  <a:cubicBezTo>
                    <a:pt x="342" y="756"/>
                    <a:pt x="411" y="735"/>
                    <a:pt x="484" y="729"/>
                  </a:cubicBezTo>
                  <a:cubicBezTo>
                    <a:pt x="496" y="728"/>
                    <a:pt x="500" y="723"/>
                    <a:pt x="504" y="713"/>
                  </a:cubicBezTo>
                  <a:cubicBezTo>
                    <a:pt x="523" y="667"/>
                    <a:pt x="555" y="631"/>
                    <a:pt x="599" y="606"/>
                  </a:cubicBezTo>
                  <a:cubicBezTo>
                    <a:pt x="611" y="599"/>
                    <a:pt x="614" y="592"/>
                    <a:pt x="614" y="580"/>
                  </a:cubicBezTo>
                  <a:cubicBezTo>
                    <a:pt x="614" y="404"/>
                    <a:pt x="614" y="227"/>
                    <a:pt x="614" y="51"/>
                  </a:cubicBezTo>
                  <a:cubicBezTo>
                    <a:pt x="614" y="44"/>
                    <a:pt x="614" y="37"/>
                    <a:pt x="615" y="31"/>
                  </a:cubicBezTo>
                  <a:cubicBezTo>
                    <a:pt x="617" y="10"/>
                    <a:pt x="629" y="0"/>
                    <a:pt x="650" y="0"/>
                  </a:cubicBezTo>
                  <a:cubicBezTo>
                    <a:pt x="703" y="1"/>
                    <a:pt x="747" y="23"/>
                    <a:pt x="785" y="57"/>
                  </a:cubicBezTo>
                  <a:cubicBezTo>
                    <a:pt x="862" y="125"/>
                    <a:pt x="904" y="214"/>
                    <a:pt x="923" y="313"/>
                  </a:cubicBezTo>
                  <a:cubicBezTo>
                    <a:pt x="945" y="422"/>
                    <a:pt x="933" y="529"/>
                    <a:pt x="887" y="631"/>
                  </a:cubicBezTo>
                  <a:cubicBezTo>
                    <a:pt x="880" y="647"/>
                    <a:pt x="881" y="657"/>
                    <a:pt x="892" y="671"/>
                  </a:cubicBezTo>
                  <a:cubicBezTo>
                    <a:pt x="921" y="709"/>
                    <a:pt x="933" y="753"/>
                    <a:pt x="934" y="800"/>
                  </a:cubicBezTo>
                  <a:cubicBezTo>
                    <a:pt x="934" y="815"/>
                    <a:pt x="939" y="821"/>
                    <a:pt x="951" y="827"/>
                  </a:cubicBezTo>
                  <a:cubicBezTo>
                    <a:pt x="1103" y="915"/>
                    <a:pt x="1256" y="1003"/>
                    <a:pt x="1408" y="1091"/>
                  </a:cubicBezTo>
                  <a:cubicBezTo>
                    <a:pt x="1444" y="1112"/>
                    <a:pt x="1448" y="1128"/>
                    <a:pt x="1423" y="1161"/>
                  </a:cubicBezTo>
                  <a:cubicBezTo>
                    <a:pt x="1388" y="1207"/>
                    <a:pt x="1339" y="1232"/>
                    <a:pt x="1284" y="1244"/>
                  </a:cubicBezTo>
                  <a:cubicBezTo>
                    <a:pt x="1155" y="1273"/>
                    <a:pt x="1035" y="1247"/>
                    <a:pt x="923" y="1180"/>
                  </a:cubicBezTo>
                  <a:cubicBezTo>
                    <a:pt x="859" y="1142"/>
                    <a:pt x="806" y="1093"/>
                    <a:pt x="764" y="1032"/>
                  </a:cubicBezTo>
                  <a:cubicBezTo>
                    <a:pt x="757" y="1021"/>
                    <a:pt x="749" y="1019"/>
                    <a:pt x="737" y="1021"/>
                  </a:cubicBezTo>
                  <a:cubicBezTo>
                    <a:pt x="687" y="1027"/>
                    <a:pt x="640" y="1017"/>
                    <a:pt x="597" y="991"/>
                  </a:cubicBezTo>
                  <a:cubicBezTo>
                    <a:pt x="591" y="988"/>
                    <a:pt x="581" y="986"/>
                    <a:pt x="576" y="989"/>
                  </a:cubicBezTo>
                  <a:cubicBezTo>
                    <a:pt x="511" y="1025"/>
                    <a:pt x="447" y="1062"/>
                    <a:pt x="379" y="1101"/>
                  </a:cubicBezTo>
                  <a:close/>
                  <a:moveTo>
                    <a:pt x="827" y="609"/>
                  </a:moveTo>
                  <a:cubicBezTo>
                    <a:pt x="874" y="513"/>
                    <a:pt x="882" y="385"/>
                    <a:pt x="850" y="280"/>
                  </a:cubicBezTo>
                  <a:cubicBezTo>
                    <a:pt x="828" y="209"/>
                    <a:pt x="795" y="145"/>
                    <a:pt x="735" y="98"/>
                  </a:cubicBezTo>
                  <a:cubicBezTo>
                    <a:pt x="719" y="86"/>
                    <a:pt x="700" y="77"/>
                    <a:pt x="679" y="66"/>
                  </a:cubicBezTo>
                  <a:cubicBezTo>
                    <a:pt x="679" y="240"/>
                    <a:pt x="679" y="408"/>
                    <a:pt x="679" y="578"/>
                  </a:cubicBezTo>
                  <a:cubicBezTo>
                    <a:pt x="733" y="572"/>
                    <a:pt x="781" y="582"/>
                    <a:pt x="827" y="609"/>
                  </a:cubicBezTo>
                  <a:close/>
                  <a:moveTo>
                    <a:pt x="1358" y="1137"/>
                  </a:moveTo>
                  <a:cubicBezTo>
                    <a:pt x="1211" y="1052"/>
                    <a:pt x="1065" y="967"/>
                    <a:pt x="918" y="882"/>
                  </a:cubicBezTo>
                  <a:cubicBezTo>
                    <a:pt x="896" y="933"/>
                    <a:pt x="862" y="970"/>
                    <a:pt x="817" y="996"/>
                  </a:cubicBezTo>
                  <a:cubicBezTo>
                    <a:pt x="820" y="1001"/>
                    <a:pt x="822" y="1005"/>
                    <a:pt x="825" y="1008"/>
                  </a:cubicBezTo>
                  <a:cubicBezTo>
                    <a:pt x="841" y="1026"/>
                    <a:pt x="856" y="1046"/>
                    <a:pt x="874" y="1062"/>
                  </a:cubicBezTo>
                  <a:cubicBezTo>
                    <a:pt x="978" y="1159"/>
                    <a:pt x="1100" y="1203"/>
                    <a:pt x="1242" y="1188"/>
                  </a:cubicBezTo>
                  <a:cubicBezTo>
                    <a:pt x="1285" y="1183"/>
                    <a:pt x="1323" y="1166"/>
                    <a:pt x="1358" y="1137"/>
                  </a:cubicBezTo>
                  <a:close/>
                  <a:moveTo>
                    <a:pt x="711" y="959"/>
                  </a:moveTo>
                  <a:cubicBezTo>
                    <a:pt x="798" y="959"/>
                    <a:pt x="869" y="887"/>
                    <a:pt x="870" y="800"/>
                  </a:cubicBezTo>
                  <a:cubicBezTo>
                    <a:pt x="871" y="712"/>
                    <a:pt x="798" y="639"/>
                    <a:pt x="709" y="640"/>
                  </a:cubicBezTo>
                  <a:cubicBezTo>
                    <a:pt x="621" y="641"/>
                    <a:pt x="549" y="713"/>
                    <a:pt x="550" y="800"/>
                  </a:cubicBezTo>
                  <a:cubicBezTo>
                    <a:pt x="551" y="889"/>
                    <a:pt x="623" y="959"/>
                    <a:pt x="711" y="959"/>
                  </a:cubicBezTo>
                  <a:close/>
                  <a:moveTo>
                    <a:pt x="486" y="792"/>
                  </a:moveTo>
                  <a:cubicBezTo>
                    <a:pt x="476" y="794"/>
                    <a:pt x="469" y="795"/>
                    <a:pt x="462" y="796"/>
                  </a:cubicBezTo>
                  <a:cubicBezTo>
                    <a:pt x="397" y="805"/>
                    <a:pt x="336" y="828"/>
                    <a:pt x="280" y="864"/>
                  </a:cubicBezTo>
                  <a:cubicBezTo>
                    <a:pt x="276" y="867"/>
                    <a:pt x="270" y="875"/>
                    <a:pt x="271" y="879"/>
                  </a:cubicBezTo>
                  <a:cubicBezTo>
                    <a:pt x="281" y="941"/>
                    <a:pt x="304" y="997"/>
                    <a:pt x="340" y="1050"/>
                  </a:cubicBezTo>
                  <a:cubicBezTo>
                    <a:pt x="405" y="1012"/>
                    <a:pt x="469" y="975"/>
                    <a:pt x="534" y="937"/>
                  </a:cubicBezTo>
                  <a:cubicBezTo>
                    <a:pt x="501" y="894"/>
                    <a:pt x="487" y="846"/>
                    <a:pt x="486" y="792"/>
                  </a:cubicBezTo>
                  <a:close/>
                  <a:moveTo>
                    <a:pt x="198" y="1132"/>
                  </a:moveTo>
                  <a:cubicBezTo>
                    <a:pt x="230" y="1113"/>
                    <a:pt x="256" y="1098"/>
                    <a:pt x="279" y="1085"/>
                  </a:cubicBezTo>
                  <a:cubicBezTo>
                    <a:pt x="255" y="1028"/>
                    <a:pt x="232" y="975"/>
                    <a:pt x="207" y="918"/>
                  </a:cubicBezTo>
                  <a:cubicBezTo>
                    <a:pt x="186" y="944"/>
                    <a:pt x="164" y="971"/>
                    <a:pt x="143" y="999"/>
                  </a:cubicBezTo>
                  <a:cubicBezTo>
                    <a:pt x="141" y="1002"/>
                    <a:pt x="140" y="1009"/>
                    <a:pt x="142" y="1012"/>
                  </a:cubicBezTo>
                  <a:cubicBezTo>
                    <a:pt x="160" y="1052"/>
                    <a:pt x="179" y="1091"/>
                    <a:pt x="198" y="1132"/>
                  </a:cubicBezTo>
                  <a:close/>
                  <a:moveTo>
                    <a:pt x="102" y="1085"/>
                  </a:moveTo>
                  <a:cubicBezTo>
                    <a:pt x="89" y="1121"/>
                    <a:pt x="87" y="1155"/>
                    <a:pt x="94" y="1192"/>
                  </a:cubicBezTo>
                  <a:cubicBezTo>
                    <a:pt x="112" y="1181"/>
                    <a:pt x="129" y="1172"/>
                    <a:pt x="145" y="1162"/>
                  </a:cubicBezTo>
                  <a:cubicBezTo>
                    <a:pt x="130" y="1136"/>
                    <a:pt x="117" y="1111"/>
                    <a:pt x="10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1" name="Freeform 106">
              <a:extLst>
                <a:ext uri="{FF2B5EF4-FFF2-40B4-BE49-F238E27FC236}">
                  <a16:creationId xmlns:a16="http://schemas.microsoft.com/office/drawing/2014/main" id="{29D1A33D-5DA2-85E7-59AE-CD8DF0089C4D}"/>
                </a:ext>
              </a:extLst>
            </p:cNvPr>
            <p:cNvSpPr>
              <a:spLocks/>
            </p:cNvSpPr>
            <p:nvPr/>
          </p:nvSpPr>
          <p:spPr bwMode="auto">
            <a:xfrm>
              <a:off x="9756775" y="3481388"/>
              <a:ext cx="123825" cy="214312"/>
            </a:xfrm>
            <a:custGeom>
              <a:avLst/>
              <a:gdLst>
                <a:gd name="T0" fmla="*/ 352 w 413"/>
                <a:gd name="T1" fmla="*/ 715 h 715"/>
                <a:gd name="T2" fmla="*/ 293 w 413"/>
                <a:gd name="T3" fmla="*/ 703 h 715"/>
                <a:gd name="T4" fmla="*/ 0 w 413"/>
                <a:gd name="T5" fmla="*/ 52 h 715"/>
                <a:gd name="T6" fmla="*/ 25 w 413"/>
                <a:gd name="T7" fmla="*/ 9 h 715"/>
                <a:gd name="T8" fmla="*/ 31 w 413"/>
                <a:gd name="T9" fmla="*/ 0 h 715"/>
                <a:gd name="T10" fmla="*/ 352 w 413"/>
                <a:gd name="T11" fmla="*/ 715 h 715"/>
              </a:gdLst>
              <a:ahLst/>
              <a:cxnLst>
                <a:cxn ang="0">
                  <a:pos x="T0" y="T1"/>
                </a:cxn>
                <a:cxn ang="0">
                  <a:pos x="T2" y="T3"/>
                </a:cxn>
                <a:cxn ang="0">
                  <a:pos x="T4" y="T5"/>
                </a:cxn>
                <a:cxn ang="0">
                  <a:pos x="T6" y="T7"/>
                </a:cxn>
                <a:cxn ang="0">
                  <a:pos x="T8" y="T9"/>
                </a:cxn>
                <a:cxn ang="0">
                  <a:pos x="T10" y="T11"/>
                </a:cxn>
              </a:cxnLst>
              <a:rect l="0" t="0" r="r" b="b"/>
              <a:pathLst>
                <a:path w="413" h="715">
                  <a:moveTo>
                    <a:pt x="352" y="715"/>
                  </a:moveTo>
                  <a:cubicBezTo>
                    <a:pt x="332" y="711"/>
                    <a:pt x="312" y="707"/>
                    <a:pt x="293" y="703"/>
                  </a:cubicBezTo>
                  <a:cubicBezTo>
                    <a:pt x="333" y="423"/>
                    <a:pt x="235" y="207"/>
                    <a:pt x="0" y="52"/>
                  </a:cubicBezTo>
                  <a:cubicBezTo>
                    <a:pt x="8" y="38"/>
                    <a:pt x="17" y="23"/>
                    <a:pt x="25" y="9"/>
                  </a:cubicBezTo>
                  <a:cubicBezTo>
                    <a:pt x="27" y="6"/>
                    <a:pt x="29" y="3"/>
                    <a:pt x="31" y="0"/>
                  </a:cubicBezTo>
                  <a:cubicBezTo>
                    <a:pt x="280" y="139"/>
                    <a:pt x="413" y="439"/>
                    <a:pt x="352" y="7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2" name="Freeform 107">
              <a:extLst>
                <a:ext uri="{FF2B5EF4-FFF2-40B4-BE49-F238E27FC236}">
                  <a16:creationId xmlns:a16="http://schemas.microsoft.com/office/drawing/2014/main" id="{65CAB73C-76DC-162C-90EE-1C41BC6B377B}"/>
                </a:ext>
              </a:extLst>
            </p:cNvPr>
            <p:cNvSpPr>
              <a:spLocks/>
            </p:cNvSpPr>
            <p:nvPr/>
          </p:nvSpPr>
          <p:spPr bwMode="auto">
            <a:xfrm>
              <a:off x="9755188" y="3540125"/>
              <a:ext cx="65087" cy="114300"/>
            </a:xfrm>
            <a:custGeom>
              <a:avLst/>
              <a:gdLst>
                <a:gd name="T0" fmla="*/ 213 w 213"/>
                <a:gd name="T1" fmla="*/ 380 h 380"/>
                <a:gd name="T2" fmla="*/ 149 w 213"/>
                <a:gd name="T3" fmla="*/ 380 h 380"/>
                <a:gd name="T4" fmla="*/ 0 w 213"/>
                <a:gd name="T5" fmla="*/ 47 h 380"/>
                <a:gd name="T6" fmla="*/ 42 w 213"/>
                <a:gd name="T7" fmla="*/ 0 h 380"/>
                <a:gd name="T8" fmla="*/ 213 w 213"/>
                <a:gd name="T9" fmla="*/ 380 h 380"/>
              </a:gdLst>
              <a:ahLst/>
              <a:cxnLst>
                <a:cxn ang="0">
                  <a:pos x="T0" y="T1"/>
                </a:cxn>
                <a:cxn ang="0">
                  <a:pos x="T2" y="T3"/>
                </a:cxn>
                <a:cxn ang="0">
                  <a:pos x="T4" y="T5"/>
                </a:cxn>
                <a:cxn ang="0">
                  <a:pos x="T6" y="T7"/>
                </a:cxn>
                <a:cxn ang="0">
                  <a:pos x="T8" y="T9"/>
                </a:cxn>
              </a:cxnLst>
              <a:rect l="0" t="0" r="r" b="b"/>
              <a:pathLst>
                <a:path w="213" h="380">
                  <a:moveTo>
                    <a:pt x="213" y="380"/>
                  </a:moveTo>
                  <a:cubicBezTo>
                    <a:pt x="190" y="380"/>
                    <a:pt x="170" y="380"/>
                    <a:pt x="149" y="380"/>
                  </a:cubicBezTo>
                  <a:cubicBezTo>
                    <a:pt x="146" y="248"/>
                    <a:pt x="96" y="138"/>
                    <a:pt x="0" y="47"/>
                  </a:cubicBezTo>
                  <a:cubicBezTo>
                    <a:pt x="14" y="31"/>
                    <a:pt x="27" y="17"/>
                    <a:pt x="42" y="0"/>
                  </a:cubicBezTo>
                  <a:cubicBezTo>
                    <a:pt x="153" y="103"/>
                    <a:pt x="209" y="229"/>
                    <a:pt x="213" y="3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3" name="Freeform 108">
              <a:extLst>
                <a:ext uri="{FF2B5EF4-FFF2-40B4-BE49-F238E27FC236}">
                  <a16:creationId xmlns:a16="http://schemas.microsoft.com/office/drawing/2014/main" id="{4FB6DB1B-30D8-13FE-E2E3-6AD9098A4471}"/>
                </a:ext>
              </a:extLst>
            </p:cNvPr>
            <p:cNvSpPr>
              <a:spLocks noEditPoints="1"/>
            </p:cNvSpPr>
            <p:nvPr/>
          </p:nvSpPr>
          <p:spPr bwMode="auto">
            <a:xfrm>
              <a:off x="9636125" y="3625850"/>
              <a:ext cx="58737" cy="58737"/>
            </a:xfrm>
            <a:custGeom>
              <a:avLst/>
              <a:gdLst>
                <a:gd name="T0" fmla="*/ 98 w 193"/>
                <a:gd name="T1" fmla="*/ 192 h 193"/>
                <a:gd name="T2" fmla="*/ 1 w 193"/>
                <a:gd name="T3" fmla="*/ 97 h 193"/>
                <a:gd name="T4" fmla="*/ 97 w 193"/>
                <a:gd name="T5" fmla="*/ 0 h 193"/>
                <a:gd name="T6" fmla="*/ 193 w 193"/>
                <a:gd name="T7" fmla="*/ 96 h 193"/>
                <a:gd name="T8" fmla="*/ 98 w 193"/>
                <a:gd name="T9" fmla="*/ 192 h 193"/>
                <a:gd name="T10" fmla="*/ 97 w 193"/>
                <a:gd name="T11" fmla="*/ 65 h 193"/>
                <a:gd name="T12" fmla="*/ 66 w 193"/>
                <a:gd name="T13" fmla="*/ 95 h 193"/>
                <a:gd name="T14" fmla="*/ 97 w 193"/>
                <a:gd name="T15" fmla="*/ 127 h 193"/>
                <a:gd name="T16" fmla="*/ 128 w 193"/>
                <a:gd name="T17" fmla="*/ 97 h 193"/>
                <a:gd name="T18" fmla="*/ 97 w 193"/>
                <a:gd name="T1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8" y="192"/>
                  </a:moveTo>
                  <a:cubicBezTo>
                    <a:pt x="46" y="193"/>
                    <a:pt x="2" y="150"/>
                    <a:pt x="1" y="97"/>
                  </a:cubicBezTo>
                  <a:cubicBezTo>
                    <a:pt x="0" y="45"/>
                    <a:pt x="45" y="0"/>
                    <a:pt x="97" y="0"/>
                  </a:cubicBezTo>
                  <a:cubicBezTo>
                    <a:pt x="150" y="1"/>
                    <a:pt x="193" y="44"/>
                    <a:pt x="193" y="96"/>
                  </a:cubicBezTo>
                  <a:cubicBezTo>
                    <a:pt x="193" y="148"/>
                    <a:pt x="150" y="191"/>
                    <a:pt x="98" y="192"/>
                  </a:cubicBezTo>
                  <a:close/>
                  <a:moveTo>
                    <a:pt x="97" y="65"/>
                  </a:moveTo>
                  <a:cubicBezTo>
                    <a:pt x="80" y="65"/>
                    <a:pt x="66" y="78"/>
                    <a:pt x="66" y="95"/>
                  </a:cubicBezTo>
                  <a:cubicBezTo>
                    <a:pt x="65" y="113"/>
                    <a:pt x="79" y="127"/>
                    <a:pt x="97" y="127"/>
                  </a:cubicBezTo>
                  <a:cubicBezTo>
                    <a:pt x="114" y="128"/>
                    <a:pt x="128" y="114"/>
                    <a:pt x="128" y="97"/>
                  </a:cubicBezTo>
                  <a:cubicBezTo>
                    <a:pt x="129" y="79"/>
                    <a:pt x="115" y="65"/>
                    <a:pt x="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sp>
        <p:nvSpPr>
          <p:cNvPr id="172" name="Tekstvak 17">
            <a:extLst>
              <a:ext uri="{FF2B5EF4-FFF2-40B4-BE49-F238E27FC236}">
                <a16:creationId xmlns:a16="http://schemas.microsoft.com/office/drawing/2014/main" id="{492A076B-641A-4C0A-99D4-6A7C0B8BC1D4}"/>
              </a:ext>
            </a:extLst>
          </p:cNvPr>
          <p:cNvSpPr txBox="1">
            <a:spLocks/>
          </p:cNvSpPr>
          <p:nvPr/>
        </p:nvSpPr>
        <p:spPr>
          <a:xfrm>
            <a:off x="3715704" y="6346814"/>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Food</a:t>
            </a:r>
          </a:p>
        </p:txBody>
      </p:sp>
      <p:sp>
        <p:nvSpPr>
          <p:cNvPr id="175" name="Tekstvak 17">
            <a:extLst>
              <a:ext uri="{FF2B5EF4-FFF2-40B4-BE49-F238E27FC236}">
                <a16:creationId xmlns:a16="http://schemas.microsoft.com/office/drawing/2014/main" id="{4F2BEAFE-627D-43CD-AA82-E7906BF65C62}"/>
              </a:ext>
            </a:extLst>
          </p:cNvPr>
          <p:cNvSpPr txBox="1">
            <a:spLocks/>
          </p:cNvSpPr>
          <p:nvPr/>
        </p:nvSpPr>
        <p:spPr>
          <a:xfrm>
            <a:off x="4923220" y="6346814"/>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Finance &amp; insurance</a:t>
            </a:r>
          </a:p>
        </p:txBody>
      </p:sp>
      <p:sp>
        <p:nvSpPr>
          <p:cNvPr id="178" name="Tekstvak 17">
            <a:extLst>
              <a:ext uri="{FF2B5EF4-FFF2-40B4-BE49-F238E27FC236}">
                <a16:creationId xmlns:a16="http://schemas.microsoft.com/office/drawing/2014/main" id="{62C1E948-E50C-4CE3-9D10-6538EE268B64}"/>
              </a:ext>
            </a:extLst>
          </p:cNvPr>
          <p:cNvSpPr txBox="1">
            <a:spLocks/>
          </p:cNvSpPr>
          <p:nvPr/>
        </p:nvSpPr>
        <p:spPr>
          <a:xfrm>
            <a:off x="6184524" y="6346814"/>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Health </a:t>
            </a:r>
            <a:b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Wellbeing</a:t>
            </a:r>
          </a:p>
        </p:txBody>
      </p:sp>
      <p:sp>
        <p:nvSpPr>
          <p:cNvPr id="137" name="Oval 136">
            <a:extLst>
              <a:ext uri="{FF2B5EF4-FFF2-40B4-BE49-F238E27FC236}">
                <a16:creationId xmlns:a16="http://schemas.microsoft.com/office/drawing/2014/main" id="{791CE985-A8AA-4B57-86C9-959DF7B0C981}"/>
              </a:ext>
            </a:extLst>
          </p:cNvPr>
          <p:cNvSpPr/>
          <p:nvPr/>
        </p:nvSpPr>
        <p:spPr>
          <a:xfrm>
            <a:off x="3715704" y="6346814"/>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0" name="Oval 159">
            <a:extLst>
              <a:ext uri="{FF2B5EF4-FFF2-40B4-BE49-F238E27FC236}">
                <a16:creationId xmlns:a16="http://schemas.microsoft.com/office/drawing/2014/main" id="{1933C475-51E9-4F69-BA4B-06549EE66E15}"/>
              </a:ext>
            </a:extLst>
          </p:cNvPr>
          <p:cNvSpPr/>
          <p:nvPr/>
        </p:nvSpPr>
        <p:spPr>
          <a:xfrm>
            <a:off x="4923220" y="6346814"/>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a:extLst>
              <a:ext uri="{FF2B5EF4-FFF2-40B4-BE49-F238E27FC236}">
                <a16:creationId xmlns:a16="http://schemas.microsoft.com/office/drawing/2014/main" id="{722C6D74-9260-484F-8EED-F8A64D8F42F1}"/>
              </a:ext>
            </a:extLst>
          </p:cNvPr>
          <p:cNvSpPr/>
          <p:nvPr/>
        </p:nvSpPr>
        <p:spPr>
          <a:xfrm>
            <a:off x="6184524" y="6346814"/>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4" name="Grafik 45">
            <a:extLst>
              <a:ext uri="{FF2B5EF4-FFF2-40B4-BE49-F238E27FC236}">
                <a16:creationId xmlns:a16="http://schemas.microsoft.com/office/drawing/2014/main" id="{37E08722-3079-B78C-F4A4-AC387B968AE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68289" y="6398767"/>
            <a:ext cx="157632" cy="157630"/>
          </a:xfrm>
          <a:prstGeom prst="rect">
            <a:avLst/>
          </a:prstGeom>
        </p:spPr>
      </p:pic>
      <p:pic>
        <p:nvPicPr>
          <p:cNvPr id="101" name="Graphic 100">
            <a:extLst>
              <a:ext uri="{FF2B5EF4-FFF2-40B4-BE49-F238E27FC236}">
                <a16:creationId xmlns:a16="http://schemas.microsoft.com/office/drawing/2014/main" id="{5AE22302-28B6-CAC6-2A28-7E0B67F4A5B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70324" y="6393286"/>
            <a:ext cx="168592" cy="168592"/>
          </a:xfrm>
          <a:prstGeom prst="rect">
            <a:avLst/>
          </a:prstGeom>
        </p:spPr>
      </p:pic>
      <p:sp>
        <p:nvSpPr>
          <p:cNvPr id="84" name="Freeform 9" title="Icon of a heart with a heartbeat monitor line through the middle">
            <a:extLst>
              <a:ext uri="{FF2B5EF4-FFF2-40B4-BE49-F238E27FC236}">
                <a16:creationId xmlns:a16="http://schemas.microsoft.com/office/drawing/2014/main" id="{E07DE85C-46F1-3D75-F794-B0393FEAC6A1}"/>
              </a:ext>
            </a:extLst>
          </p:cNvPr>
          <p:cNvSpPr>
            <a:spLocks noChangeAspect="1"/>
          </p:cNvSpPr>
          <p:nvPr/>
        </p:nvSpPr>
        <p:spPr bwMode="auto">
          <a:xfrm>
            <a:off x="6230440" y="6405192"/>
            <a:ext cx="170968" cy="144780"/>
          </a:xfrm>
          <a:custGeom>
            <a:avLst/>
            <a:gdLst>
              <a:gd name="T0" fmla="*/ 36 w 3778"/>
              <a:gd name="T1" fmla="*/ 1130 h 3199"/>
              <a:gd name="T2" fmla="*/ 19 w 3778"/>
              <a:gd name="T3" fmla="*/ 1010 h 3199"/>
              <a:gd name="T4" fmla="*/ 291 w 3778"/>
              <a:gd name="T5" fmla="*/ 276 h 3199"/>
              <a:gd name="T6" fmla="*/ 958 w 3778"/>
              <a:gd name="T7" fmla="*/ 0 h 3199"/>
              <a:gd name="T8" fmla="*/ 1624 w 3778"/>
              <a:gd name="T9" fmla="*/ 276 h 3199"/>
              <a:gd name="T10" fmla="*/ 1895 w 3778"/>
              <a:gd name="T11" fmla="*/ 547 h 3199"/>
              <a:gd name="T12" fmla="*/ 2166 w 3778"/>
              <a:gd name="T13" fmla="*/ 276 h 3199"/>
              <a:gd name="T14" fmla="*/ 2833 w 3778"/>
              <a:gd name="T15" fmla="*/ 0 h 3199"/>
              <a:gd name="T16" fmla="*/ 3499 w 3778"/>
              <a:gd name="T17" fmla="*/ 276 h 3199"/>
              <a:gd name="T18" fmla="*/ 3771 w 3778"/>
              <a:gd name="T19" fmla="*/ 906 h 3199"/>
              <a:gd name="T20" fmla="*/ 3579 w 3778"/>
              <a:gd name="T21" fmla="*/ 1510 h 3199"/>
              <a:gd name="T22" fmla="*/ 2768 w 3778"/>
              <a:gd name="T23" fmla="*/ 1510 h 3199"/>
              <a:gd name="T24" fmla="*/ 2520 w 3778"/>
              <a:gd name="T25" fmla="*/ 1262 h 3199"/>
              <a:gd name="T26" fmla="*/ 1895 w 3778"/>
              <a:gd name="T27" fmla="*/ 1887 h 3199"/>
              <a:gd name="T28" fmla="*/ 1020 w 3778"/>
              <a:gd name="T29" fmla="*/ 1012 h 3199"/>
              <a:gd name="T30" fmla="*/ 522 w 3778"/>
              <a:gd name="T31" fmla="*/ 1510 h 3199"/>
              <a:gd name="T32" fmla="*/ 207 w 3778"/>
              <a:gd name="T33" fmla="*/ 1511 h 3199"/>
              <a:gd name="T34" fmla="*/ 1895 w 3778"/>
              <a:gd name="T35" fmla="*/ 3199 h 3199"/>
              <a:gd name="T36" fmla="*/ 3214 w 3778"/>
              <a:gd name="T37" fmla="*/ 1879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8" h="3199">
                <a:moveTo>
                  <a:pt x="36" y="1130"/>
                </a:moveTo>
                <a:cubicBezTo>
                  <a:pt x="19" y="1010"/>
                  <a:pt x="19" y="1010"/>
                  <a:pt x="19" y="1010"/>
                </a:cubicBezTo>
                <a:cubicBezTo>
                  <a:pt x="0" y="738"/>
                  <a:pt x="98" y="469"/>
                  <a:pt x="291" y="276"/>
                </a:cubicBezTo>
                <a:cubicBezTo>
                  <a:pt x="469" y="98"/>
                  <a:pt x="706" y="0"/>
                  <a:pt x="958" y="0"/>
                </a:cubicBezTo>
                <a:cubicBezTo>
                  <a:pt x="1209" y="0"/>
                  <a:pt x="1446" y="98"/>
                  <a:pt x="1624" y="276"/>
                </a:cubicBezTo>
                <a:cubicBezTo>
                  <a:pt x="1895" y="547"/>
                  <a:pt x="1895" y="547"/>
                  <a:pt x="1895" y="547"/>
                </a:cubicBezTo>
                <a:cubicBezTo>
                  <a:pt x="2166" y="276"/>
                  <a:pt x="2166" y="276"/>
                  <a:pt x="2166" y="276"/>
                </a:cubicBezTo>
                <a:cubicBezTo>
                  <a:pt x="2344" y="98"/>
                  <a:pt x="2581" y="0"/>
                  <a:pt x="2833" y="0"/>
                </a:cubicBezTo>
                <a:cubicBezTo>
                  <a:pt x="3084" y="0"/>
                  <a:pt x="3321" y="98"/>
                  <a:pt x="3499" y="276"/>
                </a:cubicBezTo>
                <a:cubicBezTo>
                  <a:pt x="3667" y="444"/>
                  <a:pt x="3764" y="668"/>
                  <a:pt x="3771" y="906"/>
                </a:cubicBezTo>
                <a:cubicBezTo>
                  <a:pt x="3778" y="1125"/>
                  <a:pt x="3710" y="1337"/>
                  <a:pt x="3579" y="1510"/>
                </a:cubicBezTo>
                <a:cubicBezTo>
                  <a:pt x="2768" y="1510"/>
                  <a:pt x="2768" y="1510"/>
                  <a:pt x="2768" y="1510"/>
                </a:cubicBezTo>
                <a:cubicBezTo>
                  <a:pt x="2520" y="1262"/>
                  <a:pt x="2520" y="1262"/>
                  <a:pt x="2520" y="1262"/>
                </a:cubicBezTo>
                <a:cubicBezTo>
                  <a:pt x="1895" y="1887"/>
                  <a:pt x="1895" y="1887"/>
                  <a:pt x="1895" y="1887"/>
                </a:cubicBezTo>
                <a:cubicBezTo>
                  <a:pt x="1020" y="1012"/>
                  <a:pt x="1020" y="1012"/>
                  <a:pt x="1020" y="1012"/>
                </a:cubicBezTo>
                <a:cubicBezTo>
                  <a:pt x="522" y="1510"/>
                  <a:pt x="522" y="1510"/>
                  <a:pt x="522" y="1510"/>
                </a:cubicBezTo>
                <a:cubicBezTo>
                  <a:pt x="207" y="1511"/>
                  <a:pt x="207" y="1511"/>
                  <a:pt x="207" y="1511"/>
                </a:cubicBezTo>
                <a:cubicBezTo>
                  <a:pt x="1895" y="3199"/>
                  <a:pt x="1895" y="3199"/>
                  <a:pt x="1895" y="3199"/>
                </a:cubicBezTo>
                <a:cubicBezTo>
                  <a:pt x="3214" y="1879"/>
                  <a:pt x="3214" y="1879"/>
                  <a:pt x="3214" y="1879"/>
                </a:cubicBezTo>
              </a:path>
            </a:pathLst>
          </a:custGeom>
          <a:noFill/>
          <a:ln w="9525" cap="sq">
            <a:solidFill>
              <a:srgbClr val="00739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169" name="Tekstvak 17">
            <a:extLst>
              <a:ext uri="{FF2B5EF4-FFF2-40B4-BE49-F238E27FC236}">
                <a16:creationId xmlns:a16="http://schemas.microsoft.com/office/drawing/2014/main" id="{4FCFD295-73D4-45E7-8BA5-F2033E7558B9}"/>
              </a:ext>
            </a:extLst>
          </p:cNvPr>
          <p:cNvSpPr txBox="1">
            <a:spLocks/>
          </p:cNvSpPr>
          <p:nvPr/>
        </p:nvSpPr>
        <p:spPr>
          <a:xfrm>
            <a:off x="4923220" y="6636428"/>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Telecom &amp; ICT</a:t>
            </a:r>
          </a:p>
        </p:txBody>
      </p:sp>
      <p:sp>
        <p:nvSpPr>
          <p:cNvPr id="173" name="Tekstvak 17">
            <a:extLst>
              <a:ext uri="{FF2B5EF4-FFF2-40B4-BE49-F238E27FC236}">
                <a16:creationId xmlns:a16="http://schemas.microsoft.com/office/drawing/2014/main" id="{3083CB71-2B79-4B1E-838A-1556FFF64F0A}"/>
              </a:ext>
            </a:extLst>
          </p:cNvPr>
          <p:cNvSpPr txBox="1">
            <a:spLocks/>
          </p:cNvSpPr>
          <p:nvPr/>
        </p:nvSpPr>
        <p:spPr>
          <a:xfrm>
            <a:off x="3715704" y="6636428"/>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Industry &amp; Technology</a:t>
            </a:r>
          </a:p>
        </p:txBody>
      </p:sp>
      <p:sp>
        <p:nvSpPr>
          <p:cNvPr id="179" name="Tekstvak 17">
            <a:extLst>
              <a:ext uri="{FF2B5EF4-FFF2-40B4-BE49-F238E27FC236}">
                <a16:creationId xmlns:a16="http://schemas.microsoft.com/office/drawing/2014/main" id="{C026C70A-1C8C-4098-878A-62FB56B4EEFA}"/>
              </a:ext>
            </a:extLst>
          </p:cNvPr>
          <p:cNvSpPr txBox="1">
            <a:spLocks/>
          </p:cNvSpPr>
          <p:nvPr/>
        </p:nvSpPr>
        <p:spPr>
          <a:xfrm>
            <a:off x="6184524" y="6636428"/>
            <a:ext cx="1134364" cy="261536"/>
          </a:xfrm>
          <a:prstGeom prst="rect">
            <a:avLst/>
          </a:prstGeom>
          <a:noFill/>
        </p:spPr>
        <p:txBody>
          <a:bodyPr wrap="square" lIns="324000" tIns="0" rIns="0" bIns="0" rtlCol="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Transport &amp;</a:t>
            </a:r>
            <a:b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9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Logistics</a:t>
            </a:r>
          </a:p>
        </p:txBody>
      </p:sp>
      <p:sp>
        <p:nvSpPr>
          <p:cNvPr id="154" name="Oval 153">
            <a:extLst>
              <a:ext uri="{FF2B5EF4-FFF2-40B4-BE49-F238E27FC236}">
                <a16:creationId xmlns:a16="http://schemas.microsoft.com/office/drawing/2014/main" id="{2A670DDE-E300-4B54-B91D-DCE76D834ECA}"/>
              </a:ext>
            </a:extLst>
          </p:cNvPr>
          <p:cNvSpPr/>
          <p:nvPr/>
        </p:nvSpPr>
        <p:spPr>
          <a:xfrm>
            <a:off x="3715704" y="6636428"/>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a:extLst>
              <a:ext uri="{FF2B5EF4-FFF2-40B4-BE49-F238E27FC236}">
                <a16:creationId xmlns:a16="http://schemas.microsoft.com/office/drawing/2014/main" id="{937285C8-F22C-4969-8D0E-1674A48349FE}"/>
              </a:ext>
            </a:extLst>
          </p:cNvPr>
          <p:cNvSpPr/>
          <p:nvPr/>
        </p:nvSpPr>
        <p:spPr>
          <a:xfrm>
            <a:off x="4923220" y="6636428"/>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a:extLst>
              <a:ext uri="{FF2B5EF4-FFF2-40B4-BE49-F238E27FC236}">
                <a16:creationId xmlns:a16="http://schemas.microsoft.com/office/drawing/2014/main" id="{FA2E4E90-0A78-4976-B2DF-DE1D4C101AD8}"/>
              </a:ext>
            </a:extLst>
          </p:cNvPr>
          <p:cNvSpPr/>
          <p:nvPr/>
        </p:nvSpPr>
        <p:spPr>
          <a:xfrm>
            <a:off x="6184524" y="6636428"/>
            <a:ext cx="262800" cy="261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0" name="Group 69">
            <a:extLst>
              <a:ext uri="{FF2B5EF4-FFF2-40B4-BE49-F238E27FC236}">
                <a16:creationId xmlns:a16="http://schemas.microsoft.com/office/drawing/2014/main" id="{E876A6AD-BC06-CCF5-D677-7EC80F63495A}"/>
              </a:ext>
            </a:extLst>
          </p:cNvPr>
          <p:cNvGrpSpPr/>
          <p:nvPr/>
        </p:nvGrpSpPr>
        <p:grpSpPr>
          <a:xfrm>
            <a:off x="4968882" y="6678438"/>
            <a:ext cx="171476" cy="177516"/>
            <a:chOff x="4783124" y="0"/>
            <a:chExt cx="339730" cy="358775"/>
          </a:xfrm>
          <a:solidFill>
            <a:srgbClr val="00739A"/>
          </a:solidFill>
        </p:grpSpPr>
        <p:sp>
          <p:nvSpPr>
            <p:cNvPr id="71" name="Freeform 368">
              <a:extLst>
                <a:ext uri="{FF2B5EF4-FFF2-40B4-BE49-F238E27FC236}">
                  <a16:creationId xmlns:a16="http://schemas.microsoft.com/office/drawing/2014/main" id="{075985B3-89E1-E11A-4D4D-FE240A394885}"/>
                </a:ext>
              </a:extLst>
            </p:cNvPr>
            <p:cNvSpPr>
              <a:spLocks noEditPoints="1"/>
            </p:cNvSpPr>
            <p:nvPr/>
          </p:nvSpPr>
          <p:spPr bwMode="auto">
            <a:xfrm>
              <a:off x="5070466" y="0"/>
              <a:ext cx="52388" cy="192088"/>
            </a:xfrm>
            <a:custGeom>
              <a:avLst/>
              <a:gdLst>
                <a:gd name="T0" fmla="*/ 50 w 215"/>
                <a:gd name="T1" fmla="*/ 14 h 800"/>
                <a:gd name="T2" fmla="*/ 50 w 215"/>
                <a:gd name="T3" fmla="*/ 14 h 800"/>
                <a:gd name="T4" fmla="*/ 14 w 215"/>
                <a:gd name="T5" fmla="*/ 8 h 800"/>
                <a:gd name="T6" fmla="*/ 8 w 215"/>
                <a:gd name="T7" fmla="*/ 43 h 800"/>
                <a:gd name="T8" fmla="*/ 8 w 215"/>
                <a:gd name="T9" fmla="*/ 756 h 800"/>
                <a:gd name="T10" fmla="*/ 14 w 215"/>
                <a:gd name="T11" fmla="*/ 792 h 800"/>
                <a:gd name="T12" fmla="*/ 14 w 215"/>
                <a:gd name="T13" fmla="*/ 792 h 800"/>
                <a:gd name="T14" fmla="*/ 50 w 215"/>
                <a:gd name="T15" fmla="*/ 786 h 800"/>
                <a:gd name="T16" fmla="*/ 50 w 215"/>
                <a:gd name="T17" fmla="*/ 14 h 800"/>
                <a:gd name="T18" fmla="*/ 50 w 215"/>
                <a:gd name="T19" fmla="*/ 14 h 800"/>
                <a:gd name="T20" fmla="*/ 50 w 215"/>
                <a:gd name="T21" fmla="*/ 1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800">
                  <a:moveTo>
                    <a:pt x="50" y="14"/>
                  </a:moveTo>
                  <a:cubicBezTo>
                    <a:pt x="50" y="14"/>
                    <a:pt x="50" y="14"/>
                    <a:pt x="50" y="14"/>
                  </a:cubicBezTo>
                  <a:cubicBezTo>
                    <a:pt x="41" y="2"/>
                    <a:pt x="25" y="0"/>
                    <a:pt x="14" y="8"/>
                  </a:cubicBezTo>
                  <a:cubicBezTo>
                    <a:pt x="3" y="16"/>
                    <a:pt x="0" y="32"/>
                    <a:pt x="8" y="43"/>
                  </a:cubicBezTo>
                  <a:cubicBezTo>
                    <a:pt x="160" y="257"/>
                    <a:pt x="160" y="543"/>
                    <a:pt x="8" y="756"/>
                  </a:cubicBezTo>
                  <a:cubicBezTo>
                    <a:pt x="0" y="768"/>
                    <a:pt x="2" y="784"/>
                    <a:pt x="14" y="792"/>
                  </a:cubicBezTo>
                  <a:cubicBezTo>
                    <a:pt x="14" y="792"/>
                    <a:pt x="14" y="792"/>
                    <a:pt x="14" y="792"/>
                  </a:cubicBezTo>
                  <a:cubicBezTo>
                    <a:pt x="25" y="800"/>
                    <a:pt x="41" y="797"/>
                    <a:pt x="50" y="786"/>
                  </a:cubicBezTo>
                  <a:cubicBezTo>
                    <a:pt x="215" y="555"/>
                    <a:pt x="215" y="245"/>
                    <a:pt x="50" y="14"/>
                  </a:cubicBezTo>
                  <a:close/>
                  <a:moveTo>
                    <a:pt x="50" y="14"/>
                  </a:moveTo>
                  <a:cubicBezTo>
                    <a:pt x="50" y="14"/>
                    <a:pt x="50" y="14"/>
                    <a:pt x="5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2" name="Freeform 369">
              <a:extLst>
                <a:ext uri="{FF2B5EF4-FFF2-40B4-BE49-F238E27FC236}">
                  <a16:creationId xmlns:a16="http://schemas.microsoft.com/office/drawing/2014/main" id="{2225523E-6296-102C-5885-5BC3D2C05F57}"/>
                </a:ext>
              </a:extLst>
            </p:cNvPr>
            <p:cNvSpPr>
              <a:spLocks noEditPoints="1"/>
            </p:cNvSpPr>
            <p:nvPr/>
          </p:nvSpPr>
          <p:spPr bwMode="auto">
            <a:xfrm>
              <a:off x="4783124" y="0"/>
              <a:ext cx="52388" cy="192087"/>
            </a:xfrm>
            <a:custGeom>
              <a:avLst/>
              <a:gdLst>
                <a:gd name="T0" fmla="*/ 201 w 215"/>
                <a:gd name="T1" fmla="*/ 9 h 801"/>
                <a:gd name="T2" fmla="*/ 165 w 215"/>
                <a:gd name="T3" fmla="*/ 15 h 801"/>
                <a:gd name="T4" fmla="*/ 165 w 215"/>
                <a:gd name="T5" fmla="*/ 787 h 801"/>
                <a:gd name="T6" fmla="*/ 201 w 215"/>
                <a:gd name="T7" fmla="*/ 792 h 801"/>
                <a:gd name="T8" fmla="*/ 207 w 215"/>
                <a:gd name="T9" fmla="*/ 757 h 801"/>
                <a:gd name="T10" fmla="*/ 207 w 215"/>
                <a:gd name="T11" fmla="*/ 44 h 801"/>
                <a:gd name="T12" fmla="*/ 201 w 215"/>
                <a:gd name="T13" fmla="*/ 9 h 801"/>
                <a:gd name="T14" fmla="*/ 201 w 215"/>
                <a:gd name="T15" fmla="*/ 9 h 801"/>
                <a:gd name="T16" fmla="*/ 201 w 215"/>
                <a:gd name="T17" fmla="*/ 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801">
                  <a:moveTo>
                    <a:pt x="201" y="9"/>
                  </a:moveTo>
                  <a:cubicBezTo>
                    <a:pt x="189" y="0"/>
                    <a:pt x="173" y="3"/>
                    <a:pt x="165" y="15"/>
                  </a:cubicBezTo>
                  <a:cubicBezTo>
                    <a:pt x="0" y="246"/>
                    <a:pt x="0" y="556"/>
                    <a:pt x="165" y="787"/>
                  </a:cubicBezTo>
                  <a:cubicBezTo>
                    <a:pt x="173" y="798"/>
                    <a:pt x="189" y="801"/>
                    <a:pt x="201" y="792"/>
                  </a:cubicBezTo>
                  <a:cubicBezTo>
                    <a:pt x="212" y="784"/>
                    <a:pt x="215" y="769"/>
                    <a:pt x="207" y="757"/>
                  </a:cubicBezTo>
                  <a:cubicBezTo>
                    <a:pt x="54" y="544"/>
                    <a:pt x="54" y="258"/>
                    <a:pt x="207" y="44"/>
                  </a:cubicBezTo>
                  <a:cubicBezTo>
                    <a:pt x="215" y="33"/>
                    <a:pt x="212" y="17"/>
                    <a:pt x="201" y="9"/>
                  </a:cubicBezTo>
                  <a:close/>
                  <a:moveTo>
                    <a:pt x="201" y="9"/>
                  </a:moveTo>
                  <a:cubicBezTo>
                    <a:pt x="201" y="9"/>
                    <a:pt x="201" y="9"/>
                    <a:pt x="201"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3" name="Freeform 370">
              <a:extLst>
                <a:ext uri="{FF2B5EF4-FFF2-40B4-BE49-F238E27FC236}">
                  <a16:creationId xmlns:a16="http://schemas.microsoft.com/office/drawing/2014/main" id="{70A14568-7A6D-98F5-C7FE-66011515FDA6}"/>
                </a:ext>
              </a:extLst>
            </p:cNvPr>
            <p:cNvSpPr>
              <a:spLocks noEditPoints="1"/>
            </p:cNvSpPr>
            <p:nvPr/>
          </p:nvSpPr>
          <p:spPr bwMode="auto">
            <a:xfrm>
              <a:off x="4827585" y="20639"/>
              <a:ext cx="46039" cy="149225"/>
            </a:xfrm>
            <a:custGeom>
              <a:avLst/>
              <a:gdLst>
                <a:gd name="T0" fmla="*/ 177 w 186"/>
                <a:gd name="T1" fmla="*/ 44 h 622"/>
                <a:gd name="T2" fmla="*/ 173 w 186"/>
                <a:gd name="T3" fmla="*/ 8 h 622"/>
                <a:gd name="T4" fmla="*/ 137 w 186"/>
                <a:gd name="T5" fmla="*/ 13 h 622"/>
                <a:gd name="T6" fmla="*/ 137 w 186"/>
                <a:gd name="T7" fmla="*/ 609 h 622"/>
                <a:gd name="T8" fmla="*/ 173 w 186"/>
                <a:gd name="T9" fmla="*/ 613 h 622"/>
                <a:gd name="T10" fmla="*/ 177 w 186"/>
                <a:gd name="T11" fmla="*/ 577 h 622"/>
                <a:gd name="T12" fmla="*/ 177 w 186"/>
                <a:gd name="T13" fmla="*/ 44 h 622"/>
                <a:gd name="T14" fmla="*/ 177 w 186"/>
                <a:gd name="T15" fmla="*/ 44 h 622"/>
                <a:gd name="T16" fmla="*/ 177 w 186"/>
                <a:gd name="T17" fmla="*/ 44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622">
                  <a:moveTo>
                    <a:pt x="177" y="44"/>
                  </a:moveTo>
                  <a:cubicBezTo>
                    <a:pt x="186" y="33"/>
                    <a:pt x="184" y="17"/>
                    <a:pt x="173" y="8"/>
                  </a:cubicBezTo>
                  <a:cubicBezTo>
                    <a:pt x="162" y="0"/>
                    <a:pt x="146" y="2"/>
                    <a:pt x="137" y="13"/>
                  </a:cubicBezTo>
                  <a:cubicBezTo>
                    <a:pt x="0" y="188"/>
                    <a:pt x="0" y="434"/>
                    <a:pt x="137" y="609"/>
                  </a:cubicBezTo>
                  <a:cubicBezTo>
                    <a:pt x="146" y="620"/>
                    <a:pt x="162" y="622"/>
                    <a:pt x="173" y="613"/>
                  </a:cubicBezTo>
                  <a:cubicBezTo>
                    <a:pt x="184" y="605"/>
                    <a:pt x="186" y="588"/>
                    <a:pt x="177" y="577"/>
                  </a:cubicBezTo>
                  <a:cubicBezTo>
                    <a:pt x="55" y="421"/>
                    <a:pt x="55" y="201"/>
                    <a:pt x="177" y="44"/>
                  </a:cubicBezTo>
                  <a:close/>
                  <a:moveTo>
                    <a:pt x="177" y="44"/>
                  </a:moveTo>
                  <a:cubicBezTo>
                    <a:pt x="177" y="44"/>
                    <a:pt x="177" y="44"/>
                    <a:pt x="177"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4" name="Freeform 371">
              <a:extLst>
                <a:ext uri="{FF2B5EF4-FFF2-40B4-BE49-F238E27FC236}">
                  <a16:creationId xmlns:a16="http://schemas.microsoft.com/office/drawing/2014/main" id="{FB9F74B0-E317-B760-7B82-8F12FFB56721}"/>
                </a:ext>
              </a:extLst>
            </p:cNvPr>
            <p:cNvSpPr>
              <a:spLocks noEditPoints="1"/>
            </p:cNvSpPr>
            <p:nvPr/>
          </p:nvSpPr>
          <p:spPr bwMode="auto">
            <a:xfrm>
              <a:off x="5033950" y="20639"/>
              <a:ext cx="44451" cy="149225"/>
            </a:xfrm>
            <a:custGeom>
              <a:avLst/>
              <a:gdLst>
                <a:gd name="T0" fmla="*/ 13 w 185"/>
                <a:gd name="T1" fmla="*/ 9 h 623"/>
                <a:gd name="T2" fmla="*/ 13 w 185"/>
                <a:gd name="T3" fmla="*/ 9 h 623"/>
                <a:gd name="T4" fmla="*/ 8 w 185"/>
                <a:gd name="T5" fmla="*/ 45 h 623"/>
                <a:gd name="T6" fmla="*/ 8 w 185"/>
                <a:gd name="T7" fmla="*/ 578 h 623"/>
                <a:gd name="T8" fmla="*/ 13 w 185"/>
                <a:gd name="T9" fmla="*/ 614 h 623"/>
                <a:gd name="T10" fmla="*/ 49 w 185"/>
                <a:gd name="T11" fmla="*/ 610 h 623"/>
                <a:gd name="T12" fmla="*/ 49 w 185"/>
                <a:gd name="T13" fmla="*/ 14 h 623"/>
                <a:gd name="T14" fmla="*/ 13 w 185"/>
                <a:gd name="T15" fmla="*/ 9 h 623"/>
                <a:gd name="T16" fmla="*/ 13 w 185"/>
                <a:gd name="T17" fmla="*/ 9 h 623"/>
                <a:gd name="T18" fmla="*/ 13 w 185"/>
                <a:gd name="T19" fmla="*/ 9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623">
                  <a:moveTo>
                    <a:pt x="13" y="9"/>
                  </a:moveTo>
                  <a:cubicBezTo>
                    <a:pt x="13" y="9"/>
                    <a:pt x="13" y="9"/>
                    <a:pt x="13" y="9"/>
                  </a:cubicBezTo>
                  <a:cubicBezTo>
                    <a:pt x="2" y="18"/>
                    <a:pt x="0" y="34"/>
                    <a:pt x="8" y="45"/>
                  </a:cubicBezTo>
                  <a:cubicBezTo>
                    <a:pt x="131" y="202"/>
                    <a:pt x="131" y="422"/>
                    <a:pt x="8" y="578"/>
                  </a:cubicBezTo>
                  <a:cubicBezTo>
                    <a:pt x="0" y="589"/>
                    <a:pt x="2" y="605"/>
                    <a:pt x="13" y="614"/>
                  </a:cubicBezTo>
                  <a:cubicBezTo>
                    <a:pt x="24" y="623"/>
                    <a:pt x="40" y="621"/>
                    <a:pt x="49" y="610"/>
                  </a:cubicBezTo>
                  <a:cubicBezTo>
                    <a:pt x="185" y="435"/>
                    <a:pt x="185" y="189"/>
                    <a:pt x="49" y="14"/>
                  </a:cubicBezTo>
                  <a:cubicBezTo>
                    <a:pt x="40" y="2"/>
                    <a:pt x="24" y="0"/>
                    <a:pt x="13" y="9"/>
                  </a:cubicBezTo>
                  <a:close/>
                  <a:moveTo>
                    <a:pt x="13" y="9"/>
                  </a:moveTo>
                  <a:cubicBezTo>
                    <a:pt x="13" y="9"/>
                    <a:pt x="13" y="9"/>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5" name="Freeform 372">
              <a:extLst>
                <a:ext uri="{FF2B5EF4-FFF2-40B4-BE49-F238E27FC236}">
                  <a16:creationId xmlns:a16="http://schemas.microsoft.com/office/drawing/2014/main" id="{6147429E-73C4-7849-DED4-A4570C063A52}"/>
                </a:ext>
              </a:extLst>
            </p:cNvPr>
            <p:cNvSpPr>
              <a:spLocks noEditPoints="1"/>
            </p:cNvSpPr>
            <p:nvPr/>
          </p:nvSpPr>
          <p:spPr bwMode="auto">
            <a:xfrm>
              <a:off x="4995851" y="42863"/>
              <a:ext cx="38099" cy="106362"/>
            </a:xfrm>
            <a:custGeom>
              <a:avLst/>
              <a:gdLst>
                <a:gd name="T0" fmla="*/ 10 w 159"/>
                <a:gd name="T1" fmla="*/ 46 h 442"/>
                <a:gd name="T2" fmla="*/ 10 w 159"/>
                <a:gd name="T3" fmla="*/ 396 h 442"/>
                <a:gd name="T4" fmla="*/ 11 w 159"/>
                <a:gd name="T5" fmla="*/ 432 h 442"/>
                <a:gd name="T6" fmla="*/ 11 w 159"/>
                <a:gd name="T7" fmla="*/ 432 h 442"/>
                <a:gd name="T8" fmla="*/ 47 w 159"/>
                <a:gd name="T9" fmla="*/ 431 h 442"/>
                <a:gd name="T10" fmla="*/ 48 w 159"/>
                <a:gd name="T11" fmla="*/ 431 h 442"/>
                <a:gd name="T12" fmla="*/ 48 w 159"/>
                <a:gd name="T13" fmla="*/ 11 h 442"/>
                <a:gd name="T14" fmla="*/ 11 w 159"/>
                <a:gd name="T15" fmla="*/ 9 h 442"/>
                <a:gd name="T16" fmla="*/ 10 w 159"/>
                <a:gd name="T17" fmla="*/ 45 h 442"/>
                <a:gd name="T18" fmla="*/ 10 w 159"/>
                <a:gd name="T19" fmla="*/ 46 h 442"/>
                <a:gd name="T20" fmla="*/ 10 w 159"/>
                <a:gd name="T21" fmla="*/ 46 h 442"/>
                <a:gd name="T22" fmla="*/ 10 w 159"/>
                <a:gd name="T23" fmla="*/ 4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442">
                  <a:moveTo>
                    <a:pt x="10" y="46"/>
                  </a:moveTo>
                  <a:cubicBezTo>
                    <a:pt x="103" y="144"/>
                    <a:pt x="103" y="298"/>
                    <a:pt x="10" y="396"/>
                  </a:cubicBezTo>
                  <a:cubicBezTo>
                    <a:pt x="1" y="406"/>
                    <a:pt x="1" y="422"/>
                    <a:pt x="11" y="432"/>
                  </a:cubicBezTo>
                  <a:cubicBezTo>
                    <a:pt x="11" y="432"/>
                    <a:pt x="11" y="432"/>
                    <a:pt x="11" y="432"/>
                  </a:cubicBezTo>
                  <a:cubicBezTo>
                    <a:pt x="22" y="442"/>
                    <a:pt x="38" y="441"/>
                    <a:pt x="47" y="431"/>
                  </a:cubicBezTo>
                  <a:cubicBezTo>
                    <a:pt x="47" y="431"/>
                    <a:pt x="47" y="431"/>
                    <a:pt x="48" y="431"/>
                  </a:cubicBezTo>
                  <a:cubicBezTo>
                    <a:pt x="159" y="313"/>
                    <a:pt x="159" y="129"/>
                    <a:pt x="48" y="11"/>
                  </a:cubicBezTo>
                  <a:cubicBezTo>
                    <a:pt x="38" y="0"/>
                    <a:pt x="22" y="0"/>
                    <a:pt x="11" y="9"/>
                  </a:cubicBezTo>
                  <a:cubicBezTo>
                    <a:pt x="1" y="19"/>
                    <a:pt x="0" y="35"/>
                    <a:pt x="10" y="45"/>
                  </a:cubicBezTo>
                  <a:cubicBezTo>
                    <a:pt x="10" y="45"/>
                    <a:pt x="10" y="45"/>
                    <a:pt x="10" y="46"/>
                  </a:cubicBezTo>
                  <a:close/>
                  <a:moveTo>
                    <a:pt x="10" y="46"/>
                  </a:moveTo>
                  <a:cubicBezTo>
                    <a:pt x="10" y="46"/>
                    <a:pt x="10" y="46"/>
                    <a:pt x="10"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6" name="Freeform 373">
              <a:extLst>
                <a:ext uri="{FF2B5EF4-FFF2-40B4-BE49-F238E27FC236}">
                  <a16:creationId xmlns:a16="http://schemas.microsoft.com/office/drawing/2014/main" id="{D8BAACE2-733F-C1A0-4000-435920CB0C44}"/>
                </a:ext>
              </a:extLst>
            </p:cNvPr>
            <p:cNvSpPr>
              <a:spLocks noEditPoints="1"/>
            </p:cNvSpPr>
            <p:nvPr/>
          </p:nvSpPr>
          <p:spPr bwMode="auto">
            <a:xfrm>
              <a:off x="4873614" y="42863"/>
              <a:ext cx="36514" cy="104774"/>
            </a:xfrm>
            <a:custGeom>
              <a:avLst/>
              <a:gdLst>
                <a:gd name="T0" fmla="*/ 130 w 158"/>
                <a:gd name="T1" fmla="*/ 439 h 439"/>
                <a:gd name="T2" fmla="*/ 155 w 158"/>
                <a:gd name="T3" fmla="*/ 413 h 439"/>
                <a:gd name="T4" fmla="*/ 148 w 158"/>
                <a:gd name="T5" fmla="*/ 396 h 439"/>
                <a:gd name="T6" fmla="*/ 148 w 158"/>
                <a:gd name="T7" fmla="*/ 46 h 439"/>
                <a:gd name="T8" fmla="*/ 148 w 158"/>
                <a:gd name="T9" fmla="*/ 9 h 439"/>
                <a:gd name="T10" fmla="*/ 111 w 158"/>
                <a:gd name="T11" fmla="*/ 10 h 439"/>
                <a:gd name="T12" fmla="*/ 111 w 158"/>
                <a:gd name="T13" fmla="*/ 11 h 439"/>
                <a:gd name="T14" fmla="*/ 111 w 158"/>
                <a:gd name="T15" fmla="*/ 431 h 439"/>
                <a:gd name="T16" fmla="*/ 130 w 158"/>
                <a:gd name="T17" fmla="*/ 439 h 439"/>
                <a:gd name="T18" fmla="*/ 130 w 158"/>
                <a:gd name="T19" fmla="*/ 439 h 439"/>
                <a:gd name="T20" fmla="*/ 130 w 158"/>
                <a:gd name="T21"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439">
                  <a:moveTo>
                    <a:pt x="130" y="439"/>
                  </a:moveTo>
                  <a:cubicBezTo>
                    <a:pt x="144" y="439"/>
                    <a:pt x="155" y="428"/>
                    <a:pt x="155" y="413"/>
                  </a:cubicBezTo>
                  <a:cubicBezTo>
                    <a:pt x="155" y="407"/>
                    <a:pt x="153" y="401"/>
                    <a:pt x="148" y="396"/>
                  </a:cubicBezTo>
                  <a:cubicBezTo>
                    <a:pt x="56" y="298"/>
                    <a:pt x="56" y="144"/>
                    <a:pt x="148" y="46"/>
                  </a:cubicBezTo>
                  <a:cubicBezTo>
                    <a:pt x="158" y="35"/>
                    <a:pt x="158" y="19"/>
                    <a:pt x="148" y="9"/>
                  </a:cubicBezTo>
                  <a:cubicBezTo>
                    <a:pt x="137" y="0"/>
                    <a:pt x="121" y="0"/>
                    <a:pt x="111" y="10"/>
                  </a:cubicBezTo>
                  <a:cubicBezTo>
                    <a:pt x="111" y="10"/>
                    <a:pt x="111" y="10"/>
                    <a:pt x="111" y="11"/>
                  </a:cubicBezTo>
                  <a:cubicBezTo>
                    <a:pt x="0" y="129"/>
                    <a:pt x="0" y="313"/>
                    <a:pt x="111" y="431"/>
                  </a:cubicBezTo>
                  <a:cubicBezTo>
                    <a:pt x="116" y="436"/>
                    <a:pt x="123" y="439"/>
                    <a:pt x="130" y="439"/>
                  </a:cubicBezTo>
                  <a:close/>
                  <a:moveTo>
                    <a:pt x="130" y="439"/>
                  </a:moveTo>
                  <a:cubicBezTo>
                    <a:pt x="130" y="439"/>
                    <a:pt x="130" y="439"/>
                    <a:pt x="130"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7" name="Freeform 374">
              <a:extLst>
                <a:ext uri="{FF2B5EF4-FFF2-40B4-BE49-F238E27FC236}">
                  <a16:creationId xmlns:a16="http://schemas.microsoft.com/office/drawing/2014/main" id="{ADB4EA18-D285-2566-37D6-5225C71F4D03}"/>
                </a:ext>
              </a:extLst>
            </p:cNvPr>
            <p:cNvSpPr>
              <a:spLocks noEditPoints="1"/>
            </p:cNvSpPr>
            <p:nvPr/>
          </p:nvSpPr>
          <p:spPr bwMode="auto">
            <a:xfrm>
              <a:off x="4872038" y="60326"/>
              <a:ext cx="161924" cy="298449"/>
            </a:xfrm>
            <a:custGeom>
              <a:avLst/>
              <a:gdLst>
                <a:gd name="T0" fmla="*/ 668 w 671"/>
                <a:gd name="T1" fmla="*/ 1213 h 1245"/>
                <a:gd name="T2" fmla="*/ 419 w 671"/>
                <a:gd name="T3" fmla="*/ 241 h 1245"/>
                <a:gd name="T4" fmla="*/ 433 w 671"/>
                <a:gd name="T5" fmla="*/ 60 h 1245"/>
                <a:gd name="T6" fmla="*/ 253 w 671"/>
                <a:gd name="T7" fmla="*/ 45 h 1245"/>
                <a:gd name="T8" fmla="*/ 238 w 671"/>
                <a:gd name="T9" fmla="*/ 226 h 1245"/>
                <a:gd name="T10" fmla="*/ 253 w 671"/>
                <a:gd name="T11" fmla="*/ 241 h 1245"/>
                <a:gd name="T12" fmla="*/ 4 w 671"/>
                <a:gd name="T13" fmla="*/ 1213 h 1245"/>
                <a:gd name="T14" fmla="*/ 22 w 671"/>
                <a:gd name="T15" fmla="*/ 1244 h 1245"/>
                <a:gd name="T16" fmla="*/ 22 w 671"/>
                <a:gd name="T17" fmla="*/ 1244 h 1245"/>
                <a:gd name="T18" fmla="*/ 29 w 671"/>
                <a:gd name="T19" fmla="*/ 1245 h 1245"/>
                <a:gd name="T20" fmla="*/ 53 w 671"/>
                <a:gd name="T21" fmla="*/ 1225 h 1245"/>
                <a:gd name="T22" fmla="*/ 62 w 671"/>
                <a:gd name="T23" fmla="*/ 1192 h 1245"/>
                <a:gd name="T24" fmla="*/ 66 w 671"/>
                <a:gd name="T25" fmla="*/ 1190 h 1245"/>
                <a:gd name="T26" fmla="*/ 545 w 671"/>
                <a:gd name="T27" fmla="*/ 939 h 1245"/>
                <a:gd name="T28" fmla="*/ 618 w 671"/>
                <a:gd name="T29" fmla="*/ 1225 h 1245"/>
                <a:gd name="T30" fmla="*/ 643 w 671"/>
                <a:gd name="T31" fmla="*/ 1245 h 1245"/>
                <a:gd name="T32" fmla="*/ 649 w 671"/>
                <a:gd name="T33" fmla="*/ 1244 h 1245"/>
                <a:gd name="T34" fmla="*/ 668 w 671"/>
                <a:gd name="T35" fmla="*/ 1213 h 1245"/>
                <a:gd name="T36" fmla="*/ 668 w 671"/>
                <a:gd name="T37" fmla="*/ 1213 h 1245"/>
                <a:gd name="T38" fmla="*/ 421 w 671"/>
                <a:gd name="T39" fmla="*/ 456 h 1245"/>
                <a:gd name="T40" fmla="*/ 282 w 671"/>
                <a:gd name="T41" fmla="*/ 334 h 1245"/>
                <a:gd name="T42" fmla="*/ 299 w 671"/>
                <a:gd name="T43" fmla="*/ 266 h 1245"/>
                <a:gd name="T44" fmla="*/ 336 w 671"/>
                <a:gd name="T45" fmla="*/ 272 h 1245"/>
                <a:gd name="T46" fmla="*/ 372 w 671"/>
                <a:gd name="T47" fmla="*/ 266 h 1245"/>
                <a:gd name="T48" fmla="*/ 421 w 671"/>
                <a:gd name="T49" fmla="*/ 456 h 1245"/>
                <a:gd name="T50" fmla="*/ 336 w 671"/>
                <a:gd name="T51" fmla="*/ 67 h 1245"/>
                <a:gd name="T52" fmla="*/ 413 w 671"/>
                <a:gd name="T53" fmla="*/ 144 h 1245"/>
                <a:gd name="T54" fmla="*/ 336 w 671"/>
                <a:gd name="T55" fmla="*/ 221 h 1245"/>
                <a:gd name="T56" fmla="*/ 259 w 671"/>
                <a:gd name="T57" fmla="*/ 144 h 1245"/>
                <a:gd name="T58" fmla="*/ 336 w 671"/>
                <a:gd name="T59" fmla="*/ 67 h 1245"/>
                <a:gd name="T60" fmla="*/ 268 w 671"/>
                <a:gd name="T61" fmla="*/ 390 h 1245"/>
                <a:gd name="T62" fmla="*/ 422 w 671"/>
                <a:gd name="T63" fmla="*/ 525 h 1245"/>
                <a:gd name="T64" fmla="*/ 194 w 671"/>
                <a:gd name="T65" fmla="*/ 677 h 1245"/>
                <a:gd name="T66" fmla="*/ 268 w 671"/>
                <a:gd name="T67" fmla="*/ 390 h 1245"/>
                <a:gd name="T68" fmla="*/ 79 w 671"/>
                <a:gd name="T69" fmla="*/ 1126 h 1245"/>
                <a:gd name="T70" fmla="*/ 171 w 671"/>
                <a:gd name="T71" fmla="*/ 767 h 1245"/>
                <a:gd name="T72" fmla="*/ 483 w 671"/>
                <a:gd name="T73" fmla="*/ 913 h 1245"/>
                <a:gd name="T74" fmla="*/ 79 w 671"/>
                <a:gd name="T75" fmla="*/ 1126 h 1245"/>
                <a:gd name="T76" fmla="*/ 209 w 671"/>
                <a:gd name="T77" fmla="*/ 729 h 1245"/>
                <a:gd name="T78" fmla="*/ 450 w 671"/>
                <a:gd name="T79" fmla="*/ 568 h 1245"/>
                <a:gd name="T80" fmla="*/ 529 w 671"/>
                <a:gd name="T81" fmla="*/ 878 h 1245"/>
                <a:gd name="T82" fmla="*/ 209 w 671"/>
                <a:gd name="T83" fmla="*/ 729 h 1245"/>
                <a:gd name="T84" fmla="*/ 209 w 671"/>
                <a:gd name="T85" fmla="*/ 729 h 1245"/>
                <a:gd name="T86" fmla="*/ 209 w 671"/>
                <a:gd name="T87" fmla="*/ 729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1245">
                  <a:moveTo>
                    <a:pt x="668" y="1213"/>
                  </a:moveTo>
                  <a:cubicBezTo>
                    <a:pt x="419" y="241"/>
                    <a:pt x="419" y="241"/>
                    <a:pt x="419" y="241"/>
                  </a:cubicBezTo>
                  <a:cubicBezTo>
                    <a:pt x="473" y="195"/>
                    <a:pt x="479" y="114"/>
                    <a:pt x="433" y="60"/>
                  </a:cubicBezTo>
                  <a:cubicBezTo>
                    <a:pt x="388" y="6"/>
                    <a:pt x="307" y="0"/>
                    <a:pt x="253" y="45"/>
                  </a:cubicBezTo>
                  <a:cubicBezTo>
                    <a:pt x="199" y="91"/>
                    <a:pt x="192" y="172"/>
                    <a:pt x="238" y="226"/>
                  </a:cubicBezTo>
                  <a:cubicBezTo>
                    <a:pt x="243" y="231"/>
                    <a:pt x="248" y="236"/>
                    <a:pt x="253" y="241"/>
                  </a:cubicBezTo>
                  <a:cubicBezTo>
                    <a:pt x="4" y="1213"/>
                    <a:pt x="4" y="1213"/>
                    <a:pt x="4" y="1213"/>
                  </a:cubicBezTo>
                  <a:cubicBezTo>
                    <a:pt x="0" y="1226"/>
                    <a:pt x="9" y="1240"/>
                    <a:pt x="22" y="1244"/>
                  </a:cubicBezTo>
                  <a:cubicBezTo>
                    <a:pt x="22" y="1244"/>
                    <a:pt x="22" y="1244"/>
                    <a:pt x="22" y="1244"/>
                  </a:cubicBezTo>
                  <a:cubicBezTo>
                    <a:pt x="24" y="1244"/>
                    <a:pt x="26" y="1245"/>
                    <a:pt x="29" y="1245"/>
                  </a:cubicBezTo>
                  <a:cubicBezTo>
                    <a:pt x="40" y="1245"/>
                    <a:pt x="51" y="1237"/>
                    <a:pt x="53" y="1225"/>
                  </a:cubicBezTo>
                  <a:cubicBezTo>
                    <a:pt x="62" y="1192"/>
                    <a:pt x="62" y="1192"/>
                    <a:pt x="62" y="1192"/>
                  </a:cubicBezTo>
                  <a:cubicBezTo>
                    <a:pt x="63" y="1192"/>
                    <a:pt x="65" y="1191"/>
                    <a:pt x="66" y="1190"/>
                  </a:cubicBezTo>
                  <a:cubicBezTo>
                    <a:pt x="545" y="939"/>
                    <a:pt x="545" y="939"/>
                    <a:pt x="545" y="939"/>
                  </a:cubicBezTo>
                  <a:cubicBezTo>
                    <a:pt x="618" y="1225"/>
                    <a:pt x="618" y="1225"/>
                    <a:pt x="618" y="1225"/>
                  </a:cubicBezTo>
                  <a:cubicBezTo>
                    <a:pt x="621" y="1237"/>
                    <a:pt x="631" y="1245"/>
                    <a:pt x="643" y="1245"/>
                  </a:cubicBezTo>
                  <a:cubicBezTo>
                    <a:pt x="645" y="1245"/>
                    <a:pt x="647" y="1244"/>
                    <a:pt x="649" y="1244"/>
                  </a:cubicBezTo>
                  <a:cubicBezTo>
                    <a:pt x="663" y="1240"/>
                    <a:pt x="671" y="1226"/>
                    <a:pt x="668" y="1213"/>
                  </a:cubicBezTo>
                  <a:cubicBezTo>
                    <a:pt x="668" y="1213"/>
                    <a:pt x="668" y="1213"/>
                    <a:pt x="668" y="1213"/>
                  </a:cubicBezTo>
                  <a:close/>
                  <a:moveTo>
                    <a:pt x="421" y="456"/>
                  </a:moveTo>
                  <a:cubicBezTo>
                    <a:pt x="282" y="334"/>
                    <a:pt x="282" y="334"/>
                    <a:pt x="282" y="334"/>
                  </a:cubicBezTo>
                  <a:cubicBezTo>
                    <a:pt x="299" y="266"/>
                    <a:pt x="299" y="266"/>
                    <a:pt x="299" y="266"/>
                  </a:cubicBezTo>
                  <a:cubicBezTo>
                    <a:pt x="311" y="270"/>
                    <a:pt x="323" y="272"/>
                    <a:pt x="336" y="272"/>
                  </a:cubicBezTo>
                  <a:cubicBezTo>
                    <a:pt x="348" y="272"/>
                    <a:pt x="360" y="270"/>
                    <a:pt x="372" y="266"/>
                  </a:cubicBezTo>
                  <a:lnTo>
                    <a:pt x="421" y="456"/>
                  </a:lnTo>
                  <a:close/>
                  <a:moveTo>
                    <a:pt x="336" y="67"/>
                  </a:moveTo>
                  <a:cubicBezTo>
                    <a:pt x="378" y="67"/>
                    <a:pt x="413" y="101"/>
                    <a:pt x="413" y="144"/>
                  </a:cubicBezTo>
                  <a:cubicBezTo>
                    <a:pt x="413" y="186"/>
                    <a:pt x="378" y="221"/>
                    <a:pt x="336" y="221"/>
                  </a:cubicBezTo>
                  <a:cubicBezTo>
                    <a:pt x="293" y="221"/>
                    <a:pt x="259" y="186"/>
                    <a:pt x="259" y="144"/>
                  </a:cubicBezTo>
                  <a:cubicBezTo>
                    <a:pt x="259" y="101"/>
                    <a:pt x="293" y="67"/>
                    <a:pt x="336" y="67"/>
                  </a:cubicBezTo>
                  <a:close/>
                  <a:moveTo>
                    <a:pt x="268" y="390"/>
                  </a:moveTo>
                  <a:cubicBezTo>
                    <a:pt x="422" y="525"/>
                    <a:pt x="422" y="525"/>
                    <a:pt x="422" y="525"/>
                  </a:cubicBezTo>
                  <a:cubicBezTo>
                    <a:pt x="194" y="677"/>
                    <a:pt x="194" y="677"/>
                    <a:pt x="194" y="677"/>
                  </a:cubicBezTo>
                  <a:lnTo>
                    <a:pt x="268" y="390"/>
                  </a:lnTo>
                  <a:close/>
                  <a:moveTo>
                    <a:pt x="79" y="1126"/>
                  </a:moveTo>
                  <a:cubicBezTo>
                    <a:pt x="171" y="767"/>
                    <a:pt x="171" y="767"/>
                    <a:pt x="171" y="767"/>
                  </a:cubicBezTo>
                  <a:cubicBezTo>
                    <a:pt x="483" y="913"/>
                    <a:pt x="483" y="913"/>
                    <a:pt x="483" y="913"/>
                  </a:cubicBezTo>
                  <a:lnTo>
                    <a:pt x="79" y="1126"/>
                  </a:lnTo>
                  <a:close/>
                  <a:moveTo>
                    <a:pt x="209" y="729"/>
                  </a:moveTo>
                  <a:cubicBezTo>
                    <a:pt x="450" y="568"/>
                    <a:pt x="450" y="568"/>
                    <a:pt x="450" y="568"/>
                  </a:cubicBezTo>
                  <a:cubicBezTo>
                    <a:pt x="529" y="878"/>
                    <a:pt x="529" y="878"/>
                    <a:pt x="529" y="878"/>
                  </a:cubicBezTo>
                  <a:lnTo>
                    <a:pt x="209" y="729"/>
                  </a:lnTo>
                  <a:close/>
                  <a:moveTo>
                    <a:pt x="209" y="729"/>
                  </a:moveTo>
                  <a:cubicBezTo>
                    <a:pt x="209" y="729"/>
                    <a:pt x="209" y="729"/>
                    <a:pt x="209" y="7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95" name="Grafik 40">
            <a:extLst>
              <a:ext uri="{FF2B5EF4-FFF2-40B4-BE49-F238E27FC236}">
                <a16:creationId xmlns:a16="http://schemas.microsoft.com/office/drawing/2014/main" id="{977D8BA4-324B-DE3E-C348-C595E8AF444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59773" y="6681587"/>
            <a:ext cx="174662" cy="171218"/>
          </a:xfrm>
          <a:prstGeom prst="rect">
            <a:avLst/>
          </a:prstGeom>
        </p:spPr>
      </p:pic>
      <p:grpSp>
        <p:nvGrpSpPr>
          <p:cNvPr id="88" name="Group 87">
            <a:extLst>
              <a:ext uri="{FF2B5EF4-FFF2-40B4-BE49-F238E27FC236}">
                <a16:creationId xmlns:a16="http://schemas.microsoft.com/office/drawing/2014/main" id="{3247CC4B-006F-7C22-C2A8-A9B3BCBC415F}"/>
              </a:ext>
            </a:extLst>
          </p:cNvPr>
          <p:cNvGrpSpPr/>
          <p:nvPr/>
        </p:nvGrpSpPr>
        <p:grpSpPr>
          <a:xfrm>
            <a:off x="6218502" y="6707971"/>
            <a:ext cx="194844" cy="118450"/>
            <a:chOff x="5710238" y="5192713"/>
            <a:chExt cx="360362" cy="219075"/>
          </a:xfrm>
          <a:solidFill>
            <a:srgbClr val="00739A"/>
          </a:solidFill>
        </p:grpSpPr>
        <p:sp>
          <p:nvSpPr>
            <p:cNvPr id="89" name="Freeform 684">
              <a:extLst>
                <a:ext uri="{FF2B5EF4-FFF2-40B4-BE49-F238E27FC236}">
                  <a16:creationId xmlns:a16="http://schemas.microsoft.com/office/drawing/2014/main" id="{E5217DE7-7E23-A9F9-C8CD-E97AAC4DFAFA}"/>
                </a:ext>
              </a:extLst>
            </p:cNvPr>
            <p:cNvSpPr>
              <a:spLocks noEditPoints="1"/>
            </p:cNvSpPr>
            <p:nvPr/>
          </p:nvSpPr>
          <p:spPr bwMode="auto">
            <a:xfrm>
              <a:off x="5756275" y="5354638"/>
              <a:ext cx="38100" cy="38100"/>
            </a:xfrm>
            <a:custGeom>
              <a:avLst/>
              <a:gdLst>
                <a:gd name="T0" fmla="*/ 126 w 152"/>
                <a:gd name="T1" fmla="*/ 50 h 152"/>
                <a:gd name="T2" fmla="*/ 101 w 152"/>
                <a:gd name="T3" fmla="*/ 76 h 152"/>
                <a:gd name="T4" fmla="*/ 76 w 152"/>
                <a:gd name="T5" fmla="*/ 100 h 152"/>
                <a:gd name="T6" fmla="*/ 52 w 152"/>
                <a:gd name="T7" fmla="*/ 76 h 152"/>
                <a:gd name="T8" fmla="*/ 76 w 152"/>
                <a:gd name="T9" fmla="*/ 51 h 152"/>
                <a:gd name="T10" fmla="*/ 102 w 152"/>
                <a:gd name="T11" fmla="*/ 26 h 152"/>
                <a:gd name="T12" fmla="*/ 76 w 152"/>
                <a:gd name="T13" fmla="*/ 0 h 152"/>
                <a:gd name="T14" fmla="*/ 0 w 152"/>
                <a:gd name="T15" fmla="*/ 76 h 152"/>
                <a:gd name="T16" fmla="*/ 76 w 152"/>
                <a:gd name="T17" fmla="*/ 152 h 152"/>
                <a:gd name="T18" fmla="*/ 152 w 152"/>
                <a:gd name="T19" fmla="*/ 76 h 152"/>
                <a:gd name="T20" fmla="*/ 126 w 152"/>
                <a:gd name="T21" fmla="*/ 50 h 152"/>
                <a:gd name="T22" fmla="*/ 126 w 152"/>
                <a:gd name="T23" fmla="*/ 50 h 152"/>
                <a:gd name="T24" fmla="*/ 126 w 152"/>
                <a:gd name="T25" fmla="*/ 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2">
                  <a:moveTo>
                    <a:pt x="126" y="50"/>
                  </a:moveTo>
                  <a:cubicBezTo>
                    <a:pt x="112" y="50"/>
                    <a:pt x="101" y="62"/>
                    <a:pt x="101" y="76"/>
                  </a:cubicBezTo>
                  <a:cubicBezTo>
                    <a:pt x="101" y="89"/>
                    <a:pt x="90" y="100"/>
                    <a:pt x="76" y="100"/>
                  </a:cubicBezTo>
                  <a:cubicBezTo>
                    <a:pt x="63" y="100"/>
                    <a:pt x="52" y="89"/>
                    <a:pt x="52" y="76"/>
                  </a:cubicBezTo>
                  <a:cubicBezTo>
                    <a:pt x="52" y="62"/>
                    <a:pt x="63" y="51"/>
                    <a:pt x="76" y="51"/>
                  </a:cubicBezTo>
                  <a:cubicBezTo>
                    <a:pt x="90" y="51"/>
                    <a:pt x="102" y="40"/>
                    <a:pt x="102" y="26"/>
                  </a:cubicBezTo>
                  <a:cubicBezTo>
                    <a:pt x="102" y="11"/>
                    <a:pt x="90" y="0"/>
                    <a:pt x="76" y="0"/>
                  </a:cubicBezTo>
                  <a:cubicBezTo>
                    <a:pt x="34" y="0"/>
                    <a:pt x="0" y="34"/>
                    <a:pt x="0" y="76"/>
                  </a:cubicBezTo>
                  <a:cubicBezTo>
                    <a:pt x="0" y="118"/>
                    <a:pt x="34" y="152"/>
                    <a:pt x="76" y="152"/>
                  </a:cubicBezTo>
                  <a:cubicBezTo>
                    <a:pt x="118" y="152"/>
                    <a:pt x="152" y="118"/>
                    <a:pt x="152" y="76"/>
                  </a:cubicBezTo>
                  <a:cubicBezTo>
                    <a:pt x="152" y="62"/>
                    <a:pt x="140" y="50"/>
                    <a:pt x="126" y="50"/>
                  </a:cubicBezTo>
                  <a:close/>
                  <a:moveTo>
                    <a:pt x="126" y="50"/>
                  </a:moveTo>
                  <a:cubicBezTo>
                    <a:pt x="126" y="50"/>
                    <a:pt x="126" y="50"/>
                    <a:pt x="126"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90" name="Freeform 685">
              <a:extLst>
                <a:ext uri="{FF2B5EF4-FFF2-40B4-BE49-F238E27FC236}">
                  <a16:creationId xmlns:a16="http://schemas.microsoft.com/office/drawing/2014/main" id="{DC9F9B4D-04E8-46CD-8335-FEC0B22E7BD3}"/>
                </a:ext>
              </a:extLst>
            </p:cNvPr>
            <p:cNvSpPr>
              <a:spLocks noEditPoints="1"/>
            </p:cNvSpPr>
            <p:nvPr/>
          </p:nvSpPr>
          <p:spPr bwMode="auto">
            <a:xfrm>
              <a:off x="5988050" y="5354638"/>
              <a:ext cx="38100" cy="38100"/>
            </a:xfrm>
            <a:custGeom>
              <a:avLst/>
              <a:gdLst>
                <a:gd name="T0" fmla="*/ 126 w 152"/>
                <a:gd name="T1" fmla="*/ 50 h 152"/>
                <a:gd name="T2" fmla="*/ 100 w 152"/>
                <a:gd name="T3" fmla="*/ 76 h 152"/>
                <a:gd name="T4" fmla="*/ 76 w 152"/>
                <a:gd name="T5" fmla="*/ 100 h 152"/>
                <a:gd name="T6" fmla="*/ 51 w 152"/>
                <a:gd name="T7" fmla="*/ 76 h 152"/>
                <a:gd name="T8" fmla="*/ 76 w 152"/>
                <a:gd name="T9" fmla="*/ 51 h 152"/>
                <a:gd name="T10" fmla="*/ 102 w 152"/>
                <a:gd name="T11" fmla="*/ 26 h 152"/>
                <a:gd name="T12" fmla="*/ 76 w 152"/>
                <a:gd name="T13" fmla="*/ 0 h 152"/>
                <a:gd name="T14" fmla="*/ 0 w 152"/>
                <a:gd name="T15" fmla="*/ 76 h 152"/>
                <a:gd name="T16" fmla="*/ 76 w 152"/>
                <a:gd name="T17" fmla="*/ 152 h 152"/>
                <a:gd name="T18" fmla="*/ 152 w 152"/>
                <a:gd name="T19" fmla="*/ 76 h 152"/>
                <a:gd name="T20" fmla="*/ 126 w 152"/>
                <a:gd name="T21" fmla="*/ 50 h 152"/>
                <a:gd name="T22" fmla="*/ 126 w 152"/>
                <a:gd name="T23" fmla="*/ 50 h 152"/>
                <a:gd name="T24" fmla="*/ 126 w 152"/>
                <a:gd name="T25" fmla="*/ 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2">
                  <a:moveTo>
                    <a:pt x="126" y="50"/>
                  </a:moveTo>
                  <a:cubicBezTo>
                    <a:pt x="112" y="50"/>
                    <a:pt x="100" y="62"/>
                    <a:pt x="100" y="76"/>
                  </a:cubicBezTo>
                  <a:cubicBezTo>
                    <a:pt x="100" y="89"/>
                    <a:pt x="89" y="100"/>
                    <a:pt x="76" y="100"/>
                  </a:cubicBezTo>
                  <a:cubicBezTo>
                    <a:pt x="62" y="100"/>
                    <a:pt x="51" y="89"/>
                    <a:pt x="51" y="76"/>
                  </a:cubicBezTo>
                  <a:cubicBezTo>
                    <a:pt x="51" y="62"/>
                    <a:pt x="62" y="51"/>
                    <a:pt x="76" y="51"/>
                  </a:cubicBezTo>
                  <a:cubicBezTo>
                    <a:pt x="90" y="51"/>
                    <a:pt x="102" y="40"/>
                    <a:pt x="102" y="26"/>
                  </a:cubicBezTo>
                  <a:cubicBezTo>
                    <a:pt x="102" y="11"/>
                    <a:pt x="90" y="0"/>
                    <a:pt x="76" y="0"/>
                  </a:cubicBezTo>
                  <a:cubicBezTo>
                    <a:pt x="34" y="0"/>
                    <a:pt x="0" y="34"/>
                    <a:pt x="0" y="76"/>
                  </a:cubicBezTo>
                  <a:cubicBezTo>
                    <a:pt x="0" y="118"/>
                    <a:pt x="34" y="152"/>
                    <a:pt x="76" y="152"/>
                  </a:cubicBezTo>
                  <a:cubicBezTo>
                    <a:pt x="118" y="152"/>
                    <a:pt x="152" y="118"/>
                    <a:pt x="152" y="76"/>
                  </a:cubicBezTo>
                  <a:cubicBezTo>
                    <a:pt x="152" y="62"/>
                    <a:pt x="140" y="50"/>
                    <a:pt x="126" y="50"/>
                  </a:cubicBezTo>
                  <a:close/>
                  <a:moveTo>
                    <a:pt x="126" y="50"/>
                  </a:moveTo>
                  <a:cubicBezTo>
                    <a:pt x="126" y="50"/>
                    <a:pt x="126" y="50"/>
                    <a:pt x="126"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91" name="Freeform 686">
              <a:extLst>
                <a:ext uri="{FF2B5EF4-FFF2-40B4-BE49-F238E27FC236}">
                  <a16:creationId xmlns:a16="http://schemas.microsoft.com/office/drawing/2014/main" id="{AB62A71B-ED50-5F55-08CF-7F784CADF83B}"/>
                </a:ext>
              </a:extLst>
            </p:cNvPr>
            <p:cNvSpPr>
              <a:spLocks noEditPoints="1"/>
            </p:cNvSpPr>
            <p:nvPr/>
          </p:nvSpPr>
          <p:spPr bwMode="auto">
            <a:xfrm>
              <a:off x="5710238" y="5192713"/>
              <a:ext cx="360362" cy="219075"/>
            </a:xfrm>
            <a:custGeom>
              <a:avLst/>
              <a:gdLst>
                <a:gd name="T0" fmla="*/ 1332 w 1434"/>
                <a:gd name="T1" fmla="*/ 199 h 871"/>
                <a:gd name="T2" fmla="*/ 1196 w 1434"/>
                <a:gd name="T3" fmla="*/ 103 h 871"/>
                <a:gd name="T4" fmla="*/ 1000 w 1434"/>
                <a:gd name="T5" fmla="*/ 51 h 871"/>
                <a:gd name="T6" fmla="*/ 51 w 1434"/>
                <a:gd name="T7" fmla="*/ 0 h 871"/>
                <a:gd name="T8" fmla="*/ 0 w 1434"/>
                <a:gd name="T9" fmla="*/ 692 h 871"/>
                <a:gd name="T10" fmla="*/ 105 w 1434"/>
                <a:gd name="T11" fmla="*/ 743 h 871"/>
                <a:gd name="T12" fmla="*/ 408 w 1434"/>
                <a:gd name="T13" fmla="*/ 743 h 871"/>
                <a:gd name="T14" fmla="*/ 1179 w 1434"/>
                <a:gd name="T15" fmla="*/ 871 h 871"/>
                <a:gd name="T16" fmla="*/ 1408 w 1434"/>
                <a:gd name="T17" fmla="*/ 743 h 871"/>
                <a:gd name="T18" fmla="*/ 1434 w 1434"/>
                <a:gd name="T19" fmla="*/ 378 h 871"/>
                <a:gd name="T20" fmla="*/ 1333 w 1434"/>
                <a:gd name="T21" fmla="*/ 463 h 871"/>
                <a:gd name="T22" fmla="*/ 1382 w 1434"/>
                <a:gd name="T23" fmla="*/ 437 h 871"/>
                <a:gd name="T24" fmla="*/ 1333 w 1434"/>
                <a:gd name="T25" fmla="*/ 488 h 871"/>
                <a:gd name="T26" fmla="*/ 1367 w 1434"/>
                <a:gd name="T27" fmla="*/ 359 h 871"/>
                <a:gd name="T28" fmla="*/ 1127 w 1434"/>
                <a:gd name="T29" fmla="*/ 358 h 871"/>
                <a:gd name="T30" fmla="*/ 1101 w 1434"/>
                <a:gd name="T31" fmla="*/ 230 h 871"/>
                <a:gd name="T32" fmla="*/ 1367 w 1434"/>
                <a:gd name="T33" fmla="*/ 359 h 871"/>
                <a:gd name="T34" fmla="*/ 949 w 1434"/>
                <a:gd name="T35" fmla="*/ 51 h 871"/>
                <a:gd name="T36" fmla="*/ 408 w 1434"/>
                <a:gd name="T37" fmla="*/ 692 h 871"/>
                <a:gd name="T38" fmla="*/ 105 w 1434"/>
                <a:gd name="T39" fmla="*/ 692 h 871"/>
                <a:gd name="T40" fmla="*/ 51 w 1434"/>
                <a:gd name="T41" fmla="*/ 51 h 871"/>
                <a:gd name="T42" fmla="*/ 154 w 1434"/>
                <a:gd name="T43" fmla="*/ 718 h 871"/>
                <a:gd name="T44" fmla="*/ 359 w 1434"/>
                <a:gd name="T45" fmla="*/ 718 h 871"/>
                <a:gd name="T46" fmla="*/ 1179 w 1434"/>
                <a:gd name="T47" fmla="*/ 820 h 871"/>
                <a:gd name="T48" fmla="*/ 1179 w 1434"/>
                <a:gd name="T49" fmla="*/ 615 h 871"/>
                <a:gd name="T50" fmla="*/ 1179 w 1434"/>
                <a:gd name="T51" fmla="*/ 820 h 871"/>
                <a:gd name="T52" fmla="*/ 1179 w 1434"/>
                <a:gd name="T53" fmla="*/ 564 h 871"/>
                <a:gd name="T54" fmla="*/ 1000 w 1434"/>
                <a:gd name="T55" fmla="*/ 692 h 871"/>
                <a:gd name="T56" fmla="*/ 1183 w 1434"/>
                <a:gd name="T57" fmla="*/ 154 h 871"/>
                <a:gd name="T58" fmla="*/ 1075 w 1434"/>
                <a:gd name="T59" fmla="*/ 178 h 871"/>
                <a:gd name="T60" fmla="*/ 1049 w 1434"/>
                <a:gd name="T61" fmla="*/ 332 h 871"/>
                <a:gd name="T62" fmla="*/ 1127 w 1434"/>
                <a:gd name="T63" fmla="*/ 410 h 871"/>
                <a:gd name="T64" fmla="*/ 1281 w 1434"/>
                <a:gd name="T65" fmla="*/ 463 h 871"/>
                <a:gd name="T66" fmla="*/ 1307 w 1434"/>
                <a:gd name="T67" fmla="*/ 539 h 871"/>
                <a:gd name="T68" fmla="*/ 1382 w 1434"/>
                <a:gd name="T69" fmla="*/ 692 h 871"/>
                <a:gd name="T70" fmla="*/ 1330 w 1434"/>
                <a:gd name="T71" fmla="*/ 69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4" h="871">
                  <a:moveTo>
                    <a:pt x="1430" y="365"/>
                  </a:moveTo>
                  <a:cubicBezTo>
                    <a:pt x="1332" y="199"/>
                    <a:pt x="1332" y="199"/>
                    <a:pt x="1332" y="199"/>
                  </a:cubicBezTo>
                  <a:cubicBezTo>
                    <a:pt x="1298" y="142"/>
                    <a:pt x="1266" y="110"/>
                    <a:pt x="1203" y="104"/>
                  </a:cubicBezTo>
                  <a:cubicBezTo>
                    <a:pt x="1201" y="103"/>
                    <a:pt x="1199" y="103"/>
                    <a:pt x="1196" y="103"/>
                  </a:cubicBezTo>
                  <a:cubicBezTo>
                    <a:pt x="1000" y="103"/>
                    <a:pt x="1000" y="103"/>
                    <a:pt x="1000" y="103"/>
                  </a:cubicBezTo>
                  <a:cubicBezTo>
                    <a:pt x="1000" y="51"/>
                    <a:pt x="1000" y="51"/>
                    <a:pt x="1000" y="51"/>
                  </a:cubicBezTo>
                  <a:cubicBezTo>
                    <a:pt x="1000" y="23"/>
                    <a:pt x="977" y="0"/>
                    <a:pt x="949" y="0"/>
                  </a:cubicBezTo>
                  <a:cubicBezTo>
                    <a:pt x="51" y="0"/>
                    <a:pt x="51" y="0"/>
                    <a:pt x="51" y="0"/>
                  </a:cubicBezTo>
                  <a:cubicBezTo>
                    <a:pt x="23" y="0"/>
                    <a:pt x="0" y="23"/>
                    <a:pt x="0" y="51"/>
                  </a:cubicBezTo>
                  <a:cubicBezTo>
                    <a:pt x="0" y="692"/>
                    <a:pt x="0" y="692"/>
                    <a:pt x="0" y="692"/>
                  </a:cubicBezTo>
                  <a:cubicBezTo>
                    <a:pt x="0" y="720"/>
                    <a:pt x="23" y="743"/>
                    <a:pt x="51" y="743"/>
                  </a:cubicBezTo>
                  <a:cubicBezTo>
                    <a:pt x="105" y="743"/>
                    <a:pt x="105" y="743"/>
                    <a:pt x="105" y="743"/>
                  </a:cubicBezTo>
                  <a:cubicBezTo>
                    <a:pt x="117" y="816"/>
                    <a:pt x="180" y="871"/>
                    <a:pt x="256" y="871"/>
                  </a:cubicBezTo>
                  <a:cubicBezTo>
                    <a:pt x="332" y="871"/>
                    <a:pt x="395" y="816"/>
                    <a:pt x="408" y="743"/>
                  </a:cubicBezTo>
                  <a:cubicBezTo>
                    <a:pt x="1027" y="743"/>
                    <a:pt x="1027" y="743"/>
                    <a:pt x="1027" y="743"/>
                  </a:cubicBezTo>
                  <a:cubicBezTo>
                    <a:pt x="1040" y="816"/>
                    <a:pt x="1103" y="871"/>
                    <a:pt x="1179" y="871"/>
                  </a:cubicBezTo>
                  <a:cubicBezTo>
                    <a:pt x="1255" y="871"/>
                    <a:pt x="1318" y="816"/>
                    <a:pt x="1330" y="743"/>
                  </a:cubicBezTo>
                  <a:cubicBezTo>
                    <a:pt x="1408" y="743"/>
                    <a:pt x="1408" y="743"/>
                    <a:pt x="1408" y="743"/>
                  </a:cubicBezTo>
                  <a:cubicBezTo>
                    <a:pt x="1422" y="743"/>
                    <a:pt x="1434" y="732"/>
                    <a:pt x="1434" y="718"/>
                  </a:cubicBezTo>
                  <a:cubicBezTo>
                    <a:pt x="1434" y="378"/>
                    <a:pt x="1434" y="378"/>
                    <a:pt x="1434" y="378"/>
                  </a:cubicBezTo>
                  <a:cubicBezTo>
                    <a:pt x="1434" y="373"/>
                    <a:pt x="1432" y="369"/>
                    <a:pt x="1430" y="365"/>
                  </a:cubicBezTo>
                  <a:close/>
                  <a:moveTo>
                    <a:pt x="1333" y="463"/>
                  </a:moveTo>
                  <a:cubicBezTo>
                    <a:pt x="1333" y="449"/>
                    <a:pt x="1344" y="437"/>
                    <a:pt x="1358" y="437"/>
                  </a:cubicBezTo>
                  <a:cubicBezTo>
                    <a:pt x="1382" y="437"/>
                    <a:pt x="1382" y="437"/>
                    <a:pt x="1382" y="437"/>
                  </a:cubicBezTo>
                  <a:cubicBezTo>
                    <a:pt x="1382" y="488"/>
                    <a:pt x="1382" y="488"/>
                    <a:pt x="1382" y="488"/>
                  </a:cubicBezTo>
                  <a:cubicBezTo>
                    <a:pt x="1333" y="488"/>
                    <a:pt x="1333" y="488"/>
                    <a:pt x="1333" y="488"/>
                  </a:cubicBezTo>
                  <a:lnTo>
                    <a:pt x="1333" y="463"/>
                  </a:lnTo>
                  <a:close/>
                  <a:moveTo>
                    <a:pt x="1367" y="359"/>
                  </a:moveTo>
                  <a:cubicBezTo>
                    <a:pt x="1132" y="359"/>
                    <a:pt x="1132" y="359"/>
                    <a:pt x="1132" y="359"/>
                  </a:cubicBezTo>
                  <a:cubicBezTo>
                    <a:pt x="1130" y="358"/>
                    <a:pt x="1128" y="358"/>
                    <a:pt x="1127" y="358"/>
                  </a:cubicBezTo>
                  <a:cubicBezTo>
                    <a:pt x="1112" y="358"/>
                    <a:pt x="1101" y="347"/>
                    <a:pt x="1101" y="332"/>
                  </a:cubicBezTo>
                  <a:cubicBezTo>
                    <a:pt x="1101" y="230"/>
                    <a:pt x="1101" y="230"/>
                    <a:pt x="1101" y="230"/>
                  </a:cubicBezTo>
                  <a:cubicBezTo>
                    <a:pt x="1291" y="230"/>
                    <a:pt x="1291" y="230"/>
                    <a:pt x="1291" y="230"/>
                  </a:cubicBezTo>
                  <a:lnTo>
                    <a:pt x="1367" y="359"/>
                  </a:lnTo>
                  <a:close/>
                  <a:moveTo>
                    <a:pt x="51" y="51"/>
                  </a:moveTo>
                  <a:cubicBezTo>
                    <a:pt x="949" y="51"/>
                    <a:pt x="949" y="51"/>
                    <a:pt x="949" y="51"/>
                  </a:cubicBezTo>
                  <a:cubicBezTo>
                    <a:pt x="949" y="692"/>
                    <a:pt x="949" y="692"/>
                    <a:pt x="949" y="692"/>
                  </a:cubicBezTo>
                  <a:cubicBezTo>
                    <a:pt x="408" y="692"/>
                    <a:pt x="408" y="692"/>
                    <a:pt x="408" y="692"/>
                  </a:cubicBezTo>
                  <a:cubicBezTo>
                    <a:pt x="395" y="620"/>
                    <a:pt x="332" y="564"/>
                    <a:pt x="256" y="564"/>
                  </a:cubicBezTo>
                  <a:cubicBezTo>
                    <a:pt x="180" y="564"/>
                    <a:pt x="117" y="620"/>
                    <a:pt x="105" y="692"/>
                  </a:cubicBezTo>
                  <a:cubicBezTo>
                    <a:pt x="51" y="692"/>
                    <a:pt x="51" y="692"/>
                    <a:pt x="51" y="692"/>
                  </a:cubicBezTo>
                  <a:lnTo>
                    <a:pt x="51" y="51"/>
                  </a:lnTo>
                  <a:close/>
                  <a:moveTo>
                    <a:pt x="256" y="820"/>
                  </a:moveTo>
                  <a:cubicBezTo>
                    <a:pt x="200" y="820"/>
                    <a:pt x="154" y="774"/>
                    <a:pt x="154" y="718"/>
                  </a:cubicBezTo>
                  <a:cubicBezTo>
                    <a:pt x="154" y="661"/>
                    <a:pt x="200" y="615"/>
                    <a:pt x="256" y="615"/>
                  </a:cubicBezTo>
                  <a:cubicBezTo>
                    <a:pt x="313" y="615"/>
                    <a:pt x="359" y="661"/>
                    <a:pt x="359" y="718"/>
                  </a:cubicBezTo>
                  <a:cubicBezTo>
                    <a:pt x="359" y="774"/>
                    <a:pt x="313" y="820"/>
                    <a:pt x="256" y="820"/>
                  </a:cubicBezTo>
                  <a:close/>
                  <a:moveTo>
                    <a:pt x="1179" y="820"/>
                  </a:moveTo>
                  <a:cubicBezTo>
                    <a:pt x="1122" y="820"/>
                    <a:pt x="1076" y="774"/>
                    <a:pt x="1076" y="718"/>
                  </a:cubicBezTo>
                  <a:cubicBezTo>
                    <a:pt x="1076" y="661"/>
                    <a:pt x="1122" y="615"/>
                    <a:pt x="1179" y="615"/>
                  </a:cubicBezTo>
                  <a:cubicBezTo>
                    <a:pt x="1235" y="615"/>
                    <a:pt x="1281" y="661"/>
                    <a:pt x="1281" y="718"/>
                  </a:cubicBezTo>
                  <a:cubicBezTo>
                    <a:pt x="1281" y="774"/>
                    <a:pt x="1235" y="820"/>
                    <a:pt x="1179" y="820"/>
                  </a:cubicBezTo>
                  <a:close/>
                  <a:moveTo>
                    <a:pt x="1330" y="692"/>
                  </a:moveTo>
                  <a:cubicBezTo>
                    <a:pt x="1318" y="620"/>
                    <a:pt x="1255" y="564"/>
                    <a:pt x="1179" y="564"/>
                  </a:cubicBezTo>
                  <a:cubicBezTo>
                    <a:pt x="1103" y="564"/>
                    <a:pt x="1040" y="620"/>
                    <a:pt x="1027" y="692"/>
                  </a:cubicBezTo>
                  <a:cubicBezTo>
                    <a:pt x="1000" y="692"/>
                    <a:pt x="1000" y="692"/>
                    <a:pt x="1000" y="692"/>
                  </a:cubicBezTo>
                  <a:cubicBezTo>
                    <a:pt x="1000" y="154"/>
                    <a:pt x="1000" y="154"/>
                    <a:pt x="1000" y="154"/>
                  </a:cubicBezTo>
                  <a:cubicBezTo>
                    <a:pt x="1183" y="154"/>
                    <a:pt x="1183" y="154"/>
                    <a:pt x="1183" y="154"/>
                  </a:cubicBezTo>
                  <a:cubicBezTo>
                    <a:pt x="1215" y="154"/>
                    <a:pt x="1236" y="161"/>
                    <a:pt x="1254" y="178"/>
                  </a:cubicBezTo>
                  <a:cubicBezTo>
                    <a:pt x="1075" y="178"/>
                    <a:pt x="1075" y="178"/>
                    <a:pt x="1075" y="178"/>
                  </a:cubicBezTo>
                  <a:cubicBezTo>
                    <a:pt x="1061" y="178"/>
                    <a:pt x="1049" y="190"/>
                    <a:pt x="1049" y="204"/>
                  </a:cubicBezTo>
                  <a:cubicBezTo>
                    <a:pt x="1049" y="332"/>
                    <a:pt x="1049" y="332"/>
                    <a:pt x="1049" y="332"/>
                  </a:cubicBezTo>
                  <a:cubicBezTo>
                    <a:pt x="1049" y="373"/>
                    <a:pt x="1081" y="406"/>
                    <a:pt x="1120" y="409"/>
                  </a:cubicBezTo>
                  <a:cubicBezTo>
                    <a:pt x="1122" y="410"/>
                    <a:pt x="1124" y="410"/>
                    <a:pt x="1127" y="410"/>
                  </a:cubicBezTo>
                  <a:cubicBezTo>
                    <a:pt x="1303" y="410"/>
                    <a:pt x="1303" y="410"/>
                    <a:pt x="1303" y="410"/>
                  </a:cubicBezTo>
                  <a:cubicBezTo>
                    <a:pt x="1289" y="424"/>
                    <a:pt x="1281" y="442"/>
                    <a:pt x="1281" y="463"/>
                  </a:cubicBezTo>
                  <a:cubicBezTo>
                    <a:pt x="1281" y="513"/>
                    <a:pt x="1281" y="513"/>
                    <a:pt x="1281" y="513"/>
                  </a:cubicBezTo>
                  <a:cubicBezTo>
                    <a:pt x="1281" y="527"/>
                    <a:pt x="1293" y="539"/>
                    <a:pt x="1307" y="539"/>
                  </a:cubicBezTo>
                  <a:cubicBezTo>
                    <a:pt x="1382" y="539"/>
                    <a:pt x="1382" y="539"/>
                    <a:pt x="1382" y="539"/>
                  </a:cubicBezTo>
                  <a:cubicBezTo>
                    <a:pt x="1382" y="692"/>
                    <a:pt x="1382" y="692"/>
                    <a:pt x="1382" y="692"/>
                  </a:cubicBezTo>
                  <a:lnTo>
                    <a:pt x="1330" y="692"/>
                  </a:lnTo>
                  <a:close/>
                  <a:moveTo>
                    <a:pt x="1330" y="692"/>
                  </a:moveTo>
                  <a:cubicBezTo>
                    <a:pt x="1330" y="692"/>
                    <a:pt x="1330" y="692"/>
                    <a:pt x="1330" y="6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sp>
          <p:nvSpPr>
            <p:cNvPr id="92" name="Freeform 687">
              <a:extLst>
                <a:ext uri="{FF2B5EF4-FFF2-40B4-BE49-F238E27FC236}">
                  <a16:creationId xmlns:a16="http://schemas.microsoft.com/office/drawing/2014/main" id="{AE37B073-DF4B-B74E-2282-C94EAE18B0CF}"/>
                </a:ext>
              </a:extLst>
            </p:cNvPr>
            <p:cNvSpPr>
              <a:spLocks noEditPoints="1"/>
            </p:cNvSpPr>
            <p:nvPr/>
          </p:nvSpPr>
          <p:spPr bwMode="auto">
            <a:xfrm>
              <a:off x="5735638" y="5218113"/>
              <a:ext cx="200025" cy="12700"/>
            </a:xfrm>
            <a:custGeom>
              <a:avLst/>
              <a:gdLst>
                <a:gd name="T0" fmla="*/ 26 w 794"/>
                <a:gd name="T1" fmla="*/ 51 h 51"/>
                <a:gd name="T2" fmla="*/ 768 w 794"/>
                <a:gd name="T3" fmla="*/ 51 h 51"/>
                <a:gd name="T4" fmla="*/ 794 w 794"/>
                <a:gd name="T5" fmla="*/ 26 h 51"/>
                <a:gd name="T6" fmla="*/ 768 w 794"/>
                <a:gd name="T7" fmla="*/ 0 h 51"/>
                <a:gd name="T8" fmla="*/ 26 w 794"/>
                <a:gd name="T9" fmla="*/ 0 h 51"/>
                <a:gd name="T10" fmla="*/ 0 w 794"/>
                <a:gd name="T11" fmla="*/ 26 h 51"/>
                <a:gd name="T12" fmla="*/ 26 w 794"/>
                <a:gd name="T13" fmla="*/ 51 h 51"/>
                <a:gd name="T14" fmla="*/ 26 w 794"/>
                <a:gd name="T15" fmla="*/ 51 h 51"/>
                <a:gd name="T16" fmla="*/ 26 w 794"/>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4" h="51">
                  <a:moveTo>
                    <a:pt x="26" y="51"/>
                  </a:moveTo>
                  <a:cubicBezTo>
                    <a:pt x="768" y="51"/>
                    <a:pt x="768" y="51"/>
                    <a:pt x="768" y="51"/>
                  </a:cubicBezTo>
                  <a:cubicBezTo>
                    <a:pt x="782" y="51"/>
                    <a:pt x="794" y="40"/>
                    <a:pt x="794" y="26"/>
                  </a:cubicBezTo>
                  <a:cubicBezTo>
                    <a:pt x="794" y="12"/>
                    <a:pt x="782" y="0"/>
                    <a:pt x="768" y="0"/>
                  </a:cubicBezTo>
                  <a:cubicBezTo>
                    <a:pt x="26" y="0"/>
                    <a:pt x="26" y="0"/>
                    <a:pt x="26" y="0"/>
                  </a:cubicBezTo>
                  <a:cubicBezTo>
                    <a:pt x="12" y="0"/>
                    <a:pt x="0" y="12"/>
                    <a:pt x="0" y="26"/>
                  </a:cubicBezTo>
                  <a:cubicBezTo>
                    <a:pt x="0" y="40"/>
                    <a:pt x="12"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srgbClr val="9D8C5D"/>
                </a:solidFill>
                <a:effectLst/>
                <a:uLnTx/>
                <a:uFillTx/>
                <a:latin typeface="Segoe UI" panose="020B0502040204020203" pitchFamily="34" charset="0"/>
                <a:ea typeface="+mn-ea"/>
                <a:cs typeface="Segoe UI" panose="020B0502040204020203" pitchFamily="34" charset="0"/>
              </a:endParaRPr>
            </a:p>
          </p:txBody>
        </p:sp>
      </p:grpSp>
      <p:cxnSp>
        <p:nvCxnSpPr>
          <p:cNvPr id="180" name="Straight Connector 179">
            <a:extLst>
              <a:ext uri="{FF2B5EF4-FFF2-40B4-BE49-F238E27FC236}">
                <a16:creationId xmlns:a16="http://schemas.microsoft.com/office/drawing/2014/main" id="{CCB42982-0DC1-42DC-8D7A-C44B4D10C3AC}"/>
              </a:ext>
            </a:extLst>
          </p:cNvPr>
          <p:cNvCxnSpPr>
            <a:cxnSpLocks/>
          </p:cNvCxnSpPr>
          <p:nvPr/>
        </p:nvCxnSpPr>
        <p:spPr>
          <a:xfrm flipH="1">
            <a:off x="609599" y="7029449"/>
            <a:ext cx="6705601" cy="0"/>
          </a:xfrm>
          <a:prstGeom prst="line">
            <a:avLst/>
          </a:prstGeom>
          <a:ln w="38100" cap="rnd">
            <a:solidFill>
              <a:srgbClr val="89CFE4"/>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3ADD6ED8-93AA-4814-D704-93683607D417}"/>
              </a:ext>
            </a:extLst>
          </p:cNvPr>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25" t="26575" r="13125" b="19143"/>
          <a:stretch/>
        </p:blipFill>
        <p:spPr bwMode="auto">
          <a:xfrm>
            <a:off x="429816" y="9643730"/>
            <a:ext cx="792324" cy="282014"/>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2">
            <a:extLst>
              <a:ext uri="{FF2B5EF4-FFF2-40B4-BE49-F238E27FC236}">
                <a16:creationId xmlns:a16="http://schemas.microsoft.com/office/drawing/2014/main" id="{78809256-8554-2694-E547-5DF08078194C}"/>
              </a:ext>
            </a:extLst>
          </p:cNvPr>
          <p:cNvSpPr/>
          <p:nvPr/>
        </p:nvSpPr>
        <p:spPr>
          <a:xfrm>
            <a:off x="410818" y="9556749"/>
            <a:ext cx="7132981" cy="65481"/>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6" name="Tekstvak 2">
            <a:extLst>
              <a:ext uri="{FF2B5EF4-FFF2-40B4-BE49-F238E27FC236}">
                <a16:creationId xmlns:a16="http://schemas.microsoft.com/office/drawing/2014/main" id="{8C3F180D-F606-75A0-A8A1-76256B934378}"/>
              </a:ext>
            </a:extLst>
          </p:cNvPr>
          <p:cNvSpPr txBox="1"/>
          <p:nvPr/>
        </p:nvSpPr>
        <p:spPr>
          <a:xfrm>
            <a:off x="6324600" y="9556412"/>
            <a:ext cx="902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©b²sense </a:t>
            </a:r>
            <a:fld id="{39B1D6C6-6961-4739-BF17-F6AE749812C8}" type="slidenum">
              <a:rPr kumimoji="0" lang="en-GB" sz="9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Tekstvak 9">
            <a:extLst>
              <a:ext uri="{FF2B5EF4-FFF2-40B4-BE49-F238E27FC236}">
                <a16:creationId xmlns:a16="http://schemas.microsoft.com/office/drawing/2014/main" id="{2C1EFA50-C553-A31A-A072-A96FBBDF4F31}"/>
              </a:ext>
            </a:extLst>
          </p:cNvPr>
          <p:cNvSpPr txBox="1"/>
          <p:nvPr/>
        </p:nvSpPr>
        <p:spPr>
          <a:xfrm>
            <a:off x="3426780" y="9663500"/>
            <a:ext cx="918841"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Position paper</a:t>
            </a:r>
          </a:p>
        </p:txBody>
      </p:sp>
    </p:spTree>
    <p:custDataLst>
      <p:tags r:id="rId1"/>
    </p:custDataLst>
    <p:extLst>
      <p:ext uri="{BB962C8B-B14F-4D97-AF65-F5344CB8AC3E}">
        <p14:creationId xmlns:p14="http://schemas.microsoft.com/office/powerpoint/2010/main" val="371596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F9F4908-05A8-0D32-DE3C-8D4F2E31AF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BF9F4908-05A8-0D32-DE3C-8D4F2E31AF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object 6">
            <a:extLst>
              <a:ext uri="{FF2B5EF4-FFF2-40B4-BE49-F238E27FC236}">
                <a16:creationId xmlns:a16="http://schemas.microsoft.com/office/drawing/2014/main" id="{9372C7C4-55CF-F794-E9AF-9347E97069E1}"/>
              </a:ext>
            </a:extLst>
          </p:cNvPr>
          <p:cNvSpPr/>
          <p:nvPr/>
        </p:nvSpPr>
        <p:spPr>
          <a:xfrm>
            <a:off x="0" y="0"/>
            <a:ext cx="3124200" cy="9423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chemeClr val="bg1">
              <a:lumMod val="9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3">
            <a:extLst>
              <a:ext uri="{FF2B5EF4-FFF2-40B4-BE49-F238E27FC236}">
                <a16:creationId xmlns:a16="http://schemas.microsoft.com/office/drawing/2014/main" id="{C9AFD36F-57FE-4071-23AB-39E552B85597}"/>
              </a:ext>
            </a:extLst>
          </p:cNvPr>
          <p:cNvSpPr/>
          <p:nvPr/>
        </p:nvSpPr>
        <p:spPr>
          <a:xfrm flipH="1">
            <a:off x="751840" y="203200"/>
            <a:ext cx="7020560" cy="1565466"/>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3963180 w 4498268"/>
              <a:gd name="connsiteY2" fmla="*/ 198723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268" h="1605280">
                <a:moveTo>
                  <a:pt x="0" y="0"/>
                </a:moveTo>
                <a:lnTo>
                  <a:pt x="4498268" y="0"/>
                </a:lnTo>
                <a:lnTo>
                  <a:pt x="4239544" y="848054"/>
                </a:lnTo>
                <a:cubicBezTo>
                  <a:pt x="2107446" y="1851939"/>
                  <a:pt x="1454758" y="422597"/>
                  <a:pt x="0" y="1605280"/>
                </a:cubicBezTo>
                <a:lnTo>
                  <a:pt x="0" y="0"/>
                </a:lnTo>
                <a:close/>
              </a:path>
            </a:pathLst>
          </a:custGeom>
          <a:solidFill>
            <a:srgbClr val="C6E5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nvGrpSpPr>
          <p:cNvPr id="17" name="Group 16">
            <a:extLst>
              <a:ext uri="{FF2B5EF4-FFF2-40B4-BE49-F238E27FC236}">
                <a16:creationId xmlns:a16="http://schemas.microsoft.com/office/drawing/2014/main" id="{991455AC-D899-41E1-D7A1-F89FD6D6E50A}"/>
              </a:ext>
            </a:extLst>
          </p:cNvPr>
          <p:cNvGrpSpPr/>
          <p:nvPr/>
        </p:nvGrpSpPr>
        <p:grpSpPr>
          <a:xfrm>
            <a:off x="0" y="0"/>
            <a:ext cx="7772400" cy="1565466"/>
            <a:chOff x="0" y="0"/>
            <a:chExt cx="7772400" cy="1565466"/>
          </a:xfrm>
        </p:grpSpPr>
        <p:sp>
          <p:nvSpPr>
            <p:cNvPr id="5" name="Rectangle 3">
              <a:extLst>
                <a:ext uri="{FF2B5EF4-FFF2-40B4-BE49-F238E27FC236}">
                  <a16:creationId xmlns:a16="http://schemas.microsoft.com/office/drawing/2014/main" id="{8A37BF57-811E-56DB-27A1-B867CBB3FE8F}"/>
                </a:ext>
              </a:extLst>
            </p:cNvPr>
            <p:cNvSpPr/>
            <p:nvPr/>
          </p:nvSpPr>
          <p:spPr>
            <a:xfrm flipH="1">
              <a:off x="751840" y="0"/>
              <a:ext cx="7020560" cy="1565466"/>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3963180 w 4498268"/>
                <a:gd name="connsiteY2" fmla="*/ 198723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268" h="1605280">
                  <a:moveTo>
                    <a:pt x="0" y="0"/>
                  </a:moveTo>
                  <a:lnTo>
                    <a:pt x="4498268" y="0"/>
                  </a:lnTo>
                  <a:lnTo>
                    <a:pt x="4239544" y="848054"/>
                  </a:lnTo>
                  <a:cubicBezTo>
                    <a:pt x="2107446" y="1851939"/>
                    <a:pt x="1454758" y="422597"/>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 name="Rectangle 3">
              <a:extLst>
                <a:ext uri="{FF2B5EF4-FFF2-40B4-BE49-F238E27FC236}">
                  <a16:creationId xmlns:a16="http://schemas.microsoft.com/office/drawing/2014/main" id="{D45E3E1C-C6C4-76E9-FEB6-38DB0734DC64}"/>
                </a:ext>
              </a:extLst>
            </p:cNvPr>
            <p:cNvSpPr/>
            <p:nvPr/>
          </p:nvSpPr>
          <p:spPr>
            <a:xfrm>
              <a:off x="0" y="0"/>
              <a:ext cx="4622800" cy="151384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C6E5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1" name="Rectangle 3">
              <a:extLst>
                <a:ext uri="{FF2B5EF4-FFF2-40B4-BE49-F238E27FC236}">
                  <a16:creationId xmlns:a16="http://schemas.microsoft.com/office/drawing/2014/main" id="{B8435042-3E19-ABF6-E04E-79CFB456D85F}"/>
                </a:ext>
              </a:extLst>
            </p:cNvPr>
            <p:cNvSpPr/>
            <p:nvPr/>
          </p:nvSpPr>
          <p:spPr>
            <a:xfrm>
              <a:off x="0" y="1"/>
              <a:ext cx="4135120" cy="130976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grpSp>
        <p:nvGrpSpPr>
          <p:cNvPr id="18" name="Group 17">
            <a:extLst>
              <a:ext uri="{FF2B5EF4-FFF2-40B4-BE49-F238E27FC236}">
                <a16:creationId xmlns:a16="http://schemas.microsoft.com/office/drawing/2014/main" id="{A584084E-A2C8-52F1-140A-A7204A2F0CCE}"/>
              </a:ext>
            </a:extLst>
          </p:cNvPr>
          <p:cNvGrpSpPr/>
          <p:nvPr/>
        </p:nvGrpSpPr>
        <p:grpSpPr>
          <a:xfrm flipV="1">
            <a:off x="0" y="8605380"/>
            <a:ext cx="7772400" cy="1453019"/>
            <a:chOff x="0" y="0"/>
            <a:chExt cx="7772400" cy="1565466"/>
          </a:xfrm>
        </p:grpSpPr>
        <p:sp>
          <p:nvSpPr>
            <p:cNvPr id="20" name="Rectangle 3">
              <a:extLst>
                <a:ext uri="{FF2B5EF4-FFF2-40B4-BE49-F238E27FC236}">
                  <a16:creationId xmlns:a16="http://schemas.microsoft.com/office/drawing/2014/main" id="{72208798-30A4-072D-5D9E-A157EF28AA4A}"/>
                </a:ext>
              </a:extLst>
            </p:cNvPr>
            <p:cNvSpPr/>
            <p:nvPr/>
          </p:nvSpPr>
          <p:spPr>
            <a:xfrm flipH="1">
              <a:off x="751840" y="0"/>
              <a:ext cx="7020560" cy="1565466"/>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3963180 w 4498268"/>
                <a:gd name="connsiteY2" fmla="*/ 198723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268" h="1605280">
                  <a:moveTo>
                    <a:pt x="0" y="0"/>
                  </a:moveTo>
                  <a:lnTo>
                    <a:pt x="4498268" y="0"/>
                  </a:lnTo>
                  <a:lnTo>
                    <a:pt x="4239544" y="848054"/>
                  </a:lnTo>
                  <a:cubicBezTo>
                    <a:pt x="2107446" y="1851939"/>
                    <a:pt x="1454758" y="422597"/>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1" name="Rectangle 3">
              <a:extLst>
                <a:ext uri="{FF2B5EF4-FFF2-40B4-BE49-F238E27FC236}">
                  <a16:creationId xmlns:a16="http://schemas.microsoft.com/office/drawing/2014/main" id="{4E360717-A4B6-128E-B4CF-B45155F8626D}"/>
                </a:ext>
              </a:extLst>
            </p:cNvPr>
            <p:cNvSpPr/>
            <p:nvPr/>
          </p:nvSpPr>
          <p:spPr>
            <a:xfrm>
              <a:off x="0" y="0"/>
              <a:ext cx="4622800" cy="151384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C6E5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2" name="Rectangle 3">
              <a:extLst>
                <a:ext uri="{FF2B5EF4-FFF2-40B4-BE49-F238E27FC236}">
                  <a16:creationId xmlns:a16="http://schemas.microsoft.com/office/drawing/2014/main" id="{28348183-21ED-05B2-A0DB-A9491FB855BD}"/>
                </a:ext>
              </a:extLst>
            </p:cNvPr>
            <p:cNvSpPr/>
            <p:nvPr/>
          </p:nvSpPr>
          <p:spPr>
            <a:xfrm>
              <a:off x="0" y="1"/>
              <a:ext cx="4135120" cy="130976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23" name="object 8">
            <a:extLst>
              <a:ext uri="{FF2B5EF4-FFF2-40B4-BE49-F238E27FC236}">
                <a16:creationId xmlns:a16="http://schemas.microsoft.com/office/drawing/2014/main" id="{94ADD89C-228E-2A59-259F-857E8842F59A}"/>
              </a:ext>
            </a:extLst>
          </p:cNvPr>
          <p:cNvSpPr txBox="1"/>
          <p:nvPr/>
        </p:nvSpPr>
        <p:spPr>
          <a:xfrm>
            <a:off x="437509" y="3830259"/>
            <a:ext cx="2249182" cy="720710"/>
          </a:xfrm>
          <a:prstGeom prst="rect">
            <a:avLst/>
          </a:prstGeom>
        </p:spPr>
        <p:txBody>
          <a:bodyPr vert="horz" wrap="square" lIns="0" tIns="104140" rIns="0" bIns="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0" i="0" u="none" strike="noStrike" kern="1200" cap="none" spc="0"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rPr>
              <a:t>Managing Partner at b²sense</a:t>
            </a:r>
            <a:endParaRPr kumimoji="0" sz="2000" b="0" i="0" u="none" strike="noStrike" kern="1200" cap="none" spc="0"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endParaRPr>
          </a:p>
        </p:txBody>
      </p:sp>
      <p:sp>
        <p:nvSpPr>
          <p:cNvPr id="34" name="object 8">
            <a:extLst>
              <a:ext uri="{FF2B5EF4-FFF2-40B4-BE49-F238E27FC236}">
                <a16:creationId xmlns:a16="http://schemas.microsoft.com/office/drawing/2014/main" id="{6753EE02-DC67-B8B8-0575-FBCDDBF20907}"/>
              </a:ext>
            </a:extLst>
          </p:cNvPr>
          <p:cNvSpPr txBox="1"/>
          <p:nvPr/>
        </p:nvSpPr>
        <p:spPr>
          <a:xfrm>
            <a:off x="295910" y="3019266"/>
            <a:ext cx="2532381" cy="720710"/>
          </a:xfrm>
          <a:prstGeom prst="rect">
            <a:avLst/>
          </a:prstGeom>
        </p:spPr>
        <p:txBody>
          <a:bodyPr vert="horz" wrap="square" lIns="0" tIns="104140" rIns="0" bIns="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none" spc="-5"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rPr>
              <a:t>MARTINE</a:t>
            </a:r>
            <a:br>
              <a:rPr kumimoji="0" lang="en-GB" sz="2000" b="1" i="0" u="none" strike="noStrike" kern="1200" cap="none" spc="-5"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rPr>
            </a:br>
            <a:r>
              <a:rPr kumimoji="0" lang="en-GB" sz="2000" b="1" i="0" u="none" strike="noStrike" kern="1200" cap="none" spc="-5"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rPr>
              <a:t>DEGREEF</a:t>
            </a:r>
          </a:p>
        </p:txBody>
      </p:sp>
      <p:pic>
        <p:nvPicPr>
          <p:cNvPr id="35" name="Picture 34" descr="Logo, company name&#10;&#10;Description automatically generated">
            <a:extLst>
              <a:ext uri="{FF2B5EF4-FFF2-40B4-BE49-F238E27FC236}">
                <a16:creationId xmlns:a16="http://schemas.microsoft.com/office/drawing/2014/main" id="{61812151-0976-A5EC-8B12-4C037ED7C4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354" t="25494" r="13354" b="18866"/>
          <a:stretch/>
        </p:blipFill>
        <p:spPr>
          <a:xfrm>
            <a:off x="249796" y="7573060"/>
            <a:ext cx="2628900" cy="965039"/>
          </a:xfrm>
          <a:prstGeom prst="rect">
            <a:avLst/>
          </a:prstGeom>
        </p:spPr>
      </p:pic>
      <p:sp>
        <p:nvSpPr>
          <p:cNvPr id="36" name="object 8">
            <a:extLst>
              <a:ext uri="{FF2B5EF4-FFF2-40B4-BE49-F238E27FC236}">
                <a16:creationId xmlns:a16="http://schemas.microsoft.com/office/drawing/2014/main" id="{35F91D94-CEB7-535C-A4E4-C766FBD11AD3}"/>
              </a:ext>
            </a:extLst>
          </p:cNvPr>
          <p:cNvSpPr txBox="1"/>
          <p:nvPr/>
        </p:nvSpPr>
        <p:spPr>
          <a:xfrm>
            <a:off x="4356101" y="280897"/>
            <a:ext cx="2959099" cy="536044"/>
          </a:xfrm>
          <a:prstGeom prst="rect">
            <a:avLst/>
          </a:prstGeom>
        </p:spPr>
        <p:txBody>
          <a:bodyPr vert="horz" wrap="square" lIns="0" tIns="104140" rIns="0" bIns="0" rtlCol="0" anchor="ctr">
            <a:spAutoFit/>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5"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About the Author</a:t>
            </a:r>
          </a:p>
        </p:txBody>
      </p:sp>
      <p:sp>
        <p:nvSpPr>
          <p:cNvPr id="37" name="object 5">
            <a:extLst>
              <a:ext uri="{FF2B5EF4-FFF2-40B4-BE49-F238E27FC236}">
                <a16:creationId xmlns:a16="http://schemas.microsoft.com/office/drawing/2014/main" id="{E1A1E909-B026-BA0D-8DAD-D0B139552CFC}"/>
              </a:ext>
            </a:extLst>
          </p:cNvPr>
          <p:cNvSpPr txBox="1"/>
          <p:nvPr/>
        </p:nvSpPr>
        <p:spPr>
          <a:xfrm>
            <a:off x="3344092" y="2011363"/>
            <a:ext cx="3971108" cy="6078537"/>
          </a:xfrm>
          <a:prstGeom prst="rect">
            <a:avLst/>
          </a:prstGeom>
        </p:spPr>
        <p:txBody>
          <a:bodyPr vert="horz" wrap="square" lIns="0" tIns="12700" rIns="0" bIns="0" rtlCol="0" anchor="t">
            <a:noAutofit/>
          </a:bodyPr>
          <a:lstStyle>
            <a:defPPr>
              <a:defRPr lang="en-US"/>
            </a:defPPr>
            <a:lvl1pPr defTabSz="457200">
              <a:spcBef>
                <a:spcPts val="1800"/>
              </a:spcBef>
              <a:spcAft>
                <a:spcPts val="600"/>
              </a:spcAft>
              <a:defRPr sz="1200">
                <a:solidFill>
                  <a:prstClr val="black">
                    <a:lumMod val="75000"/>
                    <a:lumOff val="25000"/>
                  </a:prstClr>
                </a:solidFill>
                <a:latin typeface="Segoe UI" panose="020B0502040204020203" pitchFamily="34" charset="0"/>
                <a:cs typeface="Segoe UI" panose="020B0502040204020203" pitchFamily="34" charset="0"/>
              </a:defRPr>
            </a:lvl1p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Martine is a passionate senior consultant with a wealth of experience in all types of research. Today she focusses mainly on large international business to business projects.  Her career resulted in a  thorough knowledge of the market research practice may it be qualitative as well as quantitative.</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At the start of every project, even after more than 30 years, Martine is still curious about the findings and insights, this curiosity drives her to gather valid answers to the questions of businesses and translate them into actionable recommendations.  </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Setting up market research tailored to a company's capabilities and translating insights from research into marketing and communication plans is her strong suit. Her expertise lies in conceptualizing and elaborating research projects that yield strategic marketing insights. </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The projects that are close to Martine's heart are in the field of innovation; recognizing needs and expectations of decision-makers in order to help develop new products and services that meet market expectations. Outside innovation processes, Martine likes to be involved in projects that map the performance of brands in order to establish high-performance brands in the market.</a:t>
            </a:r>
          </a:p>
        </p:txBody>
      </p:sp>
      <p:sp>
        <p:nvSpPr>
          <p:cNvPr id="13" name="Oval 12">
            <a:extLst>
              <a:ext uri="{FF2B5EF4-FFF2-40B4-BE49-F238E27FC236}">
                <a16:creationId xmlns:a16="http://schemas.microsoft.com/office/drawing/2014/main" id="{63997445-DE81-7EC0-C27E-C20FEC840A82}"/>
              </a:ext>
            </a:extLst>
          </p:cNvPr>
          <p:cNvSpPr/>
          <p:nvPr/>
        </p:nvSpPr>
        <p:spPr>
          <a:xfrm>
            <a:off x="295910" y="350520"/>
            <a:ext cx="2532380" cy="2532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bject 11">
            <a:hlinkClick r:id="rId7"/>
            <a:extLst>
              <a:ext uri="{FF2B5EF4-FFF2-40B4-BE49-F238E27FC236}">
                <a16:creationId xmlns:a16="http://schemas.microsoft.com/office/drawing/2014/main" id="{C6566E5A-DDCC-7677-00AA-920BA9A46BB9}"/>
              </a:ext>
            </a:extLst>
          </p:cNvPr>
          <p:cNvSpPr txBox="1">
            <a:spLocks/>
          </p:cNvSpPr>
          <p:nvPr/>
        </p:nvSpPr>
        <p:spPr>
          <a:xfrm>
            <a:off x="758395" y="5442511"/>
            <a:ext cx="2160000"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nl-BE" sz="1200" b="0" i="0" u="none" strike="noStrike" kern="1200" cap="none" spc="-1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martine.degreef@b2sense.com</a:t>
            </a:r>
          </a:p>
        </p:txBody>
      </p:sp>
      <p:sp>
        <p:nvSpPr>
          <p:cNvPr id="28" name="Oval 27">
            <a:extLst>
              <a:ext uri="{FF2B5EF4-FFF2-40B4-BE49-F238E27FC236}">
                <a16:creationId xmlns:a16="http://schemas.microsoft.com/office/drawing/2014/main" id="{F66C8F3B-206B-4862-BB39-8F2214D1BA60}"/>
              </a:ext>
            </a:extLst>
          </p:cNvPr>
          <p:cNvSpPr>
            <a:spLocks/>
          </p:cNvSpPr>
          <p:nvPr/>
        </p:nvSpPr>
        <p:spPr>
          <a:xfrm>
            <a:off x="205806" y="5281229"/>
            <a:ext cx="502354" cy="507231"/>
          </a:xfrm>
          <a:prstGeom prst="ellipse">
            <a:avLst/>
          </a:prstGeom>
          <a:solidFill>
            <a:srgbClr val="0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Graphic 42">
            <a:extLst>
              <a:ext uri="{FF2B5EF4-FFF2-40B4-BE49-F238E27FC236}">
                <a16:creationId xmlns:a16="http://schemas.microsoft.com/office/drawing/2014/main" id="{3EF5B9AD-1C4F-4D3B-939F-D02F06792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5449" y="5434216"/>
            <a:ext cx="303068" cy="201256"/>
          </a:xfrm>
          <a:prstGeom prst="rect">
            <a:avLst/>
          </a:prstGeom>
        </p:spPr>
      </p:pic>
      <p:grpSp>
        <p:nvGrpSpPr>
          <p:cNvPr id="4" name="Group 3">
            <a:extLst>
              <a:ext uri="{FF2B5EF4-FFF2-40B4-BE49-F238E27FC236}">
                <a16:creationId xmlns:a16="http://schemas.microsoft.com/office/drawing/2014/main" id="{D0D76ED9-F59D-4EF8-82DE-64D5FF550BA6}"/>
              </a:ext>
            </a:extLst>
          </p:cNvPr>
          <p:cNvGrpSpPr/>
          <p:nvPr/>
        </p:nvGrpSpPr>
        <p:grpSpPr>
          <a:xfrm>
            <a:off x="205806" y="5853079"/>
            <a:ext cx="2712589" cy="507231"/>
            <a:chOff x="237267" y="5853079"/>
            <a:chExt cx="2712589" cy="507231"/>
          </a:xfrm>
        </p:grpSpPr>
        <p:sp>
          <p:nvSpPr>
            <p:cNvPr id="10" name="object 11">
              <a:hlinkClick r:id="rId7"/>
              <a:extLst>
                <a:ext uri="{FF2B5EF4-FFF2-40B4-BE49-F238E27FC236}">
                  <a16:creationId xmlns:a16="http://schemas.microsoft.com/office/drawing/2014/main" id="{71867E4E-848B-6BDC-3465-032BA7727E6E}"/>
                </a:ext>
              </a:extLst>
            </p:cNvPr>
            <p:cNvSpPr txBox="1">
              <a:spLocks/>
            </p:cNvSpPr>
            <p:nvPr/>
          </p:nvSpPr>
          <p:spPr>
            <a:xfrm>
              <a:off x="789856" y="6034406"/>
              <a:ext cx="2160000"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nl-BE" sz="1200" b="0" i="0" u="none" strike="noStrike" kern="1200" cap="none" spc="-1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Text</a:t>
              </a:r>
              <a:endParaRPr kumimoji="0"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endParaRPr>
            </a:p>
          </p:txBody>
        </p:sp>
        <p:sp>
          <p:nvSpPr>
            <p:cNvPr id="49" name="Oval 48">
              <a:extLst>
                <a:ext uri="{FF2B5EF4-FFF2-40B4-BE49-F238E27FC236}">
                  <a16:creationId xmlns:a16="http://schemas.microsoft.com/office/drawing/2014/main" id="{02EF6DF5-DF04-43E9-9FC5-03EE2F96E15D}"/>
                </a:ext>
              </a:extLst>
            </p:cNvPr>
            <p:cNvSpPr>
              <a:spLocks/>
            </p:cNvSpPr>
            <p:nvPr/>
          </p:nvSpPr>
          <p:spPr>
            <a:xfrm>
              <a:off x="237267" y="5853079"/>
              <a:ext cx="502354" cy="507231"/>
            </a:xfrm>
            <a:prstGeom prst="ellipse">
              <a:avLst/>
            </a:prstGeom>
            <a:solidFill>
              <a:srgbClr val="0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0" name="Graphic 49">
              <a:extLst>
                <a:ext uri="{FF2B5EF4-FFF2-40B4-BE49-F238E27FC236}">
                  <a16:creationId xmlns:a16="http://schemas.microsoft.com/office/drawing/2014/main" id="{D4B8DBF3-DEA2-4FBF-A5B7-AD89ADDED5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7731" y="5945981"/>
              <a:ext cx="321426" cy="321426"/>
            </a:xfrm>
            <a:prstGeom prst="rect">
              <a:avLst/>
            </a:prstGeom>
          </p:spPr>
        </p:pic>
      </p:grpSp>
      <p:grpSp>
        <p:nvGrpSpPr>
          <p:cNvPr id="6" name="Group 5">
            <a:extLst>
              <a:ext uri="{FF2B5EF4-FFF2-40B4-BE49-F238E27FC236}">
                <a16:creationId xmlns:a16="http://schemas.microsoft.com/office/drawing/2014/main" id="{4A4AE9DF-98D5-4CAB-9A16-B28EAB2DD65B}"/>
              </a:ext>
            </a:extLst>
          </p:cNvPr>
          <p:cNvGrpSpPr/>
          <p:nvPr/>
        </p:nvGrpSpPr>
        <p:grpSpPr>
          <a:xfrm>
            <a:off x="205806" y="6424931"/>
            <a:ext cx="2712589" cy="507231"/>
            <a:chOff x="237267" y="6424931"/>
            <a:chExt cx="2712589" cy="507231"/>
          </a:xfrm>
        </p:grpSpPr>
        <p:sp>
          <p:nvSpPr>
            <p:cNvPr id="30" name="TextBox 29">
              <a:extLst>
                <a:ext uri="{FF2B5EF4-FFF2-40B4-BE49-F238E27FC236}">
                  <a16:creationId xmlns:a16="http://schemas.microsoft.com/office/drawing/2014/main" id="{84AFAA01-9725-B862-833E-CB5655641F04}"/>
                </a:ext>
              </a:extLst>
            </p:cNvPr>
            <p:cNvSpPr txBox="1"/>
            <p:nvPr/>
          </p:nvSpPr>
          <p:spPr>
            <a:xfrm>
              <a:off x="789856" y="6493880"/>
              <a:ext cx="216000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https://linkedin.com/in/martinedegreef</a:t>
              </a:r>
            </a:p>
          </p:txBody>
        </p:sp>
        <p:grpSp>
          <p:nvGrpSpPr>
            <p:cNvPr id="58" name="Group 57">
              <a:extLst>
                <a:ext uri="{FF2B5EF4-FFF2-40B4-BE49-F238E27FC236}">
                  <a16:creationId xmlns:a16="http://schemas.microsoft.com/office/drawing/2014/main" id="{DA7DA4BA-2A35-4665-AF6A-5626F627753B}"/>
                </a:ext>
              </a:extLst>
            </p:cNvPr>
            <p:cNvGrpSpPr/>
            <p:nvPr/>
          </p:nvGrpSpPr>
          <p:grpSpPr>
            <a:xfrm>
              <a:off x="237267" y="6424931"/>
              <a:ext cx="502354" cy="507231"/>
              <a:chOff x="237267" y="6424931"/>
              <a:chExt cx="502354" cy="507231"/>
            </a:xfrm>
          </p:grpSpPr>
          <p:sp>
            <p:nvSpPr>
              <p:cNvPr id="56" name="Oval 55">
                <a:extLst>
                  <a:ext uri="{FF2B5EF4-FFF2-40B4-BE49-F238E27FC236}">
                    <a16:creationId xmlns:a16="http://schemas.microsoft.com/office/drawing/2014/main" id="{953C631F-F2DA-4202-8609-2751289CADD9}"/>
                  </a:ext>
                </a:extLst>
              </p:cNvPr>
              <p:cNvSpPr>
                <a:spLocks/>
              </p:cNvSpPr>
              <p:nvPr/>
            </p:nvSpPr>
            <p:spPr>
              <a:xfrm>
                <a:off x="237267" y="6424931"/>
                <a:ext cx="502354" cy="507231"/>
              </a:xfrm>
              <a:prstGeom prst="ellipse">
                <a:avLst/>
              </a:prstGeom>
              <a:solidFill>
                <a:srgbClr val="0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7" name="Graphic 56">
                <a:extLst>
                  <a:ext uri="{FF2B5EF4-FFF2-40B4-BE49-F238E27FC236}">
                    <a16:creationId xmlns:a16="http://schemas.microsoft.com/office/drawing/2014/main" id="{39645162-62F6-48B0-9746-CF26249A8A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1117" y="6553200"/>
                <a:ext cx="254656" cy="250692"/>
              </a:xfrm>
              <a:prstGeom prst="rect">
                <a:avLst/>
              </a:prstGeom>
            </p:spPr>
          </p:pic>
        </p:grpSp>
      </p:grpSp>
      <p:sp>
        <p:nvSpPr>
          <p:cNvPr id="8" name="Oval 7">
            <a:extLst>
              <a:ext uri="{FF2B5EF4-FFF2-40B4-BE49-F238E27FC236}">
                <a16:creationId xmlns:a16="http://schemas.microsoft.com/office/drawing/2014/main" id="{6862F0AA-1696-AEAD-FF66-91D482C4134A}"/>
              </a:ext>
            </a:extLst>
          </p:cNvPr>
          <p:cNvSpPr>
            <a:spLocks noChangeAspect="1"/>
          </p:cNvSpPr>
          <p:nvPr/>
        </p:nvSpPr>
        <p:spPr>
          <a:xfrm>
            <a:off x="417300" y="471910"/>
            <a:ext cx="2289600" cy="2289600"/>
          </a:xfrm>
          <a:prstGeom prst="ellipse">
            <a:avLst/>
          </a:prstGeom>
          <a:blipFill>
            <a:blip r:embed="rId14"/>
            <a:srcRect/>
            <a:stretch>
              <a:fillRect t="-4000" b="-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a:p>
        </p:txBody>
      </p:sp>
    </p:spTree>
    <p:custDataLst>
      <p:tags r:id="rId1"/>
    </p:custDataLst>
    <p:extLst>
      <p:ext uri="{BB962C8B-B14F-4D97-AF65-F5344CB8AC3E}">
        <p14:creationId xmlns:p14="http://schemas.microsoft.com/office/powerpoint/2010/main" val="374901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F9F4908-05A8-0D32-DE3C-8D4F2E31AF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BF9F4908-05A8-0D32-DE3C-8D4F2E31AF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object 6">
            <a:extLst>
              <a:ext uri="{FF2B5EF4-FFF2-40B4-BE49-F238E27FC236}">
                <a16:creationId xmlns:a16="http://schemas.microsoft.com/office/drawing/2014/main" id="{9372C7C4-55CF-F794-E9AF-9347E97069E1}"/>
              </a:ext>
            </a:extLst>
          </p:cNvPr>
          <p:cNvSpPr/>
          <p:nvPr/>
        </p:nvSpPr>
        <p:spPr>
          <a:xfrm>
            <a:off x="0" y="0"/>
            <a:ext cx="3124200" cy="9423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chemeClr val="bg1">
              <a:lumMod val="9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3">
            <a:extLst>
              <a:ext uri="{FF2B5EF4-FFF2-40B4-BE49-F238E27FC236}">
                <a16:creationId xmlns:a16="http://schemas.microsoft.com/office/drawing/2014/main" id="{C9AFD36F-57FE-4071-23AB-39E552B85597}"/>
              </a:ext>
            </a:extLst>
          </p:cNvPr>
          <p:cNvSpPr/>
          <p:nvPr/>
        </p:nvSpPr>
        <p:spPr>
          <a:xfrm flipH="1">
            <a:off x="751840" y="203200"/>
            <a:ext cx="7020560" cy="1565466"/>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3963180 w 4498268"/>
              <a:gd name="connsiteY2" fmla="*/ 198723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268" h="1605280">
                <a:moveTo>
                  <a:pt x="0" y="0"/>
                </a:moveTo>
                <a:lnTo>
                  <a:pt x="4498268" y="0"/>
                </a:lnTo>
                <a:lnTo>
                  <a:pt x="4239544" y="848054"/>
                </a:lnTo>
                <a:cubicBezTo>
                  <a:pt x="2107446" y="1851939"/>
                  <a:pt x="1454758" y="422597"/>
                  <a:pt x="0" y="1605280"/>
                </a:cubicBezTo>
                <a:lnTo>
                  <a:pt x="0" y="0"/>
                </a:lnTo>
                <a:close/>
              </a:path>
            </a:pathLst>
          </a:custGeom>
          <a:solidFill>
            <a:srgbClr val="C6E5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nvGrpSpPr>
          <p:cNvPr id="17" name="Group 16">
            <a:extLst>
              <a:ext uri="{FF2B5EF4-FFF2-40B4-BE49-F238E27FC236}">
                <a16:creationId xmlns:a16="http://schemas.microsoft.com/office/drawing/2014/main" id="{991455AC-D899-41E1-D7A1-F89FD6D6E50A}"/>
              </a:ext>
            </a:extLst>
          </p:cNvPr>
          <p:cNvGrpSpPr/>
          <p:nvPr/>
        </p:nvGrpSpPr>
        <p:grpSpPr>
          <a:xfrm>
            <a:off x="0" y="0"/>
            <a:ext cx="7772400" cy="1565466"/>
            <a:chOff x="0" y="0"/>
            <a:chExt cx="7772400" cy="1565466"/>
          </a:xfrm>
        </p:grpSpPr>
        <p:sp>
          <p:nvSpPr>
            <p:cNvPr id="5" name="Rectangle 3">
              <a:extLst>
                <a:ext uri="{FF2B5EF4-FFF2-40B4-BE49-F238E27FC236}">
                  <a16:creationId xmlns:a16="http://schemas.microsoft.com/office/drawing/2014/main" id="{8A37BF57-811E-56DB-27A1-B867CBB3FE8F}"/>
                </a:ext>
              </a:extLst>
            </p:cNvPr>
            <p:cNvSpPr/>
            <p:nvPr/>
          </p:nvSpPr>
          <p:spPr>
            <a:xfrm flipH="1">
              <a:off x="751840" y="0"/>
              <a:ext cx="7020560" cy="1565466"/>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3963180 w 4498268"/>
                <a:gd name="connsiteY2" fmla="*/ 198723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268" h="1605280">
                  <a:moveTo>
                    <a:pt x="0" y="0"/>
                  </a:moveTo>
                  <a:lnTo>
                    <a:pt x="4498268" y="0"/>
                  </a:lnTo>
                  <a:lnTo>
                    <a:pt x="4239544" y="848054"/>
                  </a:lnTo>
                  <a:cubicBezTo>
                    <a:pt x="2107446" y="1851939"/>
                    <a:pt x="1454758" y="422597"/>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 name="Rectangle 3">
              <a:extLst>
                <a:ext uri="{FF2B5EF4-FFF2-40B4-BE49-F238E27FC236}">
                  <a16:creationId xmlns:a16="http://schemas.microsoft.com/office/drawing/2014/main" id="{D45E3E1C-C6C4-76E9-FEB6-38DB0734DC64}"/>
                </a:ext>
              </a:extLst>
            </p:cNvPr>
            <p:cNvSpPr/>
            <p:nvPr/>
          </p:nvSpPr>
          <p:spPr>
            <a:xfrm>
              <a:off x="0" y="0"/>
              <a:ext cx="4622800" cy="151384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C6E5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1" name="Rectangle 3">
              <a:extLst>
                <a:ext uri="{FF2B5EF4-FFF2-40B4-BE49-F238E27FC236}">
                  <a16:creationId xmlns:a16="http://schemas.microsoft.com/office/drawing/2014/main" id="{B8435042-3E19-ABF6-E04E-79CFB456D85F}"/>
                </a:ext>
              </a:extLst>
            </p:cNvPr>
            <p:cNvSpPr/>
            <p:nvPr/>
          </p:nvSpPr>
          <p:spPr>
            <a:xfrm>
              <a:off x="0" y="1"/>
              <a:ext cx="4135120" cy="130976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grpSp>
        <p:nvGrpSpPr>
          <p:cNvPr id="18" name="Group 17">
            <a:extLst>
              <a:ext uri="{FF2B5EF4-FFF2-40B4-BE49-F238E27FC236}">
                <a16:creationId xmlns:a16="http://schemas.microsoft.com/office/drawing/2014/main" id="{A584084E-A2C8-52F1-140A-A7204A2F0CCE}"/>
              </a:ext>
            </a:extLst>
          </p:cNvPr>
          <p:cNvGrpSpPr/>
          <p:nvPr/>
        </p:nvGrpSpPr>
        <p:grpSpPr>
          <a:xfrm flipV="1">
            <a:off x="0" y="8605380"/>
            <a:ext cx="7772400" cy="1453019"/>
            <a:chOff x="0" y="0"/>
            <a:chExt cx="7772400" cy="1565466"/>
          </a:xfrm>
        </p:grpSpPr>
        <p:sp>
          <p:nvSpPr>
            <p:cNvPr id="20" name="Rectangle 3">
              <a:extLst>
                <a:ext uri="{FF2B5EF4-FFF2-40B4-BE49-F238E27FC236}">
                  <a16:creationId xmlns:a16="http://schemas.microsoft.com/office/drawing/2014/main" id="{72208798-30A4-072D-5D9E-A157EF28AA4A}"/>
                </a:ext>
              </a:extLst>
            </p:cNvPr>
            <p:cNvSpPr/>
            <p:nvPr/>
          </p:nvSpPr>
          <p:spPr>
            <a:xfrm flipH="1">
              <a:off x="751840" y="0"/>
              <a:ext cx="7020560" cy="1565466"/>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3963180 w 4498268"/>
                <a:gd name="connsiteY2" fmla="*/ 198723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4239544 w 4498268"/>
                <a:gd name="connsiteY2" fmla="*/ 848054 h 1605280"/>
                <a:gd name="connsiteX3" fmla="*/ 0 w 4498268"/>
                <a:gd name="connsiteY3" fmla="*/ 1605280 h 1605280"/>
                <a:gd name="connsiteX4" fmla="*/ 0 w 4498268"/>
                <a:gd name="connsiteY4" fmla="*/ 0 h 160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268" h="1605280">
                  <a:moveTo>
                    <a:pt x="0" y="0"/>
                  </a:moveTo>
                  <a:lnTo>
                    <a:pt x="4498268" y="0"/>
                  </a:lnTo>
                  <a:lnTo>
                    <a:pt x="4239544" y="848054"/>
                  </a:lnTo>
                  <a:cubicBezTo>
                    <a:pt x="2107446" y="1851939"/>
                    <a:pt x="1454758" y="422597"/>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1" name="Rectangle 3">
              <a:extLst>
                <a:ext uri="{FF2B5EF4-FFF2-40B4-BE49-F238E27FC236}">
                  <a16:creationId xmlns:a16="http://schemas.microsoft.com/office/drawing/2014/main" id="{4E360717-A4B6-128E-B4CF-B45155F8626D}"/>
                </a:ext>
              </a:extLst>
            </p:cNvPr>
            <p:cNvSpPr/>
            <p:nvPr/>
          </p:nvSpPr>
          <p:spPr>
            <a:xfrm>
              <a:off x="0" y="0"/>
              <a:ext cx="4622800" cy="151384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C6E5E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2" name="Rectangle 3">
              <a:extLst>
                <a:ext uri="{FF2B5EF4-FFF2-40B4-BE49-F238E27FC236}">
                  <a16:creationId xmlns:a16="http://schemas.microsoft.com/office/drawing/2014/main" id="{28348183-21ED-05B2-A0DB-A9491FB855BD}"/>
                </a:ext>
              </a:extLst>
            </p:cNvPr>
            <p:cNvSpPr/>
            <p:nvPr/>
          </p:nvSpPr>
          <p:spPr>
            <a:xfrm>
              <a:off x="0" y="1"/>
              <a:ext cx="4135120" cy="1309760"/>
            </a:xfrm>
            <a:custGeom>
              <a:avLst/>
              <a:gdLst>
                <a:gd name="connsiteX0" fmla="*/ 0 w 4498268"/>
                <a:gd name="connsiteY0" fmla="*/ 0 h 1605280"/>
                <a:gd name="connsiteX1" fmla="*/ 4498268 w 4498268"/>
                <a:gd name="connsiteY1" fmla="*/ 0 h 1605280"/>
                <a:gd name="connsiteX2" fmla="*/ 4498268 w 4498268"/>
                <a:gd name="connsiteY2" fmla="*/ 1605280 h 1605280"/>
                <a:gd name="connsiteX3" fmla="*/ 0 w 4498268"/>
                <a:gd name="connsiteY3" fmla="*/ 1605280 h 1605280"/>
                <a:gd name="connsiteX4" fmla="*/ 0 w 4498268"/>
                <a:gd name="connsiteY4"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 name="connsiteX0" fmla="*/ 0 w 4498268"/>
                <a:gd name="connsiteY0" fmla="*/ 0 h 1605280"/>
                <a:gd name="connsiteX1" fmla="*/ 4498268 w 4498268"/>
                <a:gd name="connsiteY1" fmla="*/ 0 h 1605280"/>
                <a:gd name="connsiteX2" fmla="*/ 0 w 4498268"/>
                <a:gd name="connsiteY2" fmla="*/ 1605280 h 1605280"/>
                <a:gd name="connsiteX3" fmla="*/ 0 w 4498268"/>
                <a:gd name="connsiteY3" fmla="*/ 0 h 1605280"/>
              </a:gdLst>
              <a:ahLst/>
              <a:cxnLst>
                <a:cxn ang="0">
                  <a:pos x="connsiteX0" y="connsiteY0"/>
                </a:cxn>
                <a:cxn ang="0">
                  <a:pos x="connsiteX1" y="connsiteY1"/>
                </a:cxn>
                <a:cxn ang="0">
                  <a:pos x="connsiteX2" y="connsiteY2"/>
                </a:cxn>
                <a:cxn ang="0">
                  <a:pos x="connsiteX3" y="connsiteY3"/>
                </a:cxn>
              </a:cxnLst>
              <a:rect l="l" t="t" r="r" b="b"/>
              <a:pathLst>
                <a:path w="4498268" h="1605280">
                  <a:moveTo>
                    <a:pt x="0" y="0"/>
                  </a:moveTo>
                  <a:lnTo>
                    <a:pt x="4498268" y="0"/>
                  </a:lnTo>
                  <a:cubicBezTo>
                    <a:pt x="2998845" y="535093"/>
                    <a:pt x="2053056" y="1448904"/>
                    <a:pt x="0" y="1605280"/>
                  </a:cubicBezTo>
                  <a:lnTo>
                    <a:pt x="0" y="0"/>
                  </a:lnTo>
                  <a:close/>
                </a:path>
              </a:pathLst>
            </a:custGeom>
            <a:solidFill>
              <a:srgbClr val="43A8C7"/>
            </a:solidFill>
            <a:ln w="12700" cap="flat" cmpd="sng" algn="ctr">
              <a:no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23" name="object 8">
            <a:extLst>
              <a:ext uri="{FF2B5EF4-FFF2-40B4-BE49-F238E27FC236}">
                <a16:creationId xmlns:a16="http://schemas.microsoft.com/office/drawing/2014/main" id="{94ADD89C-228E-2A59-259F-857E8842F59A}"/>
              </a:ext>
            </a:extLst>
          </p:cNvPr>
          <p:cNvSpPr txBox="1"/>
          <p:nvPr/>
        </p:nvSpPr>
        <p:spPr>
          <a:xfrm>
            <a:off x="437509" y="3830259"/>
            <a:ext cx="2249182" cy="720710"/>
          </a:xfrm>
          <a:prstGeom prst="rect">
            <a:avLst/>
          </a:prstGeom>
        </p:spPr>
        <p:txBody>
          <a:bodyPr vert="horz" wrap="square" lIns="0" tIns="104140" rIns="0" bIns="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0" i="0" u="none" strike="noStrike" kern="1200" cap="none" spc="0"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rPr>
              <a:t>Managing Partner at b²sense</a:t>
            </a:r>
            <a:endParaRPr kumimoji="0" sz="2000" b="0" i="0" u="none" strike="noStrike" kern="1200" cap="none" spc="0"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endParaRPr>
          </a:p>
        </p:txBody>
      </p:sp>
      <p:sp>
        <p:nvSpPr>
          <p:cNvPr id="34" name="object 8">
            <a:extLst>
              <a:ext uri="{FF2B5EF4-FFF2-40B4-BE49-F238E27FC236}">
                <a16:creationId xmlns:a16="http://schemas.microsoft.com/office/drawing/2014/main" id="{6753EE02-DC67-B8B8-0575-FBCDDBF20907}"/>
              </a:ext>
            </a:extLst>
          </p:cNvPr>
          <p:cNvSpPr txBox="1"/>
          <p:nvPr/>
        </p:nvSpPr>
        <p:spPr>
          <a:xfrm>
            <a:off x="295910" y="3019266"/>
            <a:ext cx="2532381" cy="720710"/>
          </a:xfrm>
          <a:prstGeom prst="rect">
            <a:avLst/>
          </a:prstGeom>
        </p:spPr>
        <p:txBody>
          <a:bodyPr vert="horz" wrap="square" lIns="0" tIns="104140" rIns="0" bIns="0"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none" spc="-5" normalizeH="0" baseline="0" noProof="0" dirty="0">
                <a:ln>
                  <a:noFill/>
                </a:ln>
                <a:solidFill>
                  <a:srgbClr val="00739A"/>
                </a:solidFill>
                <a:effectLst/>
                <a:uLnTx/>
                <a:uFillTx/>
                <a:latin typeface="Segoe UI" panose="020B0502040204020203" pitchFamily="34" charset="0"/>
                <a:ea typeface="+mn-ea"/>
                <a:cs typeface="Segoe UI" panose="020B0502040204020203" pitchFamily="34" charset="0"/>
              </a:rPr>
              <a:t>DOMINIQUE VANMARSENILLE</a:t>
            </a:r>
          </a:p>
        </p:txBody>
      </p:sp>
      <p:pic>
        <p:nvPicPr>
          <p:cNvPr id="35" name="Picture 34" descr="Logo, company name&#10;&#10;Description automatically generated">
            <a:extLst>
              <a:ext uri="{FF2B5EF4-FFF2-40B4-BE49-F238E27FC236}">
                <a16:creationId xmlns:a16="http://schemas.microsoft.com/office/drawing/2014/main" id="{61812151-0976-A5EC-8B12-4C037ED7C4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354" t="25494" r="13354" b="18866"/>
          <a:stretch/>
        </p:blipFill>
        <p:spPr>
          <a:xfrm>
            <a:off x="249796" y="7573060"/>
            <a:ext cx="2628900" cy="965039"/>
          </a:xfrm>
          <a:prstGeom prst="rect">
            <a:avLst/>
          </a:prstGeom>
        </p:spPr>
      </p:pic>
      <p:sp>
        <p:nvSpPr>
          <p:cNvPr id="36" name="object 8">
            <a:extLst>
              <a:ext uri="{FF2B5EF4-FFF2-40B4-BE49-F238E27FC236}">
                <a16:creationId xmlns:a16="http://schemas.microsoft.com/office/drawing/2014/main" id="{35F91D94-CEB7-535C-A4E4-C766FBD11AD3}"/>
              </a:ext>
            </a:extLst>
          </p:cNvPr>
          <p:cNvSpPr txBox="1"/>
          <p:nvPr/>
        </p:nvSpPr>
        <p:spPr>
          <a:xfrm>
            <a:off x="4356101" y="280897"/>
            <a:ext cx="2959099" cy="536044"/>
          </a:xfrm>
          <a:prstGeom prst="rect">
            <a:avLst/>
          </a:prstGeom>
        </p:spPr>
        <p:txBody>
          <a:bodyPr vert="horz" wrap="square" lIns="0" tIns="104140" rIns="0" bIns="0" rtlCol="0" anchor="ctr">
            <a:spAutoFit/>
          </a:bodyPr>
          <a:lstStyle/>
          <a:p>
            <a:pPr marL="0" marR="0" lvl="0" indent="0" algn="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5"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About the Author</a:t>
            </a:r>
          </a:p>
        </p:txBody>
      </p:sp>
      <p:sp>
        <p:nvSpPr>
          <p:cNvPr id="37" name="object 5">
            <a:extLst>
              <a:ext uri="{FF2B5EF4-FFF2-40B4-BE49-F238E27FC236}">
                <a16:creationId xmlns:a16="http://schemas.microsoft.com/office/drawing/2014/main" id="{E1A1E909-B026-BA0D-8DAD-D0B139552CFC}"/>
              </a:ext>
            </a:extLst>
          </p:cNvPr>
          <p:cNvSpPr txBox="1"/>
          <p:nvPr/>
        </p:nvSpPr>
        <p:spPr>
          <a:xfrm>
            <a:off x="3344092" y="2011363"/>
            <a:ext cx="3971108" cy="6078537"/>
          </a:xfrm>
          <a:prstGeom prst="rect">
            <a:avLst/>
          </a:prstGeom>
        </p:spPr>
        <p:txBody>
          <a:bodyPr vert="horz" wrap="square" lIns="0" tIns="12700" rIns="0" bIns="0" rtlCol="0" anchor="t">
            <a:noAutofit/>
          </a:bodyPr>
          <a:lstStyle>
            <a:defPPr>
              <a:defRPr lang="en-US"/>
            </a:defPPr>
            <a:lvl1pPr defTabSz="457200">
              <a:spcBef>
                <a:spcPts val="1800"/>
              </a:spcBef>
              <a:spcAft>
                <a:spcPts val="600"/>
              </a:spcAft>
              <a:defRPr sz="1200">
                <a:solidFill>
                  <a:prstClr val="black">
                    <a:lumMod val="75000"/>
                    <a:lumOff val="25000"/>
                  </a:prstClr>
                </a:solidFill>
                <a:latin typeface="Segoe UI" panose="020B0502040204020203" pitchFamily="34" charset="0"/>
                <a:cs typeface="Segoe UI" panose="020B0502040204020203" pitchFamily="34" charset="0"/>
              </a:defRPr>
            </a:lvl1pPr>
          </a:lstStyle>
          <a:p>
            <a:pPr marL="0" marR="0" lvl="0" indent="0" algn="l" defTabSz="457200" rtl="0" eaLnBrk="1" fontAlgn="auto" latinLnBrk="0" hangingPunct="1">
              <a:lnSpc>
                <a:spcPct val="100000"/>
              </a:lnSpc>
              <a:spcBef>
                <a:spcPts val="1800"/>
              </a:spcBef>
              <a:spcAft>
                <a:spcPts val="600"/>
              </a:spcAft>
              <a:buClrTx/>
              <a:buSzTx/>
              <a:buFontTx/>
              <a:buNone/>
              <a:tabLst/>
              <a:defRPr/>
            </a:pPr>
            <a:r>
              <a:rPr kumimoji="0" lang="en-US"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Based in Belgium, Dominique is a founding member of b²sense after a management buy out from Kynetec. With more than 35 years’ experience in </a:t>
            </a:r>
            <a:r>
              <a:rPr kumimoji="0" lang="en-US" sz="1200" b="0" i="0" u="none" strike="noStrike" kern="1200" cap="none" spc="0" normalizeH="0" baseline="0" noProof="0" dirty="0" err="1">
                <a:ln>
                  <a:noFill/>
                </a:ln>
                <a:solidFill>
                  <a:srgbClr val="636569"/>
                </a:solidFill>
                <a:effectLst/>
                <a:uLnTx/>
                <a:uFillTx/>
                <a:latin typeface="Segoe UI" panose="020B0502040204020203" pitchFamily="34" charset="0"/>
                <a:ea typeface="+mn-ea"/>
                <a:cs typeface="Segoe UI" panose="020B0502040204020203" pitchFamily="34" charset="0"/>
              </a:rPr>
              <a:t>BtoC</a:t>
            </a:r>
            <a:r>
              <a:rPr kumimoji="0" lang="en-US"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 and </a:t>
            </a:r>
            <a:r>
              <a:rPr kumimoji="0" lang="en-US" sz="1200" b="0" i="0" u="none" strike="noStrike" kern="1200" cap="none" spc="0" normalizeH="0" baseline="0" noProof="0" dirty="0" err="1">
                <a:ln>
                  <a:noFill/>
                </a:ln>
                <a:solidFill>
                  <a:srgbClr val="636569"/>
                </a:solidFill>
                <a:effectLst/>
                <a:uLnTx/>
                <a:uFillTx/>
                <a:latin typeface="Segoe UI" panose="020B0502040204020203" pitchFamily="34" charset="0"/>
                <a:ea typeface="+mn-ea"/>
                <a:cs typeface="Segoe UI" panose="020B0502040204020203" pitchFamily="34" charset="0"/>
              </a:rPr>
              <a:t>BtoB</a:t>
            </a:r>
            <a:r>
              <a:rPr kumimoji="0" lang="en-US"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-market research, Dominique is widely experienced in domestic and international market research working for many reputable companies across a wide range of sectors.</a:t>
            </a:r>
          </a:p>
          <a:p>
            <a:pPr marL="0" marR="0" lvl="0" indent="0" algn="l" defTabSz="457200" rtl="0" eaLnBrk="1" fontAlgn="auto" latinLnBrk="0" hangingPunct="1">
              <a:lnSpc>
                <a:spcPct val="100000"/>
              </a:lnSpc>
              <a:spcBef>
                <a:spcPts val="1800"/>
              </a:spcBef>
              <a:spcAft>
                <a:spcPts val="600"/>
              </a:spcAft>
              <a:buClrTx/>
              <a:buSzTx/>
              <a:buFontTx/>
              <a:buNone/>
              <a:tabLst/>
              <a:defRPr/>
            </a:pPr>
            <a:r>
              <a:rPr kumimoji="0" lang="en-US"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Dominique is a marketer and researcher with a wide spectrum of interests. Research has drawn his attention since the very beginning of his career, being very eager to learn, understand, grasp, collide ideas, develop, trigger, listening and advising. He had the opportunity to work for a whole series of great international clients and government bodies, gaining knowledge about a wide pallet of sectors and solutions. For Dominique, research should translate into actions and that is what he promises to deliver at the end of each piece of research … data- and marketing driven action points. </a:t>
            </a:r>
          </a:p>
          <a:p>
            <a:pPr marL="0" marR="0" lvl="0" indent="0" algn="l" defTabSz="457200" rtl="0" eaLnBrk="1" fontAlgn="auto" latinLnBrk="0" hangingPunct="1">
              <a:lnSpc>
                <a:spcPct val="100000"/>
              </a:lnSpc>
              <a:spcBef>
                <a:spcPts val="1800"/>
              </a:spcBef>
              <a:spcAft>
                <a:spcPts val="600"/>
              </a:spcAft>
              <a:buClrTx/>
              <a:buSzTx/>
              <a:buFontTx/>
              <a:buNone/>
              <a:tabLst/>
              <a:defRPr/>
            </a:pPr>
            <a:r>
              <a:rPr kumimoji="0" lang="en-US"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His mission is to help businesses achieve their business goals and protect their long-term assets: their customers, their employees and their brands. To accomplish this, he subscribes to a set of core values: maintain the integrity of the data, protect the confidentiality of client information, aspire to the highest standards of intellectual honesty, remain flexible to new ideas, achieve the epitome of client service and fulfil our promises with exemplary research.</a:t>
            </a:r>
          </a:p>
          <a:p>
            <a:pPr marL="0" marR="0" lvl="0" indent="0" algn="l" defTabSz="457200" rtl="0" eaLnBrk="1" fontAlgn="auto" latinLnBrk="0" hangingPunct="1">
              <a:lnSpc>
                <a:spcPct val="100000"/>
              </a:lnSpc>
              <a:spcBef>
                <a:spcPts val="1800"/>
              </a:spcBef>
              <a:spcAft>
                <a:spcPts val="600"/>
              </a:spcAft>
              <a:buClrTx/>
              <a:buSzTx/>
              <a:buFontTx/>
              <a:buNone/>
              <a:tabLst/>
              <a:defRPr/>
            </a:pPr>
            <a:r>
              <a:rPr kumimoji="0" lang="en-US"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With a thirst for innovation, Dominique has developed numerous programs in the area of customer and employee engagement surveys for blue-chip companies and international bodies such as the European Commission. </a:t>
            </a:r>
          </a:p>
        </p:txBody>
      </p:sp>
      <p:grpSp>
        <p:nvGrpSpPr>
          <p:cNvPr id="41" name="Group 40">
            <a:extLst>
              <a:ext uri="{FF2B5EF4-FFF2-40B4-BE49-F238E27FC236}">
                <a16:creationId xmlns:a16="http://schemas.microsoft.com/office/drawing/2014/main" id="{5A39F3EF-0A4D-8021-A381-F6699AE09D56}"/>
              </a:ext>
            </a:extLst>
          </p:cNvPr>
          <p:cNvGrpSpPr/>
          <p:nvPr/>
        </p:nvGrpSpPr>
        <p:grpSpPr>
          <a:xfrm>
            <a:off x="295910" y="350520"/>
            <a:ext cx="2532380" cy="2532380"/>
            <a:chOff x="285356" y="350520"/>
            <a:chExt cx="2532380" cy="2532380"/>
          </a:xfrm>
        </p:grpSpPr>
        <p:sp>
          <p:nvSpPr>
            <p:cNvPr id="13" name="Oval 12">
              <a:extLst>
                <a:ext uri="{FF2B5EF4-FFF2-40B4-BE49-F238E27FC236}">
                  <a16:creationId xmlns:a16="http://schemas.microsoft.com/office/drawing/2014/main" id="{63997445-DE81-7EC0-C27E-C20FEC840A82}"/>
                </a:ext>
              </a:extLst>
            </p:cNvPr>
            <p:cNvSpPr/>
            <p:nvPr/>
          </p:nvSpPr>
          <p:spPr>
            <a:xfrm>
              <a:off x="285356" y="350520"/>
              <a:ext cx="2532380" cy="2532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Picture 39" descr="A person wearing glasses&#10;&#10;Description automatically generated with low confidence">
              <a:extLst>
                <a:ext uri="{FF2B5EF4-FFF2-40B4-BE49-F238E27FC236}">
                  <a16:creationId xmlns:a16="http://schemas.microsoft.com/office/drawing/2014/main" id="{33002343-2B5D-FDA7-03D9-2FA350922225}"/>
                </a:ext>
              </a:extLst>
            </p:cNvPr>
            <p:cNvPicPr>
              <a:picLocks noChangeAspect="1"/>
            </p:cNvPicPr>
            <p:nvPr/>
          </p:nvPicPr>
          <p:blipFill rotWithShape="1">
            <a:blip r:embed="rId7">
              <a:extLst>
                <a:ext uri="{28A0092B-C50C-407E-A947-70E740481C1C}">
                  <a14:useLocalDpi xmlns:a14="http://schemas.microsoft.com/office/drawing/2010/main" val="0"/>
                </a:ext>
              </a:extLst>
            </a:blip>
            <a:srcRect l="-54" t="3853" r="2" b="30008"/>
            <a:stretch/>
          </p:blipFill>
          <p:spPr>
            <a:xfrm>
              <a:off x="407184" y="473984"/>
              <a:ext cx="2288723" cy="2278800"/>
            </a:xfrm>
            <a:prstGeom prst="flowChartConnector">
              <a:avLst/>
            </a:prstGeom>
          </p:spPr>
        </p:pic>
      </p:grpSp>
      <p:grpSp>
        <p:nvGrpSpPr>
          <p:cNvPr id="3" name="Group 2">
            <a:extLst>
              <a:ext uri="{FF2B5EF4-FFF2-40B4-BE49-F238E27FC236}">
                <a16:creationId xmlns:a16="http://schemas.microsoft.com/office/drawing/2014/main" id="{4AFDD6FB-C344-44FC-A2BC-4BBAF12A5F18}"/>
              </a:ext>
            </a:extLst>
          </p:cNvPr>
          <p:cNvGrpSpPr/>
          <p:nvPr/>
        </p:nvGrpSpPr>
        <p:grpSpPr>
          <a:xfrm>
            <a:off x="205806" y="5281229"/>
            <a:ext cx="2712589" cy="507231"/>
            <a:chOff x="237267" y="5281229"/>
            <a:chExt cx="2712589" cy="507231"/>
          </a:xfrm>
        </p:grpSpPr>
        <p:sp>
          <p:nvSpPr>
            <p:cNvPr id="26" name="object 11">
              <a:hlinkClick r:id="rId8"/>
              <a:extLst>
                <a:ext uri="{FF2B5EF4-FFF2-40B4-BE49-F238E27FC236}">
                  <a16:creationId xmlns:a16="http://schemas.microsoft.com/office/drawing/2014/main" id="{C6566E5A-DDCC-7677-00AA-920BA9A46BB9}"/>
                </a:ext>
              </a:extLst>
            </p:cNvPr>
            <p:cNvSpPr txBox="1">
              <a:spLocks/>
            </p:cNvSpPr>
            <p:nvPr/>
          </p:nvSpPr>
          <p:spPr>
            <a:xfrm>
              <a:off x="789856" y="5350178"/>
              <a:ext cx="2160000"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nl-BE" sz="1200" b="0" i="0" u="none" strike="noStrike" kern="1200" cap="none" spc="-1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dominique.vanmarsenille@</a:t>
              </a:r>
              <a:br>
                <a:rPr kumimoji="0" lang="nl-BE" sz="1200" b="0" i="0" u="none" strike="noStrike" kern="1200" cap="none" spc="-1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br>
              <a:r>
                <a:rPr kumimoji="0" lang="nl-BE" sz="1200" b="0" i="0" u="none" strike="noStrike" kern="1200" cap="none" spc="-1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b2sense.com</a:t>
              </a:r>
              <a:endParaRPr kumimoji="0"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endParaRPr>
            </a:p>
          </p:txBody>
        </p:sp>
        <p:sp>
          <p:nvSpPr>
            <p:cNvPr id="28" name="Oval 27">
              <a:extLst>
                <a:ext uri="{FF2B5EF4-FFF2-40B4-BE49-F238E27FC236}">
                  <a16:creationId xmlns:a16="http://schemas.microsoft.com/office/drawing/2014/main" id="{F66C8F3B-206B-4862-BB39-8F2214D1BA60}"/>
                </a:ext>
              </a:extLst>
            </p:cNvPr>
            <p:cNvSpPr>
              <a:spLocks/>
            </p:cNvSpPr>
            <p:nvPr/>
          </p:nvSpPr>
          <p:spPr>
            <a:xfrm>
              <a:off x="237267" y="5281229"/>
              <a:ext cx="502354" cy="507231"/>
            </a:xfrm>
            <a:prstGeom prst="ellipse">
              <a:avLst/>
            </a:prstGeom>
            <a:solidFill>
              <a:srgbClr val="0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Graphic 42">
              <a:extLst>
                <a:ext uri="{FF2B5EF4-FFF2-40B4-BE49-F238E27FC236}">
                  <a16:creationId xmlns:a16="http://schemas.microsoft.com/office/drawing/2014/main" id="{3EF5B9AD-1C4F-4D3B-939F-D02F06792E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910" y="5434216"/>
              <a:ext cx="303068" cy="201256"/>
            </a:xfrm>
            <a:prstGeom prst="rect">
              <a:avLst/>
            </a:prstGeom>
          </p:spPr>
        </p:pic>
      </p:grpSp>
      <p:grpSp>
        <p:nvGrpSpPr>
          <p:cNvPr id="4" name="Group 3">
            <a:extLst>
              <a:ext uri="{FF2B5EF4-FFF2-40B4-BE49-F238E27FC236}">
                <a16:creationId xmlns:a16="http://schemas.microsoft.com/office/drawing/2014/main" id="{D0D76ED9-F59D-4EF8-82DE-64D5FF550BA6}"/>
              </a:ext>
            </a:extLst>
          </p:cNvPr>
          <p:cNvGrpSpPr/>
          <p:nvPr/>
        </p:nvGrpSpPr>
        <p:grpSpPr>
          <a:xfrm>
            <a:off x="205806" y="5853079"/>
            <a:ext cx="2712589" cy="507231"/>
            <a:chOff x="237267" y="5853079"/>
            <a:chExt cx="2712589" cy="507231"/>
          </a:xfrm>
        </p:grpSpPr>
        <p:sp>
          <p:nvSpPr>
            <p:cNvPr id="10" name="object 11">
              <a:hlinkClick r:id="rId8"/>
              <a:extLst>
                <a:ext uri="{FF2B5EF4-FFF2-40B4-BE49-F238E27FC236}">
                  <a16:creationId xmlns:a16="http://schemas.microsoft.com/office/drawing/2014/main" id="{71867E4E-848B-6BDC-3465-032BA7727E6E}"/>
                </a:ext>
              </a:extLst>
            </p:cNvPr>
            <p:cNvSpPr txBox="1">
              <a:spLocks/>
            </p:cNvSpPr>
            <p:nvPr/>
          </p:nvSpPr>
          <p:spPr>
            <a:xfrm>
              <a:off x="789856" y="6034406"/>
              <a:ext cx="2160000"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nl-BE" sz="1200" b="0" i="0" u="none" strike="noStrike" kern="1200" cap="none" spc="-1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+32 475 90 75 05</a:t>
              </a:r>
              <a:endParaRPr kumimoji="0"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endParaRPr>
            </a:p>
          </p:txBody>
        </p:sp>
        <p:sp>
          <p:nvSpPr>
            <p:cNvPr id="49" name="Oval 48">
              <a:extLst>
                <a:ext uri="{FF2B5EF4-FFF2-40B4-BE49-F238E27FC236}">
                  <a16:creationId xmlns:a16="http://schemas.microsoft.com/office/drawing/2014/main" id="{02EF6DF5-DF04-43E9-9FC5-03EE2F96E15D}"/>
                </a:ext>
              </a:extLst>
            </p:cNvPr>
            <p:cNvSpPr>
              <a:spLocks/>
            </p:cNvSpPr>
            <p:nvPr/>
          </p:nvSpPr>
          <p:spPr>
            <a:xfrm>
              <a:off x="237267" y="5853079"/>
              <a:ext cx="502354" cy="507231"/>
            </a:xfrm>
            <a:prstGeom prst="ellipse">
              <a:avLst/>
            </a:prstGeom>
            <a:solidFill>
              <a:srgbClr val="0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0" name="Graphic 49">
              <a:extLst>
                <a:ext uri="{FF2B5EF4-FFF2-40B4-BE49-F238E27FC236}">
                  <a16:creationId xmlns:a16="http://schemas.microsoft.com/office/drawing/2014/main" id="{D4B8DBF3-DEA2-4FBF-A5B7-AD89ADDED5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7731" y="5945981"/>
              <a:ext cx="321426" cy="321426"/>
            </a:xfrm>
            <a:prstGeom prst="rect">
              <a:avLst/>
            </a:prstGeom>
          </p:spPr>
        </p:pic>
      </p:grpSp>
      <p:grpSp>
        <p:nvGrpSpPr>
          <p:cNvPr id="6" name="Group 5">
            <a:extLst>
              <a:ext uri="{FF2B5EF4-FFF2-40B4-BE49-F238E27FC236}">
                <a16:creationId xmlns:a16="http://schemas.microsoft.com/office/drawing/2014/main" id="{4A4AE9DF-98D5-4CAB-9A16-B28EAB2DD65B}"/>
              </a:ext>
            </a:extLst>
          </p:cNvPr>
          <p:cNvGrpSpPr/>
          <p:nvPr/>
        </p:nvGrpSpPr>
        <p:grpSpPr>
          <a:xfrm>
            <a:off x="205806" y="6424931"/>
            <a:ext cx="2712589" cy="507231"/>
            <a:chOff x="237267" y="6424931"/>
            <a:chExt cx="2712589" cy="507231"/>
          </a:xfrm>
        </p:grpSpPr>
        <p:sp>
          <p:nvSpPr>
            <p:cNvPr id="30" name="TextBox 29">
              <a:extLst>
                <a:ext uri="{FF2B5EF4-FFF2-40B4-BE49-F238E27FC236}">
                  <a16:creationId xmlns:a16="http://schemas.microsoft.com/office/drawing/2014/main" id="{84AFAA01-9725-B862-833E-CB5655641F04}"/>
                </a:ext>
              </a:extLst>
            </p:cNvPr>
            <p:cNvSpPr txBox="1"/>
            <p:nvPr/>
          </p:nvSpPr>
          <p:spPr>
            <a:xfrm>
              <a:off x="789856" y="6493880"/>
              <a:ext cx="216000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https://www.linkedin.com/in/</a:t>
              </a:r>
              <a:br>
                <a:rPr kumimoji="0" lang="en-GB"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br>
              <a:r>
                <a:rPr kumimoji="0" lang="en-GB" sz="1200" b="0" i="0" u="none" strike="noStrike" kern="1200" cap="none" spc="0" normalizeH="0" baseline="0" noProof="0" dirty="0" err="1">
                  <a:ln>
                    <a:noFill/>
                  </a:ln>
                  <a:solidFill>
                    <a:srgbClr val="636569"/>
                  </a:solidFill>
                  <a:effectLst/>
                  <a:uLnTx/>
                  <a:uFillTx/>
                  <a:latin typeface="Segoe UI" panose="020B0502040204020203" pitchFamily="34" charset="0"/>
                  <a:ea typeface="+mn-ea"/>
                  <a:cs typeface="Segoe UI" panose="020B0502040204020203" pitchFamily="34" charset="0"/>
                </a:rPr>
                <a:t>dominiquevanmarsenille</a:t>
              </a:r>
              <a:r>
                <a:rPr kumimoji="0" lang="en-GB" sz="12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 </a:t>
              </a:r>
            </a:p>
          </p:txBody>
        </p:sp>
        <p:grpSp>
          <p:nvGrpSpPr>
            <p:cNvPr id="58" name="Group 57">
              <a:extLst>
                <a:ext uri="{FF2B5EF4-FFF2-40B4-BE49-F238E27FC236}">
                  <a16:creationId xmlns:a16="http://schemas.microsoft.com/office/drawing/2014/main" id="{DA7DA4BA-2A35-4665-AF6A-5626F627753B}"/>
                </a:ext>
              </a:extLst>
            </p:cNvPr>
            <p:cNvGrpSpPr/>
            <p:nvPr/>
          </p:nvGrpSpPr>
          <p:grpSpPr>
            <a:xfrm>
              <a:off x="237267" y="6424931"/>
              <a:ext cx="502354" cy="507231"/>
              <a:chOff x="237267" y="6424931"/>
              <a:chExt cx="502354" cy="507231"/>
            </a:xfrm>
          </p:grpSpPr>
          <p:sp>
            <p:nvSpPr>
              <p:cNvPr id="56" name="Oval 55">
                <a:extLst>
                  <a:ext uri="{FF2B5EF4-FFF2-40B4-BE49-F238E27FC236}">
                    <a16:creationId xmlns:a16="http://schemas.microsoft.com/office/drawing/2014/main" id="{953C631F-F2DA-4202-8609-2751289CADD9}"/>
                  </a:ext>
                </a:extLst>
              </p:cNvPr>
              <p:cNvSpPr>
                <a:spLocks/>
              </p:cNvSpPr>
              <p:nvPr/>
            </p:nvSpPr>
            <p:spPr>
              <a:xfrm>
                <a:off x="237267" y="6424931"/>
                <a:ext cx="502354" cy="507231"/>
              </a:xfrm>
              <a:prstGeom prst="ellipse">
                <a:avLst/>
              </a:prstGeom>
              <a:solidFill>
                <a:srgbClr val="0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7" name="Graphic 56">
                <a:extLst>
                  <a:ext uri="{FF2B5EF4-FFF2-40B4-BE49-F238E27FC236}">
                    <a16:creationId xmlns:a16="http://schemas.microsoft.com/office/drawing/2014/main" id="{39645162-62F6-48B0-9746-CF26249A8A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117" y="6553200"/>
                <a:ext cx="254656" cy="250692"/>
              </a:xfrm>
              <a:prstGeom prst="rect">
                <a:avLst/>
              </a:prstGeom>
            </p:spPr>
          </p:pic>
        </p:grpSp>
      </p:grpSp>
    </p:spTree>
    <p:custDataLst>
      <p:tags r:id="rId1"/>
    </p:custDataLst>
    <p:extLst>
      <p:ext uri="{BB962C8B-B14F-4D97-AF65-F5344CB8AC3E}">
        <p14:creationId xmlns:p14="http://schemas.microsoft.com/office/powerpoint/2010/main" val="16560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DC4E151-85EB-44FC-AD15-C8697F52ABB4}"/>
              </a:ext>
            </a:extLst>
          </p:cNvPr>
          <p:cNvGraphicFramePr>
            <a:graphicFrameLocks noChangeAspect="1"/>
          </p:cNvGraphicFramePr>
          <p:nvPr>
            <p:custDataLst>
              <p:tags r:id="rId2"/>
            </p:custDataLst>
            <p:extLst>
              <p:ext uri="{D42A27DB-BD31-4B8C-83A1-F6EECF244321}">
                <p14:modId xmlns:p14="http://schemas.microsoft.com/office/powerpoint/2010/main" val="157166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8" name="Object 7" hidden="1">
                        <a:extLst>
                          <a:ext uri="{FF2B5EF4-FFF2-40B4-BE49-F238E27FC236}">
                            <a16:creationId xmlns:a16="http://schemas.microsoft.com/office/drawing/2014/main" id="{0DC4E151-85EB-44FC-AD15-C8697F52AB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46305F46-8488-460F-8399-7D8F3886DC27}"/>
              </a:ext>
            </a:extLst>
          </p:cNvPr>
          <p:cNvSpPr>
            <a:spLocks noGrp="1"/>
          </p:cNvSpPr>
          <p:nvPr>
            <p:ph type="body" sz="quarter" idx="10"/>
          </p:nvPr>
        </p:nvSpPr>
        <p:spPr>
          <a:xfrm>
            <a:off x="393700" y="1239062"/>
            <a:ext cx="6985000" cy="693794"/>
          </a:xfrm>
        </p:spPr>
        <p:txBody>
          <a:bodyPr wrap="square" lIns="0" tIns="0" rIns="0" bIns="0" anchor="ctr">
            <a:noAutofit/>
          </a:bodyPr>
          <a:lstStyle/>
          <a:p>
            <a:r>
              <a:rPr lang="en-US" sz="3000" dirty="0"/>
              <a:t>Contents</a:t>
            </a:r>
          </a:p>
        </p:txBody>
      </p:sp>
      <p:sp>
        <p:nvSpPr>
          <p:cNvPr id="165" name="Title 164">
            <a:extLst>
              <a:ext uri="{FF2B5EF4-FFF2-40B4-BE49-F238E27FC236}">
                <a16:creationId xmlns:a16="http://schemas.microsoft.com/office/drawing/2014/main" id="{E58BB950-288F-40F7-E26A-AC13ACD7D2B4}"/>
              </a:ext>
            </a:extLst>
          </p:cNvPr>
          <p:cNvSpPr>
            <a:spLocks noGrp="1"/>
          </p:cNvSpPr>
          <p:nvPr>
            <p:ph type="title"/>
          </p:nvPr>
        </p:nvSpPr>
        <p:spPr/>
        <p:txBody>
          <a:bodyPr/>
          <a:lstStyle/>
          <a:p>
            <a:endParaRPr lang="en-US"/>
          </a:p>
        </p:txBody>
      </p:sp>
      <p:sp>
        <p:nvSpPr>
          <p:cNvPr id="12" name="Rechthoek 26">
            <a:extLst>
              <a:ext uri="{FF2B5EF4-FFF2-40B4-BE49-F238E27FC236}">
                <a16:creationId xmlns:a16="http://schemas.microsoft.com/office/drawing/2014/main" id="{BC2ABB2E-95D1-493F-9870-A5657F4CFBF1}"/>
              </a:ext>
            </a:extLst>
          </p:cNvPr>
          <p:cNvSpPr>
            <a:spLocks/>
          </p:cNvSpPr>
          <p:nvPr/>
        </p:nvSpPr>
        <p:spPr>
          <a:xfrm>
            <a:off x="609599" y="6143625"/>
            <a:ext cx="6705601" cy="3028950"/>
          </a:xfrm>
          <a:prstGeom prst="roundRect">
            <a:avLst>
              <a:gd name="adj" fmla="val 4874"/>
            </a:avLst>
          </a:pr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noAutofit/>
          </a:bodyPr>
          <a:lstStyle/>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You cannot really manage reputation in today's interconnected and hyper-transparent world, but you can influence it</a:t>
            </a:r>
          </a:p>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In order to influence it, you first need to measure reputation</a:t>
            </a:r>
          </a:p>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Open and faithful communication is key to tell your story in a positive light</a:t>
            </a:r>
          </a:p>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Be authentic and walk the talk to build trust in case something goes wrong</a:t>
            </a:r>
          </a:p>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Listen to the priorities and expectations from all stakeholders because they may </a:t>
            </a:r>
            <a:r>
              <a:rPr kumimoji="0" lang="en-US" sz="1400" b="0" u="none" strike="noStrike" kern="1200" cap="none" spc="0" normalizeH="0" baseline="0" noProof="0" dirty="0" err="1">
                <a:ln>
                  <a:noFill/>
                </a:ln>
                <a:solidFill>
                  <a:srgbClr val="FFFFFF"/>
                </a:solidFill>
                <a:effectLst/>
                <a:uLnTx/>
                <a:uFillTx/>
                <a:latin typeface="Segoe UI" panose="020B0502040204020203" pitchFamily="34" charset="0"/>
                <a:ea typeface="+mn-ea"/>
                <a:cs typeface="Segoe UI" panose="020B0502040204020203" pitchFamily="34" charset="0"/>
              </a:rPr>
              <a:t>prioritise</a:t>
            </a: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differently</a:t>
            </a:r>
          </a:p>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err="1">
                <a:ln>
                  <a:noFill/>
                </a:ln>
                <a:solidFill>
                  <a:srgbClr val="FFFFFF"/>
                </a:solidFill>
                <a:effectLst/>
                <a:uLnTx/>
                <a:uFillTx/>
                <a:latin typeface="Segoe UI" panose="020B0502040204020203" pitchFamily="34" charset="0"/>
                <a:ea typeface="+mn-ea"/>
                <a:cs typeface="Segoe UI" panose="020B0502040204020203" pitchFamily="34" charset="0"/>
              </a:rPr>
              <a:t>Prioritise</a:t>
            </a: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your stakeholders so that you can focus on those with the greatest impact</a:t>
            </a:r>
            <a:r>
              <a:rPr lang="en-US" sz="1400" dirty="0">
                <a:solidFill>
                  <a:srgbClr val="FFFFFF"/>
                </a:solidFill>
                <a:latin typeface="Segoe UI" panose="020B0502040204020203" pitchFamily="34" charset="0"/>
                <a:cs typeface="Segoe UI" panose="020B0502040204020203" pitchFamily="34" charset="0"/>
              </a:rPr>
              <a:t> o</a:t>
            </a: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 reputation</a:t>
            </a:r>
          </a:p>
          <a:p>
            <a:pPr marL="171450" marR="0" lvl="0" indent="-171450" algn="l" defTabSz="914400" rtl="0" eaLnBrk="1" fontAlgn="auto" latinLnBrk="0" hangingPunct="1">
              <a:lnSpc>
                <a:spcPct val="95000"/>
              </a:lnSpc>
              <a:spcAft>
                <a:spcPts val="1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Reflect on your role in society and </a:t>
            </a:r>
            <a:r>
              <a:rPr kumimoji="0" lang="en-US" sz="1400" b="0" u="none" strike="noStrike" kern="1200" cap="none" spc="0" normalizeH="0" baseline="0" noProof="0" dirty="0" err="1">
                <a:ln>
                  <a:noFill/>
                </a:ln>
                <a:solidFill>
                  <a:srgbClr val="FFFFFF"/>
                </a:solidFill>
                <a:effectLst/>
                <a:uLnTx/>
                <a:uFillTx/>
                <a:latin typeface="Segoe UI" panose="020B0502040204020203" pitchFamily="34" charset="0"/>
                <a:ea typeface="+mn-ea"/>
                <a:cs typeface="Segoe UI" panose="020B0502040204020203" pitchFamily="34" charset="0"/>
              </a:rPr>
              <a:t>honour</a:t>
            </a:r>
            <a:r>
              <a:rPr kumimoji="0" lang="en-US"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this responsibility in word and deed</a:t>
            </a:r>
            <a:endParaRPr kumimoji="0" lang="en-GB" sz="1400" b="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cxnSp>
        <p:nvCxnSpPr>
          <p:cNvPr id="150" name="Connector: Elbow 149">
            <a:extLst>
              <a:ext uri="{FF2B5EF4-FFF2-40B4-BE49-F238E27FC236}">
                <a16:creationId xmlns:a16="http://schemas.microsoft.com/office/drawing/2014/main" id="{019654A6-1CE1-15DA-325C-9F12D325B14B}"/>
              </a:ext>
            </a:extLst>
          </p:cNvPr>
          <p:cNvCxnSpPr>
            <a:stCxn id="98" idx="3"/>
            <a:endCxn id="53" idx="0"/>
          </p:cNvCxnSpPr>
          <p:nvPr/>
        </p:nvCxnSpPr>
        <p:spPr>
          <a:xfrm rot="10800000" flipV="1">
            <a:off x="1401884" y="2329924"/>
            <a:ext cx="1178764" cy="850264"/>
          </a:xfrm>
          <a:prstGeom prst="bentConnector2">
            <a:avLst/>
          </a:prstGeom>
          <a:noFill/>
          <a:ln w="19050" cap="flat" cmpd="sng" algn="ctr">
            <a:solidFill>
              <a:srgbClr val="43A8C7"/>
            </a:solidFill>
            <a:prstDash val="sysDot"/>
            <a:miter lim="800000"/>
          </a:ln>
          <a:effectLst/>
        </p:spPr>
      </p:cxnSp>
      <p:cxnSp>
        <p:nvCxnSpPr>
          <p:cNvPr id="152" name="Connector: Elbow 151">
            <a:extLst>
              <a:ext uri="{FF2B5EF4-FFF2-40B4-BE49-F238E27FC236}">
                <a16:creationId xmlns:a16="http://schemas.microsoft.com/office/drawing/2014/main" id="{49C9EB52-7102-62D4-CC20-8D0ED4EA8349}"/>
              </a:ext>
            </a:extLst>
          </p:cNvPr>
          <p:cNvCxnSpPr>
            <a:stCxn id="103" idx="3"/>
            <a:endCxn id="55" idx="0"/>
          </p:cNvCxnSpPr>
          <p:nvPr/>
        </p:nvCxnSpPr>
        <p:spPr>
          <a:xfrm rot="10800000" flipV="1">
            <a:off x="1976128" y="3014982"/>
            <a:ext cx="604521" cy="388631"/>
          </a:xfrm>
          <a:prstGeom prst="bentConnector2">
            <a:avLst/>
          </a:prstGeom>
          <a:noFill/>
          <a:ln w="19050" cap="flat" cmpd="sng" algn="ctr">
            <a:solidFill>
              <a:srgbClr val="43A8C7"/>
            </a:solidFill>
            <a:prstDash val="sysDot"/>
            <a:miter lim="800000"/>
          </a:ln>
          <a:effectLst/>
        </p:spPr>
      </p:cxnSp>
      <p:cxnSp>
        <p:nvCxnSpPr>
          <p:cNvPr id="154" name="Connector: Elbow 153">
            <a:extLst>
              <a:ext uri="{FF2B5EF4-FFF2-40B4-BE49-F238E27FC236}">
                <a16:creationId xmlns:a16="http://schemas.microsoft.com/office/drawing/2014/main" id="{A68808BA-1C37-BED2-CAF2-90E5CB3E5C08}"/>
              </a:ext>
            </a:extLst>
          </p:cNvPr>
          <p:cNvCxnSpPr>
            <a:stCxn id="108" idx="3"/>
            <a:endCxn id="57" idx="6"/>
          </p:cNvCxnSpPr>
          <p:nvPr/>
        </p:nvCxnSpPr>
        <p:spPr>
          <a:xfrm rot="10800000" flipV="1">
            <a:off x="2266800" y="3700041"/>
            <a:ext cx="313848" cy="344552"/>
          </a:xfrm>
          <a:prstGeom prst="bentConnector3">
            <a:avLst>
              <a:gd name="adj1" fmla="val 50000"/>
            </a:avLst>
          </a:prstGeom>
          <a:noFill/>
          <a:ln w="19050" cap="flat" cmpd="sng" algn="ctr">
            <a:solidFill>
              <a:srgbClr val="43A8C7"/>
            </a:solidFill>
            <a:prstDash val="sysDot"/>
            <a:miter lim="800000"/>
          </a:ln>
          <a:effectLst/>
        </p:spPr>
      </p:cxnSp>
      <p:cxnSp>
        <p:nvCxnSpPr>
          <p:cNvPr id="156" name="Connector: Elbow 155">
            <a:extLst>
              <a:ext uri="{FF2B5EF4-FFF2-40B4-BE49-F238E27FC236}">
                <a16:creationId xmlns:a16="http://schemas.microsoft.com/office/drawing/2014/main" id="{6A1F551D-D674-5FC8-D973-AC507369D40D}"/>
              </a:ext>
            </a:extLst>
          </p:cNvPr>
          <p:cNvCxnSpPr>
            <a:stCxn id="113" idx="3"/>
            <a:endCxn id="57" idx="6"/>
          </p:cNvCxnSpPr>
          <p:nvPr/>
        </p:nvCxnSpPr>
        <p:spPr>
          <a:xfrm rot="10800000">
            <a:off x="2266800" y="4044593"/>
            <a:ext cx="313848" cy="340506"/>
          </a:xfrm>
          <a:prstGeom prst="bentConnector3">
            <a:avLst>
              <a:gd name="adj1" fmla="val 50000"/>
            </a:avLst>
          </a:prstGeom>
          <a:noFill/>
          <a:ln w="19050" cap="flat" cmpd="sng" algn="ctr">
            <a:solidFill>
              <a:srgbClr val="43A8C7"/>
            </a:solidFill>
            <a:prstDash val="sysDot"/>
            <a:miter lim="800000"/>
          </a:ln>
          <a:effectLst/>
        </p:spPr>
      </p:cxnSp>
      <p:cxnSp>
        <p:nvCxnSpPr>
          <p:cNvPr id="158" name="Connector: Elbow 157">
            <a:extLst>
              <a:ext uri="{FF2B5EF4-FFF2-40B4-BE49-F238E27FC236}">
                <a16:creationId xmlns:a16="http://schemas.microsoft.com/office/drawing/2014/main" id="{5CD3E998-C578-7ED5-2285-6810308EA6D7}"/>
              </a:ext>
            </a:extLst>
          </p:cNvPr>
          <p:cNvCxnSpPr>
            <a:stCxn id="118" idx="3"/>
            <a:endCxn id="56" idx="4"/>
          </p:cNvCxnSpPr>
          <p:nvPr/>
        </p:nvCxnSpPr>
        <p:spPr>
          <a:xfrm rot="10800000">
            <a:off x="1935420" y="4712241"/>
            <a:ext cx="645228" cy="357916"/>
          </a:xfrm>
          <a:prstGeom prst="bentConnector2">
            <a:avLst/>
          </a:prstGeom>
          <a:noFill/>
          <a:ln w="19050" cap="flat" cmpd="sng" algn="ctr">
            <a:solidFill>
              <a:srgbClr val="43A8C7"/>
            </a:solidFill>
            <a:prstDash val="sysDot"/>
            <a:miter lim="800000"/>
          </a:ln>
          <a:effectLst/>
        </p:spPr>
      </p:cxnSp>
      <p:cxnSp>
        <p:nvCxnSpPr>
          <p:cNvPr id="160" name="Connector: Elbow 159">
            <a:extLst>
              <a:ext uri="{FF2B5EF4-FFF2-40B4-BE49-F238E27FC236}">
                <a16:creationId xmlns:a16="http://schemas.microsoft.com/office/drawing/2014/main" id="{74E559E6-3A9F-2742-748C-C0B6A0528E74}"/>
              </a:ext>
            </a:extLst>
          </p:cNvPr>
          <p:cNvCxnSpPr>
            <a:stCxn id="123" idx="3"/>
            <a:endCxn id="54" idx="4"/>
          </p:cNvCxnSpPr>
          <p:nvPr/>
        </p:nvCxnSpPr>
        <p:spPr>
          <a:xfrm rot="10800000">
            <a:off x="1401884" y="4904950"/>
            <a:ext cx="1178764" cy="850266"/>
          </a:xfrm>
          <a:prstGeom prst="bentConnector2">
            <a:avLst/>
          </a:prstGeom>
          <a:noFill/>
          <a:ln w="19050" cap="flat" cmpd="sng" algn="ctr">
            <a:solidFill>
              <a:srgbClr val="43A8C7"/>
            </a:solidFill>
            <a:prstDash val="sysDot"/>
            <a:miter lim="800000"/>
          </a:ln>
          <a:effectLst/>
        </p:spPr>
      </p:cxnSp>
      <p:sp>
        <p:nvSpPr>
          <p:cNvPr id="51" name="Oval 50">
            <a:extLst>
              <a:ext uri="{FF2B5EF4-FFF2-40B4-BE49-F238E27FC236}">
                <a16:creationId xmlns:a16="http://schemas.microsoft.com/office/drawing/2014/main" id="{E0224E7C-3C92-F57C-C271-21D1052E26C8}"/>
              </a:ext>
            </a:extLst>
          </p:cNvPr>
          <p:cNvSpPr/>
          <p:nvPr/>
        </p:nvSpPr>
        <p:spPr>
          <a:xfrm>
            <a:off x="702247" y="3340118"/>
            <a:ext cx="1408951" cy="1408948"/>
          </a:xfrm>
          <a:prstGeom prst="ellipse">
            <a:avLst/>
          </a:prstGeom>
          <a:solidFill>
            <a:srgbClr val="00739A"/>
          </a:solidFill>
          <a:ln w="12700" cap="flat" cmpd="sng" algn="ctr">
            <a:noFill/>
            <a:prstDash val="solid"/>
            <a:miter lim="800000"/>
          </a:ln>
          <a:effectLst/>
        </p:spPr>
        <p:txBody>
          <a:bodyPr lIns="0" tIns="72000" rIns="0" bIns="0" rtlCol="0" anchor="ctr"/>
          <a:lstStyle/>
          <a:p>
            <a:pPr algn="ctr" defTabSz="457200"/>
            <a:endParaRPr lang="en-US" sz="1400" b="1" kern="0" dirty="0">
              <a:solidFill>
                <a:srgbClr val="FFFFFF"/>
              </a:solidFill>
              <a:latin typeface="Segoe UI"/>
            </a:endParaRPr>
          </a:p>
        </p:txBody>
      </p:sp>
      <p:sp>
        <p:nvSpPr>
          <p:cNvPr id="52" name="Oval 51">
            <a:extLst>
              <a:ext uri="{FF2B5EF4-FFF2-40B4-BE49-F238E27FC236}">
                <a16:creationId xmlns:a16="http://schemas.microsoft.com/office/drawing/2014/main" id="{DF9FEB8C-B958-4457-1234-6D571D06501E}"/>
              </a:ext>
            </a:extLst>
          </p:cNvPr>
          <p:cNvSpPr/>
          <p:nvPr/>
        </p:nvSpPr>
        <p:spPr>
          <a:xfrm>
            <a:off x="612674" y="3250263"/>
            <a:ext cx="1588097" cy="1588658"/>
          </a:xfrm>
          <a:prstGeom prst="ellipse">
            <a:avLst/>
          </a:prstGeom>
          <a:noFill/>
          <a:ln w="19050" cap="flat" cmpd="sng" algn="ctr">
            <a:solidFill>
              <a:srgbClr val="43A8C7"/>
            </a:solidFill>
            <a:prstDash val="sys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0"/>
              </a:spcBef>
              <a:spcAft>
                <a:spcPct val="0"/>
              </a:spcAft>
            </a:pPr>
            <a:endParaRPr lang="en-US" sz="1200" kern="0">
              <a:solidFill>
                <a:srgbClr val="FFFFFF"/>
              </a:solidFill>
              <a:latin typeface="Segoe UI"/>
              <a:cs typeface="Arial" pitchFamily="34" charset="0"/>
            </a:endParaRPr>
          </a:p>
        </p:txBody>
      </p:sp>
      <p:sp>
        <p:nvSpPr>
          <p:cNvPr id="53" name="Oval 52">
            <a:extLst>
              <a:ext uri="{FF2B5EF4-FFF2-40B4-BE49-F238E27FC236}">
                <a16:creationId xmlns:a16="http://schemas.microsoft.com/office/drawing/2014/main" id="{C8DF05EC-CA50-6AB4-E47C-CBE8BF0227D9}"/>
              </a:ext>
            </a:extLst>
          </p:cNvPr>
          <p:cNvSpPr/>
          <p:nvPr/>
        </p:nvSpPr>
        <p:spPr>
          <a:xfrm>
            <a:off x="1335855" y="3180188"/>
            <a:ext cx="132057" cy="132057"/>
          </a:xfrm>
          <a:prstGeom prst="ellipse">
            <a:avLst/>
          </a:prstGeom>
          <a:solidFill>
            <a:srgbClr val="89CFE4"/>
          </a:solidFill>
          <a:ln w="12700" cap="flat" cmpd="sng" algn="ctr">
            <a:noFill/>
            <a:prstDash val="solid"/>
            <a:miter lim="800000"/>
          </a:ln>
          <a:effectLst/>
        </p:spPr>
        <p:txBody>
          <a:bodyPr rtlCol="0" anchor="ctr"/>
          <a:lstStyle/>
          <a:p>
            <a:pPr algn="ctr">
              <a:spcBef>
                <a:spcPct val="0"/>
              </a:spcBef>
              <a:spcAft>
                <a:spcPct val="0"/>
              </a:spcAft>
            </a:pPr>
            <a:endParaRPr lang="en-US" sz="1100" kern="0">
              <a:solidFill>
                <a:srgbClr val="FFFFFF"/>
              </a:solidFill>
              <a:latin typeface="Segoe UI"/>
              <a:cs typeface="Arial" pitchFamily="34" charset="0"/>
            </a:endParaRPr>
          </a:p>
        </p:txBody>
      </p:sp>
      <p:sp>
        <p:nvSpPr>
          <p:cNvPr id="54" name="Oval 53">
            <a:extLst>
              <a:ext uri="{FF2B5EF4-FFF2-40B4-BE49-F238E27FC236}">
                <a16:creationId xmlns:a16="http://schemas.microsoft.com/office/drawing/2014/main" id="{D61337B4-C0AB-4B93-1012-887C84EA27A2}"/>
              </a:ext>
            </a:extLst>
          </p:cNvPr>
          <p:cNvSpPr/>
          <p:nvPr/>
        </p:nvSpPr>
        <p:spPr>
          <a:xfrm>
            <a:off x="1335855" y="4772893"/>
            <a:ext cx="132057" cy="132057"/>
          </a:xfrm>
          <a:prstGeom prst="ellipse">
            <a:avLst/>
          </a:prstGeom>
          <a:solidFill>
            <a:srgbClr val="89CFE4"/>
          </a:solidFill>
          <a:ln w="12700" cap="flat" cmpd="sng" algn="ctr">
            <a:noFill/>
            <a:prstDash val="solid"/>
            <a:miter lim="800000"/>
          </a:ln>
          <a:effectLst/>
        </p:spPr>
        <p:txBody>
          <a:bodyPr rtlCol="0" anchor="ctr"/>
          <a:lstStyle/>
          <a:p>
            <a:pPr algn="ctr">
              <a:spcBef>
                <a:spcPct val="0"/>
              </a:spcBef>
              <a:spcAft>
                <a:spcPct val="0"/>
              </a:spcAft>
            </a:pPr>
            <a:endParaRPr lang="en-US" sz="1100" kern="0">
              <a:solidFill>
                <a:srgbClr val="FFFFFF"/>
              </a:solidFill>
              <a:latin typeface="Segoe UI"/>
              <a:cs typeface="Arial" pitchFamily="34" charset="0"/>
            </a:endParaRPr>
          </a:p>
        </p:txBody>
      </p:sp>
      <p:sp>
        <p:nvSpPr>
          <p:cNvPr id="55" name="Oval 54">
            <a:extLst>
              <a:ext uri="{FF2B5EF4-FFF2-40B4-BE49-F238E27FC236}">
                <a16:creationId xmlns:a16="http://schemas.microsoft.com/office/drawing/2014/main" id="{01A42777-4557-5C67-3B2B-36122C498BB3}"/>
              </a:ext>
            </a:extLst>
          </p:cNvPr>
          <p:cNvSpPr/>
          <p:nvPr/>
        </p:nvSpPr>
        <p:spPr>
          <a:xfrm>
            <a:off x="1910098" y="3403614"/>
            <a:ext cx="132057" cy="132057"/>
          </a:xfrm>
          <a:prstGeom prst="ellipse">
            <a:avLst/>
          </a:prstGeom>
          <a:solidFill>
            <a:srgbClr val="89CFE4"/>
          </a:solidFill>
          <a:ln w="12700" cap="flat" cmpd="sng" algn="ctr">
            <a:noFill/>
            <a:prstDash val="solid"/>
            <a:miter lim="800000"/>
          </a:ln>
          <a:effectLst/>
        </p:spPr>
        <p:txBody>
          <a:bodyPr rtlCol="0" anchor="ctr"/>
          <a:lstStyle/>
          <a:p>
            <a:pPr algn="ctr">
              <a:spcBef>
                <a:spcPct val="0"/>
              </a:spcBef>
              <a:spcAft>
                <a:spcPct val="0"/>
              </a:spcAft>
            </a:pPr>
            <a:endParaRPr lang="en-US" sz="1100" kern="0">
              <a:solidFill>
                <a:srgbClr val="FFFFFF"/>
              </a:solidFill>
              <a:latin typeface="Segoe UI"/>
              <a:cs typeface="Arial" pitchFamily="34" charset="0"/>
            </a:endParaRPr>
          </a:p>
        </p:txBody>
      </p:sp>
      <p:sp>
        <p:nvSpPr>
          <p:cNvPr id="56" name="Oval 55">
            <a:extLst>
              <a:ext uri="{FF2B5EF4-FFF2-40B4-BE49-F238E27FC236}">
                <a16:creationId xmlns:a16="http://schemas.microsoft.com/office/drawing/2014/main" id="{634341C9-326C-1A28-AEA1-3A9FC579712E}"/>
              </a:ext>
            </a:extLst>
          </p:cNvPr>
          <p:cNvSpPr/>
          <p:nvPr/>
        </p:nvSpPr>
        <p:spPr>
          <a:xfrm>
            <a:off x="1869391" y="4580184"/>
            <a:ext cx="132057" cy="132057"/>
          </a:xfrm>
          <a:prstGeom prst="ellipse">
            <a:avLst/>
          </a:prstGeom>
          <a:solidFill>
            <a:srgbClr val="89CFE4"/>
          </a:solidFill>
          <a:ln w="12700" cap="flat" cmpd="sng" algn="ctr">
            <a:noFill/>
            <a:prstDash val="solid"/>
            <a:miter lim="800000"/>
          </a:ln>
          <a:effectLst/>
        </p:spPr>
        <p:txBody>
          <a:bodyPr rtlCol="0" anchor="ctr"/>
          <a:lstStyle/>
          <a:p>
            <a:pPr algn="ctr">
              <a:spcBef>
                <a:spcPct val="0"/>
              </a:spcBef>
              <a:spcAft>
                <a:spcPct val="0"/>
              </a:spcAft>
            </a:pPr>
            <a:endParaRPr lang="en-US" sz="1100" kern="0">
              <a:solidFill>
                <a:srgbClr val="FFFFFF"/>
              </a:solidFill>
              <a:latin typeface="Segoe UI"/>
              <a:cs typeface="Arial" pitchFamily="34" charset="0"/>
            </a:endParaRPr>
          </a:p>
        </p:txBody>
      </p:sp>
      <p:sp>
        <p:nvSpPr>
          <p:cNvPr id="57" name="Oval 56">
            <a:extLst>
              <a:ext uri="{FF2B5EF4-FFF2-40B4-BE49-F238E27FC236}">
                <a16:creationId xmlns:a16="http://schemas.microsoft.com/office/drawing/2014/main" id="{AEEC25F7-11E1-4275-CBE3-88407A6E270C}"/>
              </a:ext>
            </a:extLst>
          </p:cNvPr>
          <p:cNvSpPr/>
          <p:nvPr/>
        </p:nvSpPr>
        <p:spPr>
          <a:xfrm>
            <a:off x="2134743" y="3978564"/>
            <a:ext cx="132057" cy="132057"/>
          </a:xfrm>
          <a:prstGeom prst="ellipse">
            <a:avLst/>
          </a:prstGeom>
          <a:solidFill>
            <a:srgbClr val="89CFE4"/>
          </a:solidFill>
          <a:ln w="12700" cap="flat" cmpd="sng" algn="ctr">
            <a:noFill/>
            <a:prstDash val="solid"/>
            <a:miter lim="800000"/>
          </a:ln>
          <a:effectLst/>
        </p:spPr>
        <p:txBody>
          <a:bodyPr rtlCol="0" anchor="ctr"/>
          <a:lstStyle/>
          <a:p>
            <a:pPr algn="ctr">
              <a:spcBef>
                <a:spcPct val="0"/>
              </a:spcBef>
              <a:spcAft>
                <a:spcPct val="0"/>
              </a:spcAft>
            </a:pPr>
            <a:endParaRPr lang="en-US" sz="1100" kern="0">
              <a:solidFill>
                <a:srgbClr val="FFFFFF"/>
              </a:solidFill>
              <a:latin typeface="Segoe UI"/>
              <a:cs typeface="Arial" pitchFamily="34" charset="0"/>
            </a:endParaRPr>
          </a:p>
        </p:txBody>
      </p:sp>
      <p:pic>
        <p:nvPicPr>
          <p:cNvPr id="163" name="Graphic 162">
            <a:extLst>
              <a:ext uri="{FF2B5EF4-FFF2-40B4-BE49-F238E27FC236}">
                <a16:creationId xmlns:a16="http://schemas.microsoft.com/office/drawing/2014/main" id="{2CF9FEAF-0C4C-B600-CC61-769577FA7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0142" y="3567692"/>
            <a:ext cx="633161" cy="953800"/>
          </a:xfrm>
          <a:prstGeom prst="rect">
            <a:avLst/>
          </a:prstGeom>
        </p:spPr>
      </p:pic>
      <p:pic>
        <p:nvPicPr>
          <p:cNvPr id="164" name="Graphic 163">
            <a:extLst>
              <a:ext uri="{FF2B5EF4-FFF2-40B4-BE49-F238E27FC236}">
                <a16:creationId xmlns:a16="http://schemas.microsoft.com/office/drawing/2014/main" id="{71753094-C7CA-A771-0479-BC2F21AF26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31398" y="7199355"/>
            <a:ext cx="917488" cy="917488"/>
          </a:xfrm>
          <a:prstGeom prst="rect">
            <a:avLst/>
          </a:prstGeom>
        </p:spPr>
      </p:pic>
      <p:sp>
        <p:nvSpPr>
          <p:cNvPr id="95" name="Rectangle 94">
            <a:extLst>
              <a:ext uri="{FF2B5EF4-FFF2-40B4-BE49-F238E27FC236}">
                <a16:creationId xmlns:a16="http://schemas.microsoft.com/office/drawing/2014/main" id="{5CA2D8B3-0EAC-5E66-2427-6D18F728254B}"/>
              </a:ext>
            </a:extLst>
          </p:cNvPr>
          <p:cNvSpPr/>
          <p:nvPr/>
        </p:nvSpPr>
        <p:spPr>
          <a:xfrm>
            <a:off x="2621922" y="2017714"/>
            <a:ext cx="4693277" cy="62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What is corporate reputation about? </a:t>
            </a:r>
            <a:endParaRPr kumimoji="0" lang="en-PH"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endParaRPr>
          </a:p>
        </p:txBody>
      </p:sp>
      <p:grpSp>
        <p:nvGrpSpPr>
          <p:cNvPr id="96" name="Groupe 41">
            <a:extLst>
              <a:ext uri="{FF2B5EF4-FFF2-40B4-BE49-F238E27FC236}">
                <a16:creationId xmlns:a16="http://schemas.microsoft.com/office/drawing/2014/main" id="{3EDF3FCD-F207-F1A4-DA79-8F645366732F}"/>
              </a:ext>
            </a:extLst>
          </p:cNvPr>
          <p:cNvGrpSpPr/>
          <p:nvPr/>
        </p:nvGrpSpPr>
        <p:grpSpPr>
          <a:xfrm rot="16200000">
            <a:off x="2309900" y="2288462"/>
            <a:ext cx="624419" cy="82924"/>
            <a:chOff x="7931496" y="1808163"/>
            <a:chExt cx="3385792" cy="519857"/>
          </a:xfrm>
          <a:solidFill>
            <a:schemeClr val="accent2"/>
          </a:solidFill>
        </p:grpSpPr>
        <p:sp>
          <p:nvSpPr>
            <p:cNvPr id="97" name="Rectangle 96">
              <a:extLst>
                <a:ext uri="{FF2B5EF4-FFF2-40B4-BE49-F238E27FC236}">
                  <a16:creationId xmlns:a16="http://schemas.microsoft.com/office/drawing/2014/main" id="{BA86D0F3-23A1-8886-90CA-0E98B3DDB880}"/>
                </a:ext>
              </a:extLst>
            </p:cNvPr>
            <p:cNvSpPr/>
            <p:nvPr/>
          </p:nvSpPr>
          <p:spPr>
            <a:xfrm>
              <a:off x="10885897" y="2066963"/>
              <a:ext cx="431391" cy="261057"/>
            </a:xfrm>
            <a:prstGeom prst="rect">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98" name="Rectangle: Top Corners Rounded 19">
              <a:extLst>
                <a:ext uri="{FF2B5EF4-FFF2-40B4-BE49-F238E27FC236}">
                  <a16:creationId xmlns:a16="http://schemas.microsoft.com/office/drawing/2014/main" id="{20393780-2EA6-EC57-E27A-0A0DF01206EC}"/>
                </a:ext>
              </a:extLst>
            </p:cNvPr>
            <p:cNvSpPr/>
            <p:nvPr/>
          </p:nvSpPr>
          <p:spPr>
            <a:xfrm>
              <a:off x="7931496" y="1808163"/>
              <a:ext cx="3385792" cy="519857"/>
            </a:xfrm>
            <a:prstGeom prst="round2SameRect">
              <a:avLst>
                <a:gd name="adj1" fmla="val 50000"/>
                <a:gd name="adj2" fmla="val 50000"/>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sp>
        <p:nvSpPr>
          <p:cNvPr id="100" name="Rectangle 99">
            <a:extLst>
              <a:ext uri="{FF2B5EF4-FFF2-40B4-BE49-F238E27FC236}">
                <a16:creationId xmlns:a16="http://schemas.microsoft.com/office/drawing/2014/main" id="{300F4843-25A6-EA93-A756-A4A3279706CF}"/>
              </a:ext>
            </a:extLst>
          </p:cNvPr>
          <p:cNvSpPr/>
          <p:nvPr/>
        </p:nvSpPr>
        <p:spPr>
          <a:xfrm>
            <a:off x="2621922" y="2702772"/>
            <a:ext cx="4693277" cy="62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Who are the stakeholders that build reputation?</a:t>
            </a:r>
            <a:endParaRPr kumimoji="0" lang="en-PH"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endParaRPr>
          </a:p>
        </p:txBody>
      </p:sp>
      <p:grpSp>
        <p:nvGrpSpPr>
          <p:cNvPr id="101" name="Groupe 41">
            <a:extLst>
              <a:ext uri="{FF2B5EF4-FFF2-40B4-BE49-F238E27FC236}">
                <a16:creationId xmlns:a16="http://schemas.microsoft.com/office/drawing/2014/main" id="{065BA02E-7FB3-18E4-8536-3FB745AD2391}"/>
              </a:ext>
            </a:extLst>
          </p:cNvPr>
          <p:cNvGrpSpPr/>
          <p:nvPr/>
        </p:nvGrpSpPr>
        <p:grpSpPr>
          <a:xfrm rot="16200000">
            <a:off x="2309900" y="2973521"/>
            <a:ext cx="624419" cy="82924"/>
            <a:chOff x="7931496" y="1808163"/>
            <a:chExt cx="3385792" cy="519857"/>
          </a:xfrm>
          <a:solidFill>
            <a:schemeClr val="accent2"/>
          </a:solidFill>
        </p:grpSpPr>
        <p:sp>
          <p:nvSpPr>
            <p:cNvPr id="102" name="Rectangle 101">
              <a:extLst>
                <a:ext uri="{FF2B5EF4-FFF2-40B4-BE49-F238E27FC236}">
                  <a16:creationId xmlns:a16="http://schemas.microsoft.com/office/drawing/2014/main" id="{7699B069-D183-E40B-A223-B0217BD06E41}"/>
                </a:ext>
              </a:extLst>
            </p:cNvPr>
            <p:cNvSpPr/>
            <p:nvPr/>
          </p:nvSpPr>
          <p:spPr>
            <a:xfrm>
              <a:off x="10885897" y="2066963"/>
              <a:ext cx="431391" cy="261057"/>
            </a:xfrm>
            <a:prstGeom prst="rect">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103" name="Rectangle: Top Corners Rounded 19">
              <a:extLst>
                <a:ext uri="{FF2B5EF4-FFF2-40B4-BE49-F238E27FC236}">
                  <a16:creationId xmlns:a16="http://schemas.microsoft.com/office/drawing/2014/main" id="{916677BB-B6A0-3E95-17C5-0CB7A5B73BB1}"/>
                </a:ext>
              </a:extLst>
            </p:cNvPr>
            <p:cNvSpPr/>
            <p:nvPr/>
          </p:nvSpPr>
          <p:spPr>
            <a:xfrm>
              <a:off x="7931496" y="1808163"/>
              <a:ext cx="3385792" cy="519857"/>
            </a:xfrm>
            <a:prstGeom prst="round2SameRect">
              <a:avLst>
                <a:gd name="adj1" fmla="val 50000"/>
                <a:gd name="adj2" fmla="val 50000"/>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sp>
        <p:nvSpPr>
          <p:cNvPr id="105" name="Rectangle 104">
            <a:extLst>
              <a:ext uri="{FF2B5EF4-FFF2-40B4-BE49-F238E27FC236}">
                <a16:creationId xmlns:a16="http://schemas.microsoft.com/office/drawing/2014/main" id="{83CAFE4E-CA5F-298F-F532-4FE6B3FFFA4F}"/>
              </a:ext>
            </a:extLst>
          </p:cNvPr>
          <p:cNvSpPr/>
          <p:nvPr/>
        </p:nvSpPr>
        <p:spPr>
          <a:xfrm>
            <a:off x="2621922" y="3387831"/>
            <a:ext cx="4693277" cy="62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What drives corporate reputation?</a:t>
            </a:r>
            <a:endParaRPr kumimoji="0" lang="en-PH"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endParaRPr>
          </a:p>
        </p:txBody>
      </p:sp>
      <p:grpSp>
        <p:nvGrpSpPr>
          <p:cNvPr id="106" name="Groupe 41">
            <a:extLst>
              <a:ext uri="{FF2B5EF4-FFF2-40B4-BE49-F238E27FC236}">
                <a16:creationId xmlns:a16="http://schemas.microsoft.com/office/drawing/2014/main" id="{B2884956-4AC5-564A-B582-43D2BD2EE8C4}"/>
              </a:ext>
            </a:extLst>
          </p:cNvPr>
          <p:cNvGrpSpPr/>
          <p:nvPr/>
        </p:nvGrpSpPr>
        <p:grpSpPr>
          <a:xfrm rot="16200000">
            <a:off x="2309900" y="3658579"/>
            <a:ext cx="624419" cy="82924"/>
            <a:chOff x="7931496" y="1808163"/>
            <a:chExt cx="3385792" cy="519857"/>
          </a:xfrm>
          <a:solidFill>
            <a:schemeClr val="accent2"/>
          </a:solidFill>
        </p:grpSpPr>
        <p:sp>
          <p:nvSpPr>
            <p:cNvPr id="107" name="Rectangle 106">
              <a:extLst>
                <a:ext uri="{FF2B5EF4-FFF2-40B4-BE49-F238E27FC236}">
                  <a16:creationId xmlns:a16="http://schemas.microsoft.com/office/drawing/2014/main" id="{60DAE0C5-EF3C-CAD1-31A9-ED11719E2627}"/>
                </a:ext>
              </a:extLst>
            </p:cNvPr>
            <p:cNvSpPr/>
            <p:nvPr/>
          </p:nvSpPr>
          <p:spPr>
            <a:xfrm>
              <a:off x="10885897" y="2066963"/>
              <a:ext cx="431391" cy="261057"/>
            </a:xfrm>
            <a:prstGeom prst="rect">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108" name="Rectangle: Top Corners Rounded 19">
              <a:extLst>
                <a:ext uri="{FF2B5EF4-FFF2-40B4-BE49-F238E27FC236}">
                  <a16:creationId xmlns:a16="http://schemas.microsoft.com/office/drawing/2014/main" id="{2A2FFC46-9D62-B2BA-4F0C-F846822FA5CA}"/>
                </a:ext>
              </a:extLst>
            </p:cNvPr>
            <p:cNvSpPr/>
            <p:nvPr/>
          </p:nvSpPr>
          <p:spPr>
            <a:xfrm>
              <a:off x="7931496" y="1808163"/>
              <a:ext cx="3385792" cy="519857"/>
            </a:xfrm>
            <a:prstGeom prst="round2SameRect">
              <a:avLst>
                <a:gd name="adj1" fmla="val 50000"/>
                <a:gd name="adj2" fmla="val 50000"/>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sp>
        <p:nvSpPr>
          <p:cNvPr id="110" name="Rectangle 109">
            <a:extLst>
              <a:ext uri="{FF2B5EF4-FFF2-40B4-BE49-F238E27FC236}">
                <a16:creationId xmlns:a16="http://schemas.microsoft.com/office/drawing/2014/main" id="{C6ACEB31-7BD0-E0E9-C4B1-D157B19B6490}"/>
              </a:ext>
            </a:extLst>
          </p:cNvPr>
          <p:cNvSpPr/>
          <p:nvPr/>
        </p:nvSpPr>
        <p:spPr>
          <a:xfrm>
            <a:off x="2621922" y="4072889"/>
            <a:ext cx="4693277" cy="62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How b²sense’s Corporate Reputation Model is set up</a:t>
            </a:r>
            <a:endParaRPr kumimoji="0" lang="en-PH"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endParaRPr>
          </a:p>
        </p:txBody>
      </p:sp>
      <p:grpSp>
        <p:nvGrpSpPr>
          <p:cNvPr id="111" name="Groupe 41">
            <a:extLst>
              <a:ext uri="{FF2B5EF4-FFF2-40B4-BE49-F238E27FC236}">
                <a16:creationId xmlns:a16="http://schemas.microsoft.com/office/drawing/2014/main" id="{D4B3D520-90C9-4E32-ABC4-13A017D431F8}"/>
              </a:ext>
            </a:extLst>
          </p:cNvPr>
          <p:cNvGrpSpPr/>
          <p:nvPr/>
        </p:nvGrpSpPr>
        <p:grpSpPr>
          <a:xfrm rot="16200000">
            <a:off x="2309900" y="4343637"/>
            <a:ext cx="624419" cy="82924"/>
            <a:chOff x="7931496" y="1808163"/>
            <a:chExt cx="3385792" cy="519857"/>
          </a:xfrm>
          <a:solidFill>
            <a:schemeClr val="accent2"/>
          </a:solidFill>
        </p:grpSpPr>
        <p:sp>
          <p:nvSpPr>
            <p:cNvPr id="112" name="Rectangle 111">
              <a:extLst>
                <a:ext uri="{FF2B5EF4-FFF2-40B4-BE49-F238E27FC236}">
                  <a16:creationId xmlns:a16="http://schemas.microsoft.com/office/drawing/2014/main" id="{AD705F87-EEAE-4B2E-1AE9-F72D9D77403A}"/>
                </a:ext>
              </a:extLst>
            </p:cNvPr>
            <p:cNvSpPr/>
            <p:nvPr/>
          </p:nvSpPr>
          <p:spPr>
            <a:xfrm>
              <a:off x="10885897" y="2066963"/>
              <a:ext cx="431391" cy="261057"/>
            </a:xfrm>
            <a:prstGeom prst="rect">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113" name="Rectangle: Top Corners Rounded 19">
              <a:extLst>
                <a:ext uri="{FF2B5EF4-FFF2-40B4-BE49-F238E27FC236}">
                  <a16:creationId xmlns:a16="http://schemas.microsoft.com/office/drawing/2014/main" id="{160E0E19-EE12-1231-00D1-872A3AF200BE}"/>
                </a:ext>
              </a:extLst>
            </p:cNvPr>
            <p:cNvSpPr/>
            <p:nvPr/>
          </p:nvSpPr>
          <p:spPr>
            <a:xfrm>
              <a:off x="7931496" y="1808163"/>
              <a:ext cx="3385792" cy="519857"/>
            </a:xfrm>
            <a:prstGeom prst="round2SameRect">
              <a:avLst>
                <a:gd name="adj1" fmla="val 50000"/>
                <a:gd name="adj2" fmla="val 50000"/>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sp>
        <p:nvSpPr>
          <p:cNvPr id="115" name="Rectangle 114">
            <a:extLst>
              <a:ext uri="{FF2B5EF4-FFF2-40B4-BE49-F238E27FC236}">
                <a16:creationId xmlns:a16="http://schemas.microsoft.com/office/drawing/2014/main" id="{AD469B2B-70B7-A062-BE4E-F7D52539F8F5}"/>
              </a:ext>
            </a:extLst>
          </p:cNvPr>
          <p:cNvSpPr/>
          <p:nvPr/>
        </p:nvSpPr>
        <p:spPr>
          <a:xfrm>
            <a:off x="2621922" y="4757947"/>
            <a:ext cx="4693277" cy="62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How does a typical questionnaire look like? </a:t>
            </a:r>
            <a:endParaRPr kumimoji="0" lang="en-PH"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endParaRPr>
          </a:p>
        </p:txBody>
      </p:sp>
      <p:grpSp>
        <p:nvGrpSpPr>
          <p:cNvPr id="116" name="Groupe 41">
            <a:extLst>
              <a:ext uri="{FF2B5EF4-FFF2-40B4-BE49-F238E27FC236}">
                <a16:creationId xmlns:a16="http://schemas.microsoft.com/office/drawing/2014/main" id="{48DF0D48-D243-2B35-36AA-76A7C9AD01CE}"/>
              </a:ext>
            </a:extLst>
          </p:cNvPr>
          <p:cNvGrpSpPr/>
          <p:nvPr/>
        </p:nvGrpSpPr>
        <p:grpSpPr>
          <a:xfrm rot="16200000">
            <a:off x="2309900" y="5028695"/>
            <a:ext cx="624419" cy="82924"/>
            <a:chOff x="7931496" y="1808163"/>
            <a:chExt cx="3385792" cy="519857"/>
          </a:xfrm>
          <a:solidFill>
            <a:schemeClr val="accent2"/>
          </a:solidFill>
        </p:grpSpPr>
        <p:sp>
          <p:nvSpPr>
            <p:cNvPr id="117" name="Rectangle 116">
              <a:extLst>
                <a:ext uri="{FF2B5EF4-FFF2-40B4-BE49-F238E27FC236}">
                  <a16:creationId xmlns:a16="http://schemas.microsoft.com/office/drawing/2014/main" id="{6D3D38F2-6C02-BD64-9B68-062F9CE5B3AB}"/>
                </a:ext>
              </a:extLst>
            </p:cNvPr>
            <p:cNvSpPr/>
            <p:nvPr/>
          </p:nvSpPr>
          <p:spPr>
            <a:xfrm>
              <a:off x="10885897" y="2066963"/>
              <a:ext cx="431391" cy="261057"/>
            </a:xfrm>
            <a:prstGeom prst="rect">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118" name="Rectangle: Top Corners Rounded 19">
              <a:extLst>
                <a:ext uri="{FF2B5EF4-FFF2-40B4-BE49-F238E27FC236}">
                  <a16:creationId xmlns:a16="http://schemas.microsoft.com/office/drawing/2014/main" id="{3550C672-D222-2F59-4C29-3C06D63847EC}"/>
                </a:ext>
              </a:extLst>
            </p:cNvPr>
            <p:cNvSpPr/>
            <p:nvPr/>
          </p:nvSpPr>
          <p:spPr>
            <a:xfrm>
              <a:off x="7931496" y="1808163"/>
              <a:ext cx="3385792" cy="519857"/>
            </a:xfrm>
            <a:prstGeom prst="round2SameRect">
              <a:avLst>
                <a:gd name="adj1" fmla="val 50000"/>
                <a:gd name="adj2" fmla="val 50000"/>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sp>
        <p:nvSpPr>
          <p:cNvPr id="120" name="Rectangle 119">
            <a:extLst>
              <a:ext uri="{FF2B5EF4-FFF2-40B4-BE49-F238E27FC236}">
                <a16:creationId xmlns:a16="http://schemas.microsoft.com/office/drawing/2014/main" id="{23A9105C-E2C3-0F2C-EA46-5F7CC09FDC65}"/>
              </a:ext>
            </a:extLst>
          </p:cNvPr>
          <p:cNvSpPr/>
          <p:nvPr/>
        </p:nvSpPr>
        <p:spPr>
          <a:xfrm>
            <a:off x="2621922" y="5443006"/>
            <a:ext cx="4693277" cy="62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What kind of deliverables can you expect?</a:t>
            </a:r>
            <a:endParaRPr kumimoji="0" lang="en-PH" sz="1600" b="0" i="0" u="none" strike="noStrike" kern="120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endParaRPr>
          </a:p>
        </p:txBody>
      </p:sp>
      <p:grpSp>
        <p:nvGrpSpPr>
          <p:cNvPr id="121" name="Groupe 41">
            <a:extLst>
              <a:ext uri="{FF2B5EF4-FFF2-40B4-BE49-F238E27FC236}">
                <a16:creationId xmlns:a16="http://schemas.microsoft.com/office/drawing/2014/main" id="{8005D464-BE8A-BB7D-50D2-AA23AF3A7758}"/>
              </a:ext>
            </a:extLst>
          </p:cNvPr>
          <p:cNvGrpSpPr/>
          <p:nvPr/>
        </p:nvGrpSpPr>
        <p:grpSpPr>
          <a:xfrm rot="16200000">
            <a:off x="2309900" y="5713754"/>
            <a:ext cx="624419" cy="82924"/>
            <a:chOff x="7931496" y="1808163"/>
            <a:chExt cx="3385792" cy="519857"/>
          </a:xfrm>
          <a:solidFill>
            <a:schemeClr val="accent2"/>
          </a:solidFill>
        </p:grpSpPr>
        <p:sp>
          <p:nvSpPr>
            <p:cNvPr id="122" name="Rectangle 121">
              <a:extLst>
                <a:ext uri="{FF2B5EF4-FFF2-40B4-BE49-F238E27FC236}">
                  <a16:creationId xmlns:a16="http://schemas.microsoft.com/office/drawing/2014/main" id="{C828ABAA-D892-B35B-AE37-49BC3E9E7A30}"/>
                </a:ext>
              </a:extLst>
            </p:cNvPr>
            <p:cNvSpPr/>
            <p:nvPr/>
          </p:nvSpPr>
          <p:spPr>
            <a:xfrm>
              <a:off x="10885897" y="2066963"/>
              <a:ext cx="431391" cy="261057"/>
            </a:xfrm>
            <a:prstGeom prst="rect">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123" name="Rectangle: Top Corners Rounded 19">
              <a:extLst>
                <a:ext uri="{FF2B5EF4-FFF2-40B4-BE49-F238E27FC236}">
                  <a16:creationId xmlns:a16="http://schemas.microsoft.com/office/drawing/2014/main" id="{591F92BE-EF54-A15D-7015-4DA16B0F1974}"/>
                </a:ext>
              </a:extLst>
            </p:cNvPr>
            <p:cNvSpPr/>
            <p:nvPr/>
          </p:nvSpPr>
          <p:spPr>
            <a:xfrm>
              <a:off x="7931496" y="1808163"/>
              <a:ext cx="3385792" cy="519857"/>
            </a:xfrm>
            <a:prstGeom prst="round2SameRect">
              <a:avLst>
                <a:gd name="adj1" fmla="val 50000"/>
                <a:gd name="adj2" fmla="val 50000"/>
              </a:avLst>
            </a:prstGeom>
            <a:solidFill>
              <a:srgbClr val="89CFE4"/>
            </a:solid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cxnSp>
        <p:nvCxnSpPr>
          <p:cNvPr id="2" name="Straight Connector 1">
            <a:extLst>
              <a:ext uri="{FF2B5EF4-FFF2-40B4-BE49-F238E27FC236}">
                <a16:creationId xmlns:a16="http://schemas.microsoft.com/office/drawing/2014/main" id="{30CA4A63-85A5-078A-36D2-AE7D47885AD9}"/>
              </a:ext>
            </a:extLst>
          </p:cNvPr>
          <p:cNvCxnSpPr>
            <a:cxnSpLocks/>
          </p:cNvCxnSpPr>
          <p:nvPr/>
        </p:nvCxnSpPr>
        <p:spPr>
          <a:xfrm>
            <a:off x="2580646" y="2672452"/>
            <a:ext cx="47345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1C94FAE-649D-F44E-BE35-556500B84259}"/>
              </a:ext>
            </a:extLst>
          </p:cNvPr>
          <p:cNvCxnSpPr>
            <a:cxnSpLocks/>
          </p:cNvCxnSpPr>
          <p:nvPr/>
        </p:nvCxnSpPr>
        <p:spPr>
          <a:xfrm>
            <a:off x="2580646" y="3357511"/>
            <a:ext cx="47345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AFD4D59-EC2F-3F82-DB0E-F0889DE9D9A6}"/>
              </a:ext>
            </a:extLst>
          </p:cNvPr>
          <p:cNvCxnSpPr>
            <a:cxnSpLocks/>
          </p:cNvCxnSpPr>
          <p:nvPr/>
        </p:nvCxnSpPr>
        <p:spPr>
          <a:xfrm>
            <a:off x="2580646" y="4042570"/>
            <a:ext cx="47345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7A0D967-D529-DEB9-0BE4-D387A68694E6}"/>
              </a:ext>
            </a:extLst>
          </p:cNvPr>
          <p:cNvCxnSpPr>
            <a:cxnSpLocks/>
          </p:cNvCxnSpPr>
          <p:nvPr/>
        </p:nvCxnSpPr>
        <p:spPr>
          <a:xfrm>
            <a:off x="2580646" y="4727628"/>
            <a:ext cx="47345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BD8CA5-1D24-3730-CA78-21E3D04AF493}"/>
              </a:ext>
            </a:extLst>
          </p:cNvPr>
          <p:cNvCxnSpPr>
            <a:cxnSpLocks/>
          </p:cNvCxnSpPr>
          <p:nvPr/>
        </p:nvCxnSpPr>
        <p:spPr>
          <a:xfrm>
            <a:off x="2580646" y="5412687"/>
            <a:ext cx="47345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3101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DC4E151-85EB-44FC-AD15-C8697F52ABB4}"/>
              </a:ext>
            </a:extLst>
          </p:cNvPr>
          <p:cNvGraphicFramePr>
            <a:graphicFrameLocks noChangeAspect="1"/>
          </p:cNvGraphicFramePr>
          <p:nvPr>
            <p:custDataLst>
              <p:tags r:id="rId2"/>
            </p:custDataLst>
            <p:extLst>
              <p:ext uri="{D42A27DB-BD31-4B8C-83A1-F6EECF244321}">
                <p14:modId xmlns:p14="http://schemas.microsoft.com/office/powerpoint/2010/main" val="2160099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8" name="Object 7" hidden="1">
                        <a:extLst>
                          <a:ext uri="{FF2B5EF4-FFF2-40B4-BE49-F238E27FC236}">
                            <a16:creationId xmlns:a16="http://schemas.microsoft.com/office/drawing/2014/main" id="{0DC4E151-85EB-44FC-AD15-C8697F52AB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355127AD-A4BE-CA21-95D0-C24B09088917}"/>
              </a:ext>
            </a:extLst>
          </p:cNvPr>
          <p:cNvSpPr>
            <a:spLocks/>
          </p:cNvSpPr>
          <p:nvPr/>
        </p:nvSpPr>
        <p:spPr>
          <a:xfrm>
            <a:off x="1355197" y="4505197"/>
            <a:ext cx="5883065" cy="2400904"/>
          </a:xfrm>
          <a:prstGeom prst="rect">
            <a:avLst/>
          </a:prstGeom>
          <a:noFill/>
          <a:ln w="19050" cap="flat" cmpd="sng" algn="ctr">
            <a:no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stStyle>
          <a:p>
            <a:pPr algn="just" defTabSz="1218418">
              <a:lnSpc>
                <a:spcPct val="110000"/>
              </a:lnSpc>
              <a:spcBef>
                <a:spcPts val="600"/>
              </a:spcBef>
              <a:defRPr/>
            </a:pPr>
            <a:r>
              <a:rPr lang="en-GB" sz="1100" kern="0" dirty="0">
                <a:solidFill>
                  <a:srgbClr val="636569"/>
                </a:solidFill>
                <a:latin typeface="Segoe UI"/>
              </a:rPr>
              <a:t>It is said that corporate reputation accounts for 1/3 of the total capitalisation of the world’s top stock marked indices, growing to more than 50% for companies such as Apple</a:t>
            </a:r>
            <a:r>
              <a:rPr lang="en-US" sz="1100" kern="0" baseline="30000" dirty="0">
                <a:solidFill>
                  <a:srgbClr val="636569"/>
                </a:solidFill>
                <a:latin typeface="Segoe UI"/>
              </a:rPr>
              <a:t>1</a:t>
            </a:r>
            <a:r>
              <a:rPr lang="en-GB" sz="1100" kern="0" dirty="0">
                <a:solidFill>
                  <a:srgbClr val="636569"/>
                </a:solidFill>
                <a:latin typeface="Segoe UI"/>
              </a:rPr>
              <a:t>. </a:t>
            </a:r>
          </a:p>
          <a:p>
            <a:pPr marL="2784475" algn="just" defTabSz="1218418">
              <a:lnSpc>
                <a:spcPct val="110000"/>
              </a:lnSpc>
              <a:spcBef>
                <a:spcPts val="600"/>
              </a:spcBef>
              <a:defRPr/>
            </a:pPr>
            <a:r>
              <a:rPr lang="en-GB" sz="1100" kern="0" dirty="0">
                <a:solidFill>
                  <a:srgbClr val="636569"/>
                </a:solidFill>
                <a:latin typeface="Segoe UI"/>
              </a:rPr>
              <a:t>Corporate reputation is basically how your company is perceived by others over time, in terms of finances, social responsibility, sustainability and many more drivers.</a:t>
            </a:r>
          </a:p>
          <a:p>
            <a:pPr marL="2784475" algn="just" defTabSz="1218418">
              <a:lnSpc>
                <a:spcPct val="110000"/>
              </a:lnSpc>
              <a:spcBef>
                <a:spcPts val="600"/>
              </a:spcBef>
              <a:defRPr/>
            </a:pPr>
            <a:r>
              <a:rPr lang="en-GB" sz="1100" kern="0" dirty="0">
                <a:solidFill>
                  <a:srgbClr val="636569"/>
                </a:solidFill>
                <a:latin typeface="Segoe UI"/>
              </a:rPr>
              <a:t>Brand image can or will constitute one of these drivers, but is not the same as corporate reputation. Image can be built from marketing and communication. Reputation is a more complex and long- term metric.  </a:t>
            </a:r>
            <a:endParaRPr lang="en-US" sz="1100" kern="0" dirty="0">
              <a:solidFill>
                <a:srgbClr val="636569"/>
              </a:solidFill>
              <a:latin typeface="Segoe UI"/>
            </a:endParaRPr>
          </a:p>
        </p:txBody>
      </p:sp>
      <p:sp>
        <p:nvSpPr>
          <p:cNvPr id="37" name="Rounded Rectangle 16">
            <a:extLst>
              <a:ext uri="{FF2B5EF4-FFF2-40B4-BE49-F238E27FC236}">
                <a16:creationId xmlns:a16="http://schemas.microsoft.com/office/drawing/2014/main" id="{A9D3E76D-1CD0-ACF8-CD47-3DE055AF0028}"/>
              </a:ext>
            </a:extLst>
          </p:cNvPr>
          <p:cNvSpPr/>
          <p:nvPr/>
        </p:nvSpPr>
        <p:spPr>
          <a:xfrm rot="16200000">
            <a:off x="475964" y="3501117"/>
            <a:ext cx="940868" cy="673597"/>
          </a:xfrm>
          <a:prstGeom prst="round2SameRect">
            <a:avLst>
              <a:gd name="adj1" fmla="val 14913"/>
              <a:gd name="adj2" fmla="val 0"/>
            </a:avLst>
          </a:prstGeom>
          <a:solidFill>
            <a:srgbClr val="43A8C7"/>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srgbClr val="98989A"/>
              </a:solidFill>
              <a:effectLst/>
              <a:uLnTx/>
              <a:uFillTx/>
              <a:latin typeface="Segoe UI"/>
            </a:endParaRPr>
          </a:p>
        </p:txBody>
      </p:sp>
      <p:sp>
        <p:nvSpPr>
          <p:cNvPr id="63" name="Rectangle: Top Corners Rounded 62">
            <a:extLst>
              <a:ext uri="{FF2B5EF4-FFF2-40B4-BE49-F238E27FC236}">
                <a16:creationId xmlns:a16="http://schemas.microsoft.com/office/drawing/2014/main" id="{3BFBEA30-0E4E-8696-1F97-47289C6ED4A1}"/>
              </a:ext>
            </a:extLst>
          </p:cNvPr>
          <p:cNvSpPr/>
          <p:nvPr/>
        </p:nvSpPr>
        <p:spPr>
          <a:xfrm rot="16200000">
            <a:off x="-146463" y="5368398"/>
            <a:ext cx="2185722" cy="673597"/>
          </a:xfrm>
          <a:prstGeom prst="round2SameRect">
            <a:avLst>
              <a:gd name="adj1" fmla="val 14913"/>
              <a:gd name="adj2" fmla="val 0"/>
            </a:avLst>
          </a:prstGeom>
          <a:solidFill>
            <a:srgbClr val="43A8C7"/>
          </a:solidFill>
          <a:ln w="25400" cap="flat" cmpd="sng" algn="ctr">
            <a:noFill/>
            <a:prstDash val="solid"/>
          </a:ln>
          <a:effectLst/>
        </p:spPr>
        <p:txBody>
          <a:bodyPr wrap="square"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srgbClr val="98989A"/>
              </a:solidFill>
              <a:effectLst/>
              <a:uLnTx/>
              <a:uFillTx/>
              <a:latin typeface="Segoe UI"/>
            </a:endParaRPr>
          </a:p>
        </p:txBody>
      </p:sp>
      <p:sp>
        <p:nvSpPr>
          <p:cNvPr id="24" name="Rectangle 23">
            <a:extLst>
              <a:ext uri="{FF2B5EF4-FFF2-40B4-BE49-F238E27FC236}">
                <a16:creationId xmlns:a16="http://schemas.microsoft.com/office/drawing/2014/main" id="{05C190F0-7466-49D1-B209-1753D5136E44}"/>
              </a:ext>
            </a:extLst>
          </p:cNvPr>
          <p:cNvSpPr>
            <a:spLocks/>
          </p:cNvSpPr>
          <p:nvPr/>
        </p:nvSpPr>
        <p:spPr>
          <a:xfrm>
            <a:off x="1355197" y="6994905"/>
            <a:ext cx="5883065" cy="1156050"/>
          </a:xfrm>
          <a:prstGeom prst="rect">
            <a:avLst/>
          </a:prstGeom>
          <a:noFill/>
          <a:ln w="19050" cap="flat" cmpd="sng" algn="ctr">
            <a:no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stStyle>
          <a:p>
            <a:pPr algn="just" defTabSz="1218418">
              <a:lnSpc>
                <a:spcPct val="110000"/>
              </a:lnSpc>
              <a:spcBef>
                <a:spcPts val="600"/>
              </a:spcBef>
              <a:defRPr/>
            </a:pPr>
            <a:r>
              <a:rPr lang="en-GB" sz="1100" kern="0" dirty="0">
                <a:solidFill>
                  <a:srgbClr val="636569"/>
                </a:solidFill>
                <a:latin typeface="Segoe UI"/>
              </a:rPr>
              <a:t>Corporate reputation is built by multiple stakeholders with a growing interconnectivity. Hyper transparency makes that bad news will travel at hyper speed across all stakeholders. It is key that you measure corporate reputation value for each of these stakeholders and understand what drives this value. Bear in mind that different stakeholders have different concerns and needs. Investing in a robotized factory and laying off staff can be good news for investors, but employees and unions will see this otherwise.</a:t>
            </a:r>
            <a:endParaRPr lang="en-US" sz="1100" kern="0" dirty="0">
              <a:solidFill>
                <a:srgbClr val="636569"/>
              </a:solidFill>
              <a:latin typeface="Segoe UI"/>
            </a:endParaRPr>
          </a:p>
        </p:txBody>
      </p:sp>
      <p:sp>
        <p:nvSpPr>
          <p:cNvPr id="42" name="Rounded Rectangle 16">
            <a:extLst>
              <a:ext uri="{FF2B5EF4-FFF2-40B4-BE49-F238E27FC236}">
                <a16:creationId xmlns:a16="http://schemas.microsoft.com/office/drawing/2014/main" id="{C3BE1289-8018-BD0D-2D2D-D2BE1706444A}"/>
              </a:ext>
            </a:extLst>
          </p:cNvPr>
          <p:cNvSpPr/>
          <p:nvPr/>
        </p:nvSpPr>
        <p:spPr>
          <a:xfrm rot="16200000">
            <a:off x="475964" y="7235679"/>
            <a:ext cx="940868" cy="673597"/>
          </a:xfrm>
          <a:prstGeom prst="round2SameRect">
            <a:avLst>
              <a:gd name="adj1" fmla="val 14913"/>
              <a:gd name="adj2" fmla="val 0"/>
            </a:avLst>
          </a:prstGeom>
          <a:solidFill>
            <a:srgbClr val="43A8C7"/>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srgbClr val="98989A"/>
              </a:solidFill>
              <a:effectLst/>
              <a:uLnTx/>
              <a:uFillTx/>
              <a:latin typeface="Segoe UI"/>
            </a:endParaRPr>
          </a:p>
        </p:txBody>
      </p:sp>
      <p:sp>
        <p:nvSpPr>
          <p:cNvPr id="43" name="Right Triangle 42">
            <a:extLst>
              <a:ext uri="{FF2B5EF4-FFF2-40B4-BE49-F238E27FC236}">
                <a16:creationId xmlns:a16="http://schemas.microsoft.com/office/drawing/2014/main" id="{648F2ABB-0902-E16F-A546-C0956DEA858E}"/>
              </a:ext>
            </a:extLst>
          </p:cNvPr>
          <p:cNvSpPr/>
          <p:nvPr/>
        </p:nvSpPr>
        <p:spPr>
          <a:xfrm rot="5400000" flipH="1" flipV="1">
            <a:off x="1137313" y="6956162"/>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44" name="Right Triangle 43">
            <a:extLst>
              <a:ext uri="{FF2B5EF4-FFF2-40B4-BE49-F238E27FC236}">
                <a16:creationId xmlns:a16="http://schemas.microsoft.com/office/drawing/2014/main" id="{723D9577-408E-4E37-60E7-03C1E334B10B}"/>
              </a:ext>
            </a:extLst>
          </p:cNvPr>
          <p:cNvSpPr/>
          <p:nvPr/>
        </p:nvSpPr>
        <p:spPr>
          <a:xfrm rot="16200000" flipH="1">
            <a:off x="1137313" y="8005073"/>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38" name="Right Triangle 37">
            <a:extLst>
              <a:ext uri="{FF2B5EF4-FFF2-40B4-BE49-F238E27FC236}">
                <a16:creationId xmlns:a16="http://schemas.microsoft.com/office/drawing/2014/main" id="{AD37F25A-ECFC-B8E5-0357-4FB507692E58}"/>
              </a:ext>
            </a:extLst>
          </p:cNvPr>
          <p:cNvSpPr/>
          <p:nvPr/>
        </p:nvSpPr>
        <p:spPr>
          <a:xfrm rot="5400000" flipH="1" flipV="1">
            <a:off x="1137313" y="3221600"/>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39" name="Right Triangle 38">
            <a:extLst>
              <a:ext uri="{FF2B5EF4-FFF2-40B4-BE49-F238E27FC236}">
                <a16:creationId xmlns:a16="http://schemas.microsoft.com/office/drawing/2014/main" id="{C7F213A7-93F1-31F6-1575-717B50174F29}"/>
              </a:ext>
            </a:extLst>
          </p:cNvPr>
          <p:cNvSpPr/>
          <p:nvPr/>
        </p:nvSpPr>
        <p:spPr>
          <a:xfrm rot="16200000" flipH="1">
            <a:off x="1137313" y="4270511"/>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52" name="Rounded Rectangle 16">
            <a:extLst>
              <a:ext uri="{FF2B5EF4-FFF2-40B4-BE49-F238E27FC236}">
                <a16:creationId xmlns:a16="http://schemas.microsoft.com/office/drawing/2014/main" id="{D8029D8B-0855-9E4A-6928-56983ADC77C5}"/>
              </a:ext>
            </a:extLst>
          </p:cNvPr>
          <p:cNvSpPr/>
          <p:nvPr/>
        </p:nvSpPr>
        <p:spPr>
          <a:xfrm rot="16200000">
            <a:off x="475964" y="2256262"/>
            <a:ext cx="940868" cy="673597"/>
          </a:xfrm>
          <a:prstGeom prst="round2SameRect">
            <a:avLst>
              <a:gd name="adj1" fmla="val 14913"/>
              <a:gd name="adj2" fmla="val 0"/>
            </a:avLst>
          </a:prstGeom>
          <a:solidFill>
            <a:srgbClr val="43A8C7"/>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srgbClr val="98989A"/>
              </a:solidFill>
              <a:effectLst/>
              <a:uLnTx/>
              <a:uFillTx/>
              <a:latin typeface="Segoe UI"/>
            </a:endParaRPr>
          </a:p>
        </p:txBody>
      </p:sp>
      <p:sp>
        <p:nvSpPr>
          <p:cNvPr id="56" name="Right Triangle 55">
            <a:extLst>
              <a:ext uri="{FF2B5EF4-FFF2-40B4-BE49-F238E27FC236}">
                <a16:creationId xmlns:a16="http://schemas.microsoft.com/office/drawing/2014/main" id="{CC15D6FA-C233-CD42-4022-DEF96310563C}"/>
              </a:ext>
            </a:extLst>
          </p:cNvPr>
          <p:cNvSpPr/>
          <p:nvPr/>
        </p:nvSpPr>
        <p:spPr>
          <a:xfrm rot="5400000" flipH="1" flipV="1">
            <a:off x="1137313" y="1976745"/>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57" name="Right Triangle 56">
            <a:extLst>
              <a:ext uri="{FF2B5EF4-FFF2-40B4-BE49-F238E27FC236}">
                <a16:creationId xmlns:a16="http://schemas.microsoft.com/office/drawing/2014/main" id="{B7F5ADBE-A817-4237-EDA9-019042A9935E}"/>
              </a:ext>
            </a:extLst>
          </p:cNvPr>
          <p:cNvSpPr/>
          <p:nvPr/>
        </p:nvSpPr>
        <p:spPr>
          <a:xfrm rot="16200000" flipH="1">
            <a:off x="1137313" y="3025656"/>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11" name="Text Placeholder 10">
            <a:extLst>
              <a:ext uri="{FF2B5EF4-FFF2-40B4-BE49-F238E27FC236}">
                <a16:creationId xmlns:a16="http://schemas.microsoft.com/office/drawing/2014/main" id="{46305F46-8488-460F-8399-7D8F3886DC27}"/>
              </a:ext>
            </a:extLst>
          </p:cNvPr>
          <p:cNvSpPr>
            <a:spLocks noGrp="1"/>
          </p:cNvSpPr>
          <p:nvPr>
            <p:ph type="body" sz="quarter" idx="10"/>
          </p:nvPr>
        </p:nvSpPr>
        <p:spPr>
          <a:xfrm>
            <a:off x="393700" y="1239062"/>
            <a:ext cx="6985000" cy="693794"/>
          </a:xfrm>
        </p:spPr>
        <p:txBody>
          <a:bodyPr wrap="square" lIns="0" tIns="0" rIns="0" bIns="0" anchor="ctr">
            <a:noAutofit/>
          </a:bodyPr>
          <a:lstStyle/>
          <a:p>
            <a:r>
              <a:rPr lang="en-US" sz="3000" dirty="0"/>
              <a:t>What is corporate reputation about?</a:t>
            </a:r>
          </a:p>
        </p:txBody>
      </p:sp>
      <p:sp>
        <p:nvSpPr>
          <p:cNvPr id="14" name="object 14"/>
          <p:cNvSpPr txBox="1">
            <a:spLocks noGrp="1"/>
          </p:cNvSpPr>
          <p:nvPr>
            <p:ph type="title"/>
          </p:nvPr>
        </p:nvSpPr>
        <p:spPr/>
        <p:txBody>
          <a:bodyPr wrap="square" lIns="0" tIns="0" rIns="0" bIns="0" anchor="ctr">
            <a:spAutoFit/>
          </a:bodyPr>
          <a:lstStyle/>
          <a:p>
            <a:r>
              <a:rPr lang="en-PH" dirty="0"/>
              <a:t>CORPORATE REPUTATION</a:t>
            </a:r>
          </a:p>
        </p:txBody>
      </p:sp>
      <p:sp>
        <p:nvSpPr>
          <p:cNvPr id="18" name="Rectangle: Diagonal Corners Rounded 17">
            <a:extLst>
              <a:ext uri="{FF2B5EF4-FFF2-40B4-BE49-F238E27FC236}">
                <a16:creationId xmlns:a16="http://schemas.microsoft.com/office/drawing/2014/main" id="{40F39208-813C-350E-D1C8-0BEC5A58C97B}"/>
              </a:ext>
            </a:extLst>
          </p:cNvPr>
          <p:cNvSpPr/>
          <p:nvPr/>
        </p:nvSpPr>
        <p:spPr>
          <a:xfrm flipH="1" flipV="1">
            <a:off x="0" y="8239760"/>
            <a:ext cx="7772400" cy="929640"/>
          </a:xfrm>
          <a:prstGeom prst="round2DiagRect">
            <a:avLst>
              <a:gd name="adj1" fmla="val 32221"/>
              <a:gd name="adj2" fmla="val 0"/>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BBB886BE-2E06-3FDA-DBED-2EC75C405D66}"/>
              </a:ext>
            </a:extLst>
          </p:cNvPr>
          <p:cNvSpPr/>
          <p:nvPr/>
        </p:nvSpPr>
        <p:spPr>
          <a:xfrm>
            <a:off x="-1716" y="8239760"/>
            <a:ext cx="683807" cy="334605"/>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kstvak 1">
            <a:extLst>
              <a:ext uri="{FF2B5EF4-FFF2-40B4-BE49-F238E27FC236}">
                <a16:creationId xmlns:a16="http://schemas.microsoft.com/office/drawing/2014/main" id="{B3058CF9-D055-9B24-4992-5E29ABC5DA86}"/>
              </a:ext>
            </a:extLst>
          </p:cNvPr>
          <p:cNvSpPr txBox="1"/>
          <p:nvPr/>
        </p:nvSpPr>
        <p:spPr>
          <a:xfrm>
            <a:off x="990601" y="8335248"/>
            <a:ext cx="6323012" cy="738664"/>
          </a:xfrm>
          <a:prstGeom prst="rect">
            <a:avLst/>
          </a:prstGeom>
          <a:noFill/>
        </p:spPr>
        <p:txBody>
          <a:bodyPr wrap="square" lIns="0" tIns="0" rIns="0" bIns="0" rtlCol="0" anchor="ctr">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Building a strong reputation is about consistently doing what you say you are going to do and less about doing the right think or even about saying the right things. </a:t>
            </a:r>
            <a:endParaRPr kumimoji="0" lang="en-GB"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70079B44-C377-5F14-EAD2-315CDDB8E027}"/>
              </a:ext>
            </a:extLst>
          </p:cNvPr>
          <p:cNvSpPr>
            <a:spLocks/>
          </p:cNvSpPr>
          <p:nvPr/>
        </p:nvSpPr>
        <p:spPr>
          <a:xfrm>
            <a:off x="1355197" y="2015489"/>
            <a:ext cx="5883065" cy="1156050"/>
          </a:xfrm>
          <a:prstGeom prst="rect">
            <a:avLst/>
          </a:prstGeom>
          <a:noFill/>
          <a:ln w="19050" cap="flat" cmpd="sng" algn="ctr">
            <a:no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stStyle>
          <a:p>
            <a:pPr algn="just" defTabSz="1218418">
              <a:lnSpc>
                <a:spcPct val="110000"/>
              </a:lnSpc>
              <a:spcBef>
                <a:spcPts val="600"/>
              </a:spcBef>
              <a:defRPr/>
            </a:pPr>
            <a:r>
              <a:rPr lang="en-US" sz="1100" kern="0" dirty="0">
                <a:solidFill>
                  <a:srgbClr val="636569"/>
                </a:solidFill>
                <a:latin typeface="Segoe UI"/>
              </a:rPr>
              <a:t>A good corporate reputation is </a:t>
            </a:r>
            <a:r>
              <a:rPr lang="en-US" sz="1100" kern="0" dirty="0" err="1">
                <a:solidFill>
                  <a:srgbClr val="636569"/>
                </a:solidFill>
                <a:latin typeface="Segoe UI"/>
              </a:rPr>
              <a:t>recognised</a:t>
            </a:r>
            <a:r>
              <a:rPr lang="en-US" sz="1100" kern="0" dirty="0">
                <a:solidFill>
                  <a:srgbClr val="636569"/>
                </a:solidFill>
                <a:latin typeface="Segoe UI"/>
              </a:rPr>
              <a:t> as a vital asset with a real impact on your company’s success and value; this includes your bottom line. The reverse is true for a bad reputation with financials costs and tumbling share price. A good reputation can also help you to uphold the company’s value when disaster strikes. </a:t>
            </a:r>
          </a:p>
        </p:txBody>
      </p:sp>
      <p:sp>
        <p:nvSpPr>
          <p:cNvPr id="54" name="Rounded Rectangle 16">
            <a:extLst>
              <a:ext uri="{FF2B5EF4-FFF2-40B4-BE49-F238E27FC236}">
                <a16:creationId xmlns:a16="http://schemas.microsoft.com/office/drawing/2014/main" id="{129C6BB1-6F67-C953-9695-D554E28799D0}"/>
              </a:ext>
            </a:extLst>
          </p:cNvPr>
          <p:cNvSpPr/>
          <p:nvPr/>
        </p:nvSpPr>
        <p:spPr>
          <a:xfrm rot="5400000" flipH="1">
            <a:off x="6699494" y="2557290"/>
            <a:ext cx="1155600" cy="72000"/>
          </a:xfrm>
          <a:prstGeom prst="round2SameRect">
            <a:avLst>
              <a:gd name="adj1" fmla="val 50000"/>
              <a:gd name="adj2" fmla="val 0"/>
            </a:avLst>
          </a:prstGeom>
          <a:solidFill>
            <a:srgbClr val="43A8C7"/>
          </a:solidFill>
          <a:ln w="25400" cap="flat" cmpd="sng" algn="ctr">
            <a:noFill/>
            <a:prstDash val="solid"/>
          </a:ln>
          <a:effectLst/>
        </p:spPr>
        <p:txBody>
          <a:bodyPr rtlCol="0" anchor="ctr">
            <a:noAutofit/>
          </a:bodyPr>
          <a:lstStyle>
            <a:defPPr>
              <a:defRPr lang="en-US"/>
            </a:defPPr>
          </a:lstStyle>
          <a:p>
            <a:pPr algn="ctr" defTabSz="1219170">
              <a:defRPr/>
            </a:pPr>
            <a:endParaRPr lang="en-IN" sz="1400" kern="0">
              <a:solidFill>
                <a:srgbClr val="98989A"/>
              </a:solidFill>
              <a:latin typeface="Segoe UI"/>
            </a:endParaRPr>
          </a:p>
        </p:txBody>
      </p:sp>
      <p:sp>
        <p:nvSpPr>
          <p:cNvPr id="58" name="Rectangle 57">
            <a:extLst>
              <a:ext uri="{FF2B5EF4-FFF2-40B4-BE49-F238E27FC236}">
                <a16:creationId xmlns:a16="http://schemas.microsoft.com/office/drawing/2014/main" id="{78296231-A853-FD21-65FB-9825748A08C8}"/>
              </a:ext>
            </a:extLst>
          </p:cNvPr>
          <p:cNvSpPr>
            <a:spLocks/>
          </p:cNvSpPr>
          <p:nvPr/>
        </p:nvSpPr>
        <p:spPr>
          <a:xfrm>
            <a:off x="1283197" y="2015489"/>
            <a:ext cx="72000" cy="1156050"/>
          </a:xfrm>
          <a:prstGeom prst="rect">
            <a:avLst/>
          </a:prstGeom>
          <a:solidFill>
            <a:srgbClr val="43A8C7">
              <a:lumMod val="60000"/>
              <a:lumOff val="40000"/>
            </a:srgbClr>
          </a:solidFill>
          <a:ln w="25400" cap="flat" cmpd="sng" algn="ctr">
            <a:noFill/>
            <a:prstDash val="solid"/>
          </a:ln>
          <a:effectLst/>
        </p:spPr>
        <p:txBody>
          <a:bodyPr wrap="square" rtlCol="0" anchor="ctr">
            <a:noAutofit/>
          </a:bodyPr>
          <a:lstStyle>
            <a:defPPr>
              <a:defRPr lang="en-US"/>
            </a:def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Segoe UI"/>
            </a:endParaRPr>
          </a:p>
        </p:txBody>
      </p:sp>
      <p:grpSp>
        <p:nvGrpSpPr>
          <p:cNvPr id="72" name="Group 71">
            <a:extLst>
              <a:ext uri="{FF2B5EF4-FFF2-40B4-BE49-F238E27FC236}">
                <a16:creationId xmlns:a16="http://schemas.microsoft.com/office/drawing/2014/main" id="{A6B805E7-F066-644E-D527-0EB40D584D59}"/>
              </a:ext>
            </a:extLst>
          </p:cNvPr>
          <p:cNvGrpSpPr/>
          <p:nvPr/>
        </p:nvGrpSpPr>
        <p:grpSpPr>
          <a:xfrm>
            <a:off x="1452756" y="5064760"/>
            <a:ext cx="2655070" cy="1715162"/>
            <a:chOff x="-5420" y="5057452"/>
            <a:chExt cx="3891620" cy="2590800"/>
          </a:xfrm>
        </p:grpSpPr>
        <p:pic>
          <p:nvPicPr>
            <p:cNvPr id="73" name="Picture 2" descr="The importance of Corporate Reputation – EIBMBracewellEnterprise23">
              <a:extLst>
                <a:ext uri="{FF2B5EF4-FFF2-40B4-BE49-F238E27FC236}">
                  <a16:creationId xmlns:a16="http://schemas.microsoft.com/office/drawing/2014/main" id="{965651DC-7E3C-684A-EA2B-55048D72A6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057452"/>
              <a:ext cx="3886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hoek 4">
              <a:extLst>
                <a:ext uri="{FF2B5EF4-FFF2-40B4-BE49-F238E27FC236}">
                  <a16:creationId xmlns:a16="http://schemas.microsoft.com/office/drawing/2014/main" id="{FA4A19E7-B2A6-83B7-9192-E75FB8F4F82B}"/>
                </a:ext>
              </a:extLst>
            </p:cNvPr>
            <p:cNvSpPr/>
            <p:nvPr/>
          </p:nvSpPr>
          <p:spPr>
            <a:xfrm>
              <a:off x="-5420" y="5057452"/>
              <a:ext cx="3891620" cy="25908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Segoe UI" panose="020B0502040204020203" pitchFamily="34" charset="0"/>
                <a:cs typeface="Segoe UI" panose="020B0502040204020203" pitchFamily="34" charset="0"/>
              </a:endParaRPr>
            </a:p>
          </p:txBody>
        </p:sp>
      </p:grpSp>
      <p:pic>
        <p:nvPicPr>
          <p:cNvPr id="81" name="Graphic 80">
            <a:extLst>
              <a:ext uri="{FF2B5EF4-FFF2-40B4-BE49-F238E27FC236}">
                <a16:creationId xmlns:a16="http://schemas.microsoft.com/office/drawing/2014/main" id="{FA58F193-1335-F52D-106A-685CBB3A62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7489" y="8374380"/>
            <a:ext cx="588280" cy="660400"/>
          </a:xfrm>
          <a:prstGeom prst="rect">
            <a:avLst/>
          </a:prstGeom>
        </p:spPr>
      </p:pic>
      <p:sp>
        <p:nvSpPr>
          <p:cNvPr id="22" name="Rectangle 21">
            <a:extLst>
              <a:ext uri="{FF2B5EF4-FFF2-40B4-BE49-F238E27FC236}">
                <a16:creationId xmlns:a16="http://schemas.microsoft.com/office/drawing/2014/main" id="{0AEF051A-44A9-298F-F7CA-C34D03B13ABC}"/>
              </a:ext>
            </a:extLst>
          </p:cNvPr>
          <p:cNvSpPr>
            <a:spLocks/>
          </p:cNvSpPr>
          <p:nvPr/>
        </p:nvSpPr>
        <p:spPr>
          <a:xfrm>
            <a:off x="1355197" y="3260343"/>
            <a:ext cx="5883065" cy="1156050"/>
          </a:xfrm>
          <a:prstGeom prst="rect">
            <a:avLst/>
          </a:prstGeom>
          <a:noFill/>
          <a:ln w="19050" cap="flat" cmpd="sng" algn="ctr">
            <a:no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stStyle>
          <a:p>
            <a:pPr marL="1076325" algn="just" defTabSz="1218418">
              <a:lnSpc>
                <a:spcPct val="110000"/>
              </a:lnSpc>
              <a:spcBef>
                <a:spcPts val="600"/>
              </a:spcBef>
              <a:defRPr/>
            </a:pPr>
            <a:r>
              <a:rPr lang="en-GB" sz="1100" kern="0" dirty="0">
                <a:solidFill>
                  <a:srgbClr val="43A8C7"/>
                </a:solidFill>
                <a:latin typeface="Segoe UI"/>
              </a:rPr>
              <a:t>Toyota has been in pole position in terms of consumer trust for ages with its excellent reputation for quality, safety and reliability. </a:t>
            </a:r>
          </a:p>
          <a:p>
            <a:pPr marL="1076325" algn="just" defTabSz="1218418">
              <a:lnSpc>
                <a:spcPct val="110000"/>
              </a:lnSpc>
              <a:spcBef>
                <a:spcPts val="600"/>
              </a:spcBef>
              <a:defRPr/>
            </a:pPr>
            <a:r>
              <a:rPr lang="en-GB" sz="1100" kern="0" dirty="0">
                <a:solidFill>
                  <a:srgbClr val="43A8C7"/>
                </a:solidFill>
                <a:latin typeface="Segoe UI"/>
              </a:rPr>
              <a:t>Toyota would not have remained among the most admired companies and share price would have tumbled, had it entered into its period of regular recalls without its reputational capital</a:t>
            </a:r>
          </a:p>
        </p:txBody>
      </p:sp>
      <p:pic>
        <p:nvPicPr>
          <p:cNvPr id="1026" name="Picture 2" descr="TOYOTA Logo PNG Vector (AI) Free Download">
            <a:extLst>
              <a:ext uri="{FF2B5EF4-FFF2-40B4-BE49-F238E27FC236}">
                <a16:creationId xmlns:a16="http://schemas.microsoft.com/office/drawing/2014/main" id="{D487A3A1-99FA-ECC7-330D-89F98E32C8C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2756" y="3434508"/>
            <a:ext cx="985025" cy="807720"/>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16">
            <a:extLst>
              <a:ext uri="{FF2B5EF4-FFF2-40B4-BE49-F238E27FC236}">
                <a16:creationId xmlns:a16="http://schemas.microsoft.com/office/drawing/2014/main" id="{E2545D34-92AF-3029-4746-2BF5282B93C3}"/>
              </a:ext>
            </a:extLst>
          </p:cNvPr>
          <p:cNvSpPr/>
          <p:nvPr/>
        </p:nvSpPr>
        <p:spPr>
          <a:xfrm rot="5400000" flipH="1">
            <a:off x="6699494" y="3802593"/>
            <a:ext cx="1155600" cy="72000"/>
          </a:xfrm>
          <a:prstGeom prst="round2SameRect">
            <a:avLst>
              <a:gd name="adj1" fmla="val 50000"/>
              <a:gd name="adj2" fmla="val 0"/>
            </a:avLst>
          </a:prstGeom>
          <a:solidFill>
            <a:srgbClr val="43A8C7"/>
          </a:solidFill>
          <a:ln w="25400" cap="flat" cmpd="sng" algn="ctr">
            <a:noFill/>
            <a:prstDash val="solid"/>
          </a:ln>
          <a:effectLst/>
        </p:spPr>
        <p:txBody>
          <a:bodyPr rtlCol="0" anchor="ctr">
            <a:noAutofit/>
          </a:bodyPr>
          <a:lstStyle>
            <a:defPPr>
              <a:defRPr lang="en-US"/>
            </a:defPPr>
          </a:lstStyle>
          <a:p>
            <a:pPr algn="ctr" defTabSz="1219170">
              <a:defRPr/>
            </a:pPr>
            <a:endParaRPr lang="en-IN" sz="1400" kern="0">
              <a:solidFill>
                <a:srgbClr val="98989A"/>
              </a:solidFill>
              <a:latin typeface="Segoe UI"/>
            </a:endParaRPr>
          </a:p>
        </p:txBody>
      </p:sp>
      <p:sp>
        <p:nvSpPr>
          <p:cNvPr id="30" name="Rounded Rectangle 16">
            <a:extLst>
              <a:ext uri="{FF2B5EF4-FFF2-40B4-BE49-F238E27FC236}">
                <a16:creationId xmlns:a16="http://schemas.microsoft.com/office/drawing/2014/main" id="{930EF842-80A1-52AB-378B-7EBC3E07CCFD}"/>
              </a:ext>
            </a:extLst>
          </p:cNvPr>
          <p:cNvSpPr/>
          <p:nvPr/>
        </p:nvSpPr>
        <p:spPr>
          <a:xfrm rot="5400000" flipH="1">
            <a:off x="6076694" y="5669501"/>
            <a:ext cx="2401200" cy="72000"/>
          </a:xfrm>
          <a:prstGeom prst="round2SameRect">
            <a:avLst>
              <a:gd name="adj1" fmla="val 50000"/>
              <a:gd name="adj2" fmla="val 0"/>
            </a:avLst>
          </a:prstGeom>
          <a:solidFill>
            <a:srgbClr val="43A8C7"/>
          </a:solidFill>
          <a:ln w="25400" cap="flat" cmpd="sng" algn="ctr">
            <a:noFill/>
            <a:prstDash val="solid"/>
          </a:ln>
          <a:effectLst/>
        </p:spPr>
        <p:txBody>
          <a:bodyPr rtlCol="0" anchor="ctr">
            <a:noAutofit/>
          </a:bodyPr>
          <a:lstStyle>
            <a:defPPr>
              <a:defRPr lang="en-US"/>
            </a:defPPr>
          </a:lstStyle>
          <a:p>
            <a:pPr algn="ctr" defTabSz="1219170">
              <a:defRPr/>
            </a:pPr>
            <a:endParaRPr lang="en-IN" sz="1400" kern="0">
              <a:solidFill>
                <a:srgbClr val="98989A"/>
              </a:solidFill>
              <a:latin typeface="Segoe UI"/>
            </a:endParaRPr>
          </a:p>
        </p:txBody>
      </p:sp>
      <p:sp>
        <p:nvSpPr>
          <p:cNvPr id="31" name="Rounded Rectangle 16">
            <a:extLst>
              <a:ext uri="{FF2B5EF4-FFF2-40B4-BE49-F238E27FC236}">
                <a16:creationId xmlns:a16="http://schemas.microsoft.com/office/drawing/2014/main" id="{71896B95-D049-6F5E-F70E-9D694EF7537A}"/>
              </a:ext>
            </a:extLst>
          </p:cNvPr>
          <p:cNvSpPr/>
          <p:nvPr/>
        </p:nvSpPr>
        <p:spPr>
          <a:xfrm rot="5400000" flipH="1">
            <a:off x="6699494" y="7537155"/>
            <a:ext cx="1155600" cy="72000"/>
          </a:xfrm>
          <a:prstGeom prst="round2SameRect">
            <a:avLst>
              <a:gd name="adj1" fmla="val 50000"/>
              <a:gd name="adj2" fmla="val 0"/>
            </a:avLst>
          </a:prstGeom>
          <a:solidFill>
            <a:srgbClr val="43A8C7"/>
          </a:solidFill>
          <a:ln w="25400" cap="flat" cmpd="sng" algn="ctr">
            <a:noFill/>
            <a:prstDash val="solid"/>
          </a:ln>
          <a:effectLst/>
        </p:spPr>
        <p:txBody>
          <a:bodyPr rtlCol="0" anchor="ctr">
            <a:noAutofit/>
          </a:bodyPr>
          <a:lstStyle>
            <a:defPPr>
              <a:defRPr lang="en-US"/>
            </a:defPPr>
          </a:lstStyle>
          <a:p>
            <a:pPr algn="ctr" defTabSz="1219170">
              <a:defRPr/>
            </a:pPr>
            <a:endParaRPr lang="en-IN" sz="1400" kern="0">
              <a:solidFill>
                <a:srgbClr val="98989A"/>
              </a:solidFill>
              <a:latin typeface="Segoe UI"/>
            </a:endParaRPr>
          </a:p>
        </p:txBody>
      </p:sp>
      <p:sp>
        <p:nvSpPr>
          <p:cNvPr id="32" name="Rectangle 31">
            <a:extLst>
              <a:ext uri="{FF2B5EF4-FFF2-40B4-BE49-F238E27FC236}">
                <a16:creationId xmlns:a16="http://schemas.microsoft.com/office/drawing/2014/main" id="{489E4032-3594-E6FF-46FE-7A259B1E8B45}"/>
              </a:ext>
            </a:extLst>
          </p:cNvPr>
          <p:cNvSpPr>
            <a:spLocks/>
          </p:cNvSpPr>
          <p:nvPr/>
        </p:nvSpPr>
        <p:spPr>
          <a:xfrm>
            <a:off x="1283197" y="3260343"/>
            <a:ext cx="72000" cy="1156050"/>
          </a:xfrm>
          <a:prstGeom prst="rect">
            <a:avLst/>
          </a:prstGeom>
          <a:solidFill>
            <a:srgbClr val="43A8C7">
              <a:lumMod val="60000"/>
              <a:lumOff val="40000"/>
            </a:srgbClr>
          </a:solidFill>
          <a:ln w="25400" cap="flat" cmpd="sng" algn="ctr">
            <a:noFill/>
            <a:prstDash val="solid"/>
          </a:ln>
          <a:effectLst/>
        </p:spPr>
        <p:txBody>
          <a:bodyPr wrap="square" rtlCol="0" anchor="ctr">
            <a:noAutofit/>
          </a:bodyPr>
          <a:lstStyle>
            <a:defPPr>
              <a:defRPr lang="en-US"/>
            </a:def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Segoe UI"/>
            </a:endParaRPr>
          </a:p>
        </p:txBody>
      </p:sp>
      <p:sp>
        <p:nvSpPr>
          <p:cNvPr id="33" name="Rectangle 32">
            <a:extLst>
              <a:ext uri="{FF2B5EF4-FFF2-40B4-BE49-F238E27FC236}">
                <a16:creationId xmlns:a16="http://schemas.microsoft.com/office/drawing/2014/main" id="{30CC0082-7AF3-05BC-4D74-44697165EEC9}"/>
              </a:ext>
            </a:extLst>
          </p:cNvPr>
          <p:cNvSpPr>
            <a:spLocks/>
          </p:cNvSpPr>
          <p:nvPr/>
        </p:nvSpPr>
        <p:spPr>
          <a:xfrm>
            <a:off x="1283197" y="4505197"/>
            <a:ext cx="72000" cy="2400904"/>
          </a:xfrm>
          <a:prstGeom prst="rect">
            <a:avLst/>
          </a:prstGeom>
          <a:solidFill>
            <a:srgbClr val="43A8C7">
              <a:lumMod val="60000"/>
              <a:lumOff val="40000"/>
            </a:srgbClr>
          </a:solidFill>
          <a:ln w="25400" cap="flat" cmpd="sng" algn="ctr">
            <a:noFill/>
            <a:prstDash val="solid"/>
          </a:ln>
          <a:effectLst/>
        </p:spPr>
        <p:txBody>
          <a:bodyPr wrap="square" rtlCol="0" anchor="ctr">
            <a:noAutofit/>
          </a:bodyPr>
          <a:lstStyle>
            <a:defPPr>
              <a:defRPr lang="en-US"/>
            </a:def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Segoe UI"/>
            </a:endParaRPr>
          </a:p>
        </p:txBody>
      </p:sp>
      <p:sp>
        <p:nvSpPr>
          <p:cNvPr id="34" name="Rectangle 33">
            <a:extLst>
              <a:ext uri="{FF2B5EF4-FFF2-40B4-BE49-F238E27FC236}">
                <a16:creationId xmlns:a16="http://schemas.microsoft.com/office/drawing/2014/main" id="{F3EEC00D-4DC0-DBA5-82B3-F536CC772558}"/>
              </a:ext>
            </a:extLst>
          </p:cNvPr>
          <p:cNvSpPr>
            <a:spLocks/>
          </p:cNvSpPr>
          <p:nvPr/>
        </p:nvSpPr>
        <p:spPr>
          <a:xfrm>
            <a:off x="1283197" y="6994905"/>
            <a:ext cx="72000" cy="1156050"/>
          </a:xfrm>
          <a:prstGeom prst="rect">
            <a:avLst/>
          </a:prstGeom>
          <a:solidFill>
            <a:srgbClr val="43A8C7">
              <a:lumMod val="60000"/>
              <a:lumOff val="40000"/>
            </a:srgbClr>
          </a:solidFill>
          <a:ln w="25400" cap="flat" cmpd="sng" algn="ctr">
            <a:noFill/>
            <a:prstDash val="solid"/>
          </a:ln>
          <a:effectLst/>
        </p:spPr>
        <p:txBody>
          <a:bodyPr wrap="square" rtlCol="0" anchor="ctr">
            <a:noAutofit/>
          </a:bodyPr>
          <a:lstStyle>
            <a:defPPr>
              <a:defRPr lang="en-US"/>
            </a:def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FFFFF"/>
              </a:solidFill>
              <a:effectLst/>
              <a:uLnTx/>
              <a:uFillTx/>
              <a:latin typeface="Segoe UI"/>
            </a:endParaRPr>
          </a:p>
        </p:txBody>
      </p:sp>
      <p:sp>
        <p:nvSpPr>
          <p:cNvPr id="47" name="Right Triangle 46">
            <a:extLst>
              <a:ext uri="{FF2B5EF4-FFF2-40B4-BE49-F238E27FC236}">
                <a16:creationId xmlns:a16="http://schemas.microsoft.com/office/drawing/2014/main" id="{DD5324C7-FC3F-C121-3502-A94ED3AA6C15}"/>
              </a:ext>
            </a:extLst>
          </p:cNvPr>
          <p:cNvSpPr/>
          <p:nvPr/>
        </p:nvSpPr>
        <p:spPr>
          <a:xfrm rot="5400000" flipH="1" flipV="1">
            <a:off x="1137313" y="4466454"/>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sp>
        <p:nvSpPr>
          <p:cNvPr id="55" name="Right Triangle 54">
            <a:extLst>
              <a:ext uri="{FF2B5EF4-FFF2-40B4-BE49-F238E27FC236}">
                <a16:creationId xmlns:a16="http://schemas.microsoft.com/office/drawing/2014/main" id="{89A09F45-05DD-8F6F-D94A-58887B65013F}"/>
              </a:ext>
            </a:extLst>
          </p:cNvPr>
          <p:cNvSpPr/>
          <p:nvPr/>
        </p:nvSpPr>
        <p:spPr>
          <a:xfrm rot="16200000" flipH="1">
            <a:off x="1137313" y="6760219"/>
            <a:ext cx="107139" cy="184626"/>
          </a:xfrm>
          <a:prstGeom prst="rtTriangle">
            <a:avLst/>
          </a:prstGeom>
          <a:solidFill>
            <a:srgbClr val="43A8C7">
              <a:lumMod val="75000"/>
            </a:srgbClr>
          </a:solidFill>
          <a:ln w="25400" cap="flat" cmpd="sng" algn="ctr">
            <a:noFill/>
            <a:prstDash val="solid"/>
          </a:ln>
          <a:effectLst/>
        </p:spPr>
        <p:txBody>
          <a:bodyPr rtlCol="0" anchor="ctr">
            <a:noAutofit/>
          </a:bodyPr>
          <a:lstStyle>
            <a:defPPr>
              <a:defRPr lang="en-US"/>
            </a:def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srgbClr val="98989A"/>
              </a:solidFill>
              <a:effectLst/>
              <a:uLnTx/>
              <a:uFillTx/>
              <a:latin typeface="Segoe UI"/>
            </a:endParaRPr>
          </a:p>
        </p:txBody>
      </p:sp>
      <p:pic>
        <p:nvPicPr>
          <p:cNvPr id="65" name="Graphic 64">
            <a:extLst>
              <a:ext uri="{FF2B5EF4-FFF2-40B4-BE49-F238E27FC236}">
                <a16:creationId xmlns:a16="http://schemas.microsoft.com/office/drawing/2014/main" id="{EB28F64D-87CE-095B-E4F6-9D0450DE50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0398" y="2377060"/>
            <a:ext cx="432000" cy="432000"/>
          </a:xfrm>
          <a:prstGeom prst="rect">
            <a:avLst/>
          </a:prstGeom>
        </p:spPr>
      </p:pic>
      <p:pic>
        <p:nvPicPr>
          <p:cNvPr id="69" name="Graphic 68">
            <a:extLst>
              <a:ext uri="{FF2B5EF4-FFF2-40B4-BE49-F238E27FC236}">
                <a16:creationId xmlns:a16="http://schemas.microsoft.com/office/drawing/2014/main" id="{890A5B7E-D972-382B-BDA1-1D8AAFEE53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0398" y="3606757"/>
            <a:ext cx="432000" cy="462316"/>
          </a:xfrm>
          <a:prstGeom prst="rect">
            <a:avLst/>
          </a:prstGeom>
        </p:spPr>
      </p:pic>
      <p:pic>
        <p:nvPicPr>
          <p:cNvPr id="71" name="Graphic 70">
            <a:extLst>
              <a:ext uri="{FF2B5EF4-FFF2-40B4-BE49-F238E27FC236}">
                <a16:creationId xmlns:a16="http://schemas.microsoft.com/office/drawing/2014/main" id="{2880ACFB-ED03-CC72-0669-DBE9D4C2142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0398" y="5489196"/>
            <a:ext cx="432000" cy="432000"/>
          </a:xfrm>
          <a:prstGeom prst="rect">
            <a:avLst/>
          </a:prstGeom>
        </p:spPr>
      </p:pic>
      <p:pic>
        <p:nvPicPr>
          <p:cNvPr id="76" name="Graphic 75">
            <a:extLst>
              <a:ext uri="{FF2B5EF4-FFF2-40B4-BE49-F238E27FC236}">
                <a16:creationId xmlns:a16="http://schemas.microsoft.com/office/drawing/2014/main" id="{299E29FA-26D6-1CB8-D6E8-CFB400A4D55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0398" y="7405849"/>
            <a:ext cx="432000" cy="333257"/>
          </a:xfrm>
          <a:prstGeom prst="rect">
            <a:avLst/>
          </a:prstGeom>
        </p:spPr>
      </p:pic>
      <p:cxnSp>
        <p:nvCxnSpPr>
          <p:cNvPr id="2" name="Straight Connector 1">
            <a:extLst>
              <a:ext uri="{FF2B5EF4-FFF2-40B4-BE49-F238E27FC236}">
                <a16:creationId xmlns:a16="http://schemas.microsoft.com/office/drawing/2014/main" id="{A0EDFD8A-F305-D2BB-8E9A-0B05A7CDF726}"/>
              </a:ext>
            </a:extLst>
          </p:cNvPr>
          <p:cNvCxnSpPr>
            <a:cxnSpLocks/>
          </p:cNvCxnSpPr>
          <p:nvPr/>
        </p:nvCxnSpPr>
        <p:spPr>
          <a:xfrm>
            <a:off x="1355196" y="3215941"/>
            <a:ext cx="59580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89C169B-3F09-8F5A-FEB0-33B0479A15CC}"/>
              </a:ext>
            </a:extLst>
          </p:cNvPr>
          <p:cNvCxnSpPr>
            <a:cxnSpLocks/>
          </p:cNvCxnSpPr>
          <p:nvPr/>
        </p:nvCxnSpPr>
        <p:spPr>
          <a:xfrm>
            <a:off x="1355196" y="4460795"/>
            <a:ext cx="59580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A0B6D7-7760-47F8-63FF-DE6E7572AC06}"/>
              </a:ext>
            </a:extLst>
          </p:cNvPr>
          <p:cNvCxnSpPr>
            <a:cxnSpLocks/>
          </p:cNvCxnSpPr>
          <p:nvPr/>
        </p:nvCxnSpPr>
        <p:spPr>
          <a:xfrm>
            <a:off x="1355196" y="6950503"/>
            <a:ext cx="59580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0894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DC4E151-85EB-44FC-AD15-C8697F52ABB4}"/>
              </a:ext>
            </a:extLst>
          </p:cNvPr>
          <p:cNvGraphicFramePr>
            <a:graphicFrameLocks noChangeAspect="1"/>
          </p:cNvGraphicFramePr>
          <p:nvPr>
            <p:custDataLst>
              <p:tags r:id="rId2"/>
            </p:custDataLst>
            <p:extLst>
              <p:ext uri="{D42A27DB-BD31-4B8C-83A1-F6EECF244321}">
                <p14:modId xmlns:p14="http://schemas.microsoft.com/office/powerpoint/2010/main" val="2093123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8" name="Object 7" hidden="1">
                        <a:extLst>
                          <a:ext uri="{FF2B5EF4-FFF2-40B4-BE49-F238E27FC236}">
                            <a16:creationId xmlns:a16="http://schemas.microsoft.com/office/drawing/2014/main" id="{0DC4E151-85EB-44FC-AD15-C8697F52AB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81" name="Rectangle 1080">
            <a:extLst>
              <a:ext uri="{FF2B5EF4-FFF2-40B4-BE49-F238E27FC236}">
                <a16:creationId xmlns:a16="http://schemas.microsoft.com/office/drawing/2014/main" id="{056FD1D3-5D73-A83E-FA70-655BCCE228E8}"/>
              </a:ext>
            </a:extLst>
          </p:cNvPr>
          <p:cNvSpPr/>
          <p:nvPr/>
        </p:nvSpPr>
        <p:spPr>
          <a:xfrm>
            <a:off x="1015429" y="5043274"/>
            <a:ext cx="6297865" cy="3059551"/>
          </a:xfrm>
          <a:prstGeom prst="rect">
            <a:avLst/>
          </a:prstGeom>
          <a:noFill/>
          <a:ln w="12700" cap="flat" cmpd="sng" algn="ctr">
            <a:noFill/>
            <a:prstDash val="solid"/>
            <a:miter lim="800000"/>
          </a:ln>
          <a:effectLst/>
        </p:spPr>
        <p:txBody>
          <a:bodyPr lIns="504000" rtlCol="0" anchor="t"/>
          <a:lstStyle/>
          <a:p>
            <a:pPr algn="just" defTabSz="457200"/>
            <a:r>
              <a:rPr lang="en-GB" sz="1400" kern="0" dirty="0">
                <a:solidFill>
                  <a:srgbClr val="636569"/>
                </a:solidFill>
                <a:latin typeface="Segoe UI" panose="020B0502040204020203" pitchFamily="34" charset="0"/>
                <a:cs typeface="Segoe UI" panose="020B0502040204020203" pitchFamily="34" charset="0"/>
              </a:rPr>
              <a:t>We identified the following key-stakeholders. E</a:t>
            </a:r>
            <a:r>
              <a:rPr lang="en-US" sz="1400" kern="0" dirty="0">
                <a:solidFill>
                  <a:srgbClr val="636569"/>
                </a:solidFill>
                <a:latin typeface="Segoe UI" panose="020B0502040204020203" pitchFamily="34" charset="0"/>
                <a:cs typeface="Segoe UI" panose="020B0502040204020203" pitchFamily="34" charset="0"/>
              </a:rPr>
              <a:t>ach of these can influence the perceptions of other stakeholders in today’s interconnected world. Hence, a holistic approach is required.</a:t>
            </a:r>
          </a:p>
        </p:txBody>
      </p:sp>
      <p:sp>
        <p:nvSpPr>
          <p:cNvPr id="71" name="Rectangle 70">
            <a:extLst>
              <a:ext uri="{FF2B5EF4-FFF2-40B4-BE49-F238E27FC236}">
                <a16:creationId xmlns:a16="http://schemas.microsoft.com/office/drawing/2014/main" id="{105B967B-E0DA-061E-BFC1-B5A698184F05}"/>
              </a:ext>
            </a:extLst>
          </p:cNvPr>
          <p:cNvSpPr/>
          <p:nvPr/>
        </p:nvSpPr>
        <p:spPr>
          <a:xfrm>
            <a:off x="1015429" y="2156596"/>
            <a:ext cx="6297865" cy="1102843"/>
          </a:xfrm>
          <a:prstGeom prst="rect">
            <a:avLst/>
          </a:prstGeom>
          <a:noFill/>
          <a:ln w="12700" cap="flat" cmpd="sng" algn="ctr">
            <a:noFill/>
            <a:prstDash val="solid"/>
            <a:miter lim="800000"/>
          </a:ln>
          <a:effectLst/>
        </p:spPr>
        <p:txBody>
          <a:bodyPr lIns="504000"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636569"/>
                </a:solidFill>
                <a:effectLst/>
                <a:uLnTx/>
                <a:uFillTx/>
                <a:latin typeface="Segoe UI"/>
                <a:ea typeface="+mn-ea"/>
                <a:cs typeface="+mn-cs"/>
              </a:rPr>
              <a:t>Reputation lies in the eye of the stakeholder; hence your company will have multiple reputations. Different stakeholders can be affected by different events and form their opinions of your company on how you deal with these events. </a:t>
            </a:r>
          </a:p>
        </p:txBody>
      </p:sp>
      <p:sp>
        <p:nvSpPr>
          <p:cNvPr id="114" name="Rectangle 113">
            <a:extLst>
              <a:ext uri="{FF2B5EF4-FFF2-40B4-BE49-F238E27FC236}">
                <a16:creationId xmlns:a16="http://schemas.microsoft.com/office/drawing/2014/main" id="{242BEC26-ED6B-E49C-D742-800F9CFF477D}"/>
              </a:ext>
            </a:extLst>
          </p:cNvPr>
          <p:cNvSpPr/>
          <p:nvPr/>
        </p:nvSpPr>
        <p:spPr>
          <a:xfrm>
            <a:off x="1015429" y="3367443"/>
            <a:ext cx="6297865" cy="1569182"/>
          </a:xfrm>
          <a:prstGeom prst="rect">
            <a:avLst/>
          </a:prstGeom>
          <a:noFill/>
          <a:ln w="12700" cap="flat" cmpd="sng" algn="ctr">
            <a:noFill/>
            <a:prstDash val="solid"/>
            <a:miter lim="800000"/>
          </a:ln>
          <a:effectLst/>
        </p:spPr>
        <p:txBody>
          <a:bodyPr lIns="504000"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636569"/>
                </a:solidFill>
                <a:effectLst/>
                <a:uLnTx/>
                <a:uFillTx/>
                <a:latin typeface="Segoe UI" panose="020B0502040204020203" pitchFamily="34" charset="0"/>
                <a:cs typeface="Segoe UI" panose="020B0502040204020203" pitchFamily="34" charset="0"/>
              </a:rPr>
              <a:t>Companies with a consistent alignment to specific stakeholders often benefit from a strong corporate reputation. This is why …</a:t>
            </a:r>
          </a:p>
          <a:p>
            <a:pPr marL="230400" marR="0" lvl="0" indent="-230400" algn="just" defTabSz="1218418" fontAlgn="auto">
              <a:lnSpc>
                <a:spcPct val="100000"/>
              </a:lnSpc>
              <a:spcBef>
                <a:spcPts val="0"/>
              </a:spcBef>
              <a:spcAft>
                <a:spcPts val="0"/>
              </a:spcAft>
              <a:buClrTx/>
              <a:buSzTx/>
              <a:buFont typeface="Arial" panose="020B0604020202020204" pitchFamily="34" charset="0"/>
              <a:buChar char="•"/>
              <a:tabLst/>
              <a:defRPr/>
            </a:pPr>
            <a:r>
              <a:rPr lang="en-US" sz="1400" kern="0" dirty="0">
                <a:solidFill>
                  <a:srgbClr val="636569"/>
                </a:solidFill>
                <a:latin typeface="Segoe UI" panose="020B0502040204020203" pitchFamily="34" charset="0"/>
                <a:cs typeface="Segoe UI" panose="020B0502040204020203" pitchFamily="34" charset="0"/>
              </a:rPr>
              <a:t>A tobacco company can have a good reputation among investors seeking stability, whilst few consumers will consider that same company as reputable</a:t>
            </a:r>
          </a:p>
          <a:p>
            <a:pPr marL="230400" marR="0" lvl="0" indent="-230400" algn="just" defTabSz="1218418" fontAlgn="auto">
              <a:lnSpc>
                <a:spcPct val="100000"/>
              </a:lnSpc>
              <a:spcBef>
                <a:spcPts val="0"/>
              </a:spcBef>
              <a:spcAft>
                <a:spcPts val="0"/>
              </a:spcAft>
              <a:buClrTx/>
              <a:buSzTx/>
              <a:buFont typeface="Arial" panose="020B0604020202020204" pitchFamily="34" charset="0"/>
              <a:buChar char="•"/>
              <a:tabLst/>
              <a:defRPr/>
            </a:pPr>
            <a:r>
              <a:rPr lang="en-US" sz="1400" kern="0" dirty="0">
                <a:solidFill>
                  <a:srgbClr val="636569"/>
                </a:solidFill>
                <a:latin typeface="Segoe UI" panose="020B0502040204020203" pitchFamily="34" charset="0"/>
                <a:cs typeface="Segoe UI" panose="020B0502040204020203" pitchFamily="34" charset="0"/>
              </a:rPr>
              <a:t>The consumer is the primary stakeholder of Amazon with whom they want to score high. </a:t>
            </a:r>
          </a:p>
        </p:txBody>
      </p:sp>
      <p:sp>
        <p:nvSpPr>
          <p:cNvPr id="1031" name="Rectangle 1030">
            <a:extLst>
              <a:ext uri="{FF2B5EF4-FFF2-40B4-BE49-F238E27FC236}">
                <a16:creationId xmlns:a16="http://schemas.microsoft.com/office/drawing/2014/main" id="{385BE10C-142D-FABA-1F7A-40CA62CB0894}"/>
              </a:ext>
            </a:extLst>
          </p:cNvPr>
          <p:cNvSpPr/>
          <p:nvPr/>
        </p:nvSpPr>
        <p:spPr>
          <a:xfrm>
            <a:off x="1015429" y="8210831"/>
            <a:ext cx="6297865" cy="1102843"/>
          </a:xfrm>
          <a:prstGeom prst="rect">
            <a:avLst/>
          </a:prstGeom>
          <a:noFill/>
          <a:ln w="12700" cap="flat" cmpd="sng" algn="ctr">
            <a:noFill/>
            <a:prstDash val="solid"/>
            <a:miter lim="800000"/>
          </a:ln>
          <a:effectLst/>
        </p:spPr>
        <p:txBody>
          <a:bodyPr lIns="504000" rtlCol="0" anchor="ctr"/>
          <a:lstStyle/>
          <a:p>
            <a:pPr algn="just" defTabSz="457200"/>
            <a:r>
              <a:rPr lang="en-US" sz="1400" kern="0" dirty="0">
                <a:solidFill>
                  <a:srgbClr val="636569"/>
                </a:solidFill>
                <a:latin typeface="Segoe UI"/>
              </a:rPr>
              <a:t>When measuring your corporate reputation, all stakeholders should be represented in the sample but the focus will most often lie on customers, prospects and employees because it is expected that they have the most immediate and pivotal impact on your business performance. </a:t>
            </a:r>
          </a:p>
        </p:txBody>
      </p:sp>
      <p:sp>
        <p:nvSpPr>
          <p:cNvPr id="11" name="Text Placeholder 10">
            <a:extLst>
              <a:ext uri="{FF2B5EF4-FFF2-40B4-BE49-F238E27FC236}">
                <a16:creationId xmlns:a16="http://schemas.microsoft.com/office/drawing/2014/main" id="{46305F46-8488-460F-8399-7D8F3886DC27}"/>
              </a:ext>
            </a:extLst>
          </p:cNvPr>
          <p:cNvSpPr>
            <a:spLocks noGrp="1"/>
          </p:cNvSpPr>
          <p:nvPr>
            <p:ph type="body" sz="quarter" idx="10"/>
          </p:nvPr>
        </p:nvSpPr>
        <p:spPr>
          <a:xfrm>
            <a:off x="393700" y="1239062"/>
            <a:ext cx="6985000" cy="693794"/>
          </a:xfrm>
        </p:spPr>
        <p:txBody>
          <a:bodyPr wrap="square" lIns="0" tIns="0" rIns="0" bIns="0" anchor="ctr">
            <a:noAutofit/>
          </a:bodyPr>
          <a:lstStyle/>
          <a:p>
            <a:r>
              <a:rPr lang="en-US" sz="3000" dirty="0"/>
              <a:t>Who are the stakeholders that build reputation?</a:t>
            </a:r>
          </a:p>
        </p:txBody>
      </p:sp>
      <p:sp>
        <p:nvSpPr>
          <p:cNvPr id="14" name="object 14"/>
          <p:cNvSpPr txBox="1">
            <a:spLocks noGrp="1"/>
          </p:cNvSpPr>
          <p:nvPr>
            <p:ph type="title"/>
          </p:nvPr>
        </p:nvSpPr>
        <p:spPr/>
        <p:txBody>
          <a:bodyPr wrap="square" lIns="0" tIns="0" rIns="0" bIns="0" anchor="ctr">
            <a:spAutoFit/>
          </a:bodyPr>
          <a:lstStyle/>
          <a:p>
            <a:r>
              <a:rPr lang="en-PH" dirty="0"/>
              <a:t>CORPORATE REPUTATION</a:t>
            </a:r>
          </a:p>
        </p:txBody>
      </p:sp>
      <p:grpSp>
        <p:nvGrpSpPr>
          <p:cNvPr id="78" name="Groupe 41">
            <a:extLst>
              <a:ext uri="{FF2B5EF4-FFF2-40B4-BE49-F238E27FC236}">
                <a16:creationId xmlns:a16="http://schemas.microsoft.com/office/drawing/2014/main" id="{A67C7882-95CA-0133-AD81-E0E060AEB792}"/>
              </a:ext>
            </a:extLst>
          </p:cNvPr>
          <p:cNvGrpSpPr/>
          <p:nvPr/>
        </p:nvGrpSpPr>
        <p:grpSpPr>
          <a:xfrm rot="16200000">
            <a:off x="397334" y="2641345"/>
            <a:ext cx="1102843" cy="133348"/>
            <a:chOff x="7931496" y="1808163"/>
            <a:chExt cx="3385792" cy="519857"/>
          </a:xfrm>
        </p:grpSpPr>
        <p:sp>
          <p:nvSpPr>
            <p:cNvPr id="80" name="Rectangle 79">
              <a:extLst>
                <a:ext uri="{FF2B5EF4-FFF2-40B4-BE49-F238E27FC236}">
                  <a16:creationId xmlns:a16="http://schemas.microsoft.com/office/drawing/2014/main" id="{4F5E7355-6577-F149-B6DE-F71531A81795}"/>
                </a:ext>
              </a:extLst>
            </p:cNvPr>
            <p:cNvSpPr/>
            <p:nvPr/>
          </p:nvSpPr>
          <p:spPr>
            <a:xfrm>
              <a:off x="10885897" y="2066963"/>
              <a:ext cx="431391" cy="261057"/>
            </a:xfrm>
            <a:prstGeom prst="rect">
              <a:avLst/>
            </a:prstGeom>
            <a:solidFill>
              <a:srgbClr val="00739A"/>
            </a:solidFill>
            <a:ln w="9525" cap="flat" cmpd="sng" algn="ctr">
              <a:noFill/>
              <a:prstDash val="solid"/>
            </a:ln>
            <a:effectLst/>
          </p:spPr>
          <p:txBody>
            <a:bodyPr vert="horz" lIns="108000" tIns="108000" rIns="108000" bIns="108000" rtlCol="0" anchor="ctr" anchorCtr="0"/>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err="1">
                <a:ln>
                  <a:noFill/>
                </a:ln>
                <a:solidFill>
                  <a:srgbClr val="FFFFFF"/>
                </a:solidFill>
                <a:effectLst/>
                <a:uLnTx/>
                <a:uFillTx/>
                <a:latin typeface="Segoe UI"/>
                <a:cs typeface="Proximus"/>
              </a:endParaRPr>
            </a:p>
          </p:txBody>
        </p:sp>
        <p:sp>
          <p:nvSpPr>
            <p:cNvPr id="82" name="Rectangle: Top Corners Rounded 19">
              <a:extLst>
                <a:ext uri="{FF2B5EF4-FFF2-40B4-BE49-F238E27FC236}">
                  <a16:creationId xmlns:a16="http://schemas.microsoft.com/office/drawing/2014/main" id="{221C59E9-027E-9DE6-3A3C-585EA2F6233D}"/>
                </a:ext>
              </a:extLst>
            </p:cNvPr>
            <p:cNvSpPr/>
            <p:nvPr/>
          </p:nvSpPr>
          <p:spPr>
            <a:xfrm>
              <a:off x="7931496" y="1808163"/>
              <a:ext cx="3385792" cy="519857"/>
            </a:xfrm>
            <a:prstGeom prst="round2SameRect">
              <a:avLst>
                <a:gd name="adj1" fmla="val 50000"/>
                <a:gd name="adj2" fmla="val 50000"/>
              </a:avLst>
            </a:prstGeom>
            <a:solidFill>
              <a:srgbClr val="00739A"/>
            </a:solidFill>
            <a:ln w="9525" cap="flat" cmpd="sng" algn="ctr">
              <a:noFill/>
              <a:prstDash val="solid"/>
            </a:ln>
            <a:effectLst/>
          </p:spPr>
          <p:txBody>
            <a:bodyPr vert="horz" lIns="108000" tIns="108000" rIns="108000" bIns="108000" rtlCol="0" anchor="ctr" anchorCtr="0"/>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latin typeface="Segoe UI"/>
                <a:cs typeface="Proximus"/>
              </a:endParaRPr>
            </a:p>
          </p:txBody>
        </p:sp>
      </p:grpSp>
      <p:grpSp>
        <p:nvGrpSpPr>
          <p:cNvPr id="115" name="Groupe 41">
            <a:extLst>
              <a:ext uri="{FF2B5EF4-FFF2-40B4-BE49-F238E27FC236}">
                <a16:creationId xmlns:a16="http://schemas.microsoft.com/office/drawing/2014/main" id="{720A281B-D260-F4DA-AD59-B07E3EEAFEFD}"/>
              </a:ext>
            </a:extLst>
          </p:cNvPr>
          <p:cNvGrpSpPr/>
          <p:nvPr/>
        </p:nvGrpSpPr>
        <p:grpSpPr>
          <a:xfrm rot="16200000">
            <a:off x="164165" y="4085361"/>
            <a:ext cx="1569182" cy="133348"/>
            <a:chOff x="7931496" y="1808163"/>
            <a:chExt cx="3385792" cy="519857"/>
          </a:xfrm>
        </p:grpSpPr>
        <p:sp>
          <p:nvSpPr>
            <p:cNvPr id="116" name="Rectangle 115">
              <a:extLst>
                <a:ext uri="{FF2B5EF4-FFF2-40B4-BE49-F238E27FC236}">
                  <a16:creationId xmlns:a16="http://schemas.microsoft.com/office/drawing/2014/main" id="{1187CD5D-6D81-6F8F-BA18-2EB9A04A8A85}"/>
                </a:ext>
              </a:extLst>
            </p:cNvPr>
            <p:cNvSpPr/>
            <p:nvPr/>
          </p:nvSpPr>
          <p:spPr>
            <a:xfrm>
              <a:off x="10885897" y="2066963"/>
              <a:ext cx="431391" cy="261057"/>
            </a:xfrm>
            <a:prstGeom prst="rect">
              <a:avLst/>
            </a:prstGeom>
            <a:solidFill>
              <a:srgbClr val="00739A"/>
            </a:solidFill>
            <a:ln w="9525" cap="flat" cmpd="sng" algn="ctr">
              <a:noFill/>
              <a:prstDash val="solid"/>
            </a:ln>
            <a:effectLst/>
          </p:spPr>
          <p:txBody>
            <a:bodyPr vert="horz" lIns="108000" tIns="108000" rIns="108000" bIns="108000" rtlCol="0" anchor="ctr" anchorCtr="0"/>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err="1">
                <a:ln>
                  <a:noFill/>
                </a:ln>
                <a:solidFill>
                  <a:srgbClr val="FFFFFF"/>
                </a:solidFill>
                <a:effectLst/>
                <a:uLnTx/>
                <a:uFillTx/>
                <a:latin typeface="Segoe UI"/>
                <a:cs typeface="Proximus"/>
              </a:endParaRPr>
            </a:p>
          </p:txBody>
        </p:sp>
        <p:sp>
          <p:nvSpPr>
            <p:cNvPr id="117" name="Rectangle: Top Corners Rounded 19">
              <a:extLst>
                <a:ext uri="{FF2B5EF4-FFF2-40B4-BE49-F238E27FC236}">
                  <a16:creationId xmlns:a16="http://schemas.microsoft.com/office/drawing/2014/main" id="{95254ED7-BF8D-502C-5612-6E97E640F606}"/>
                </a:ext>
              </a:extLst>
            </p:cNvPr>
            <p:cNvSpPr/>
            <p:nvPr/>
          </p:nvSpPr>
          <p:spPr>
            <a:xfrm>
              <a:off x="7931496" y="1808163"/>
              <a:ext cx="3385792" cy="519857"/>
            </a:xfrm>
            <a:prstGeom prst="round2SameRect">
              <a:avLst>
                <a:gd name="adj1" fmla="val 50000"/>
                <a:gd name="adj2" fmla="val 50000"/>
              </a:avLst>
            </a:prstGeom>
            <a:solidFill>
              <a:srgbClr val="00739A"/>
            </a:solidFill>
            <a:ln w="9525" cap="flat" cmpd="sng" algn="ctr">
              <a:noFill/>
              <a:prstDash val="solid"/>
            </a:ln>
            <a:effectLst/>
          </p:spPr>
          <p:txBody>
            <a:bodyPr vert="horz" lIns="108000" tIns="108000" rIns="108000" bIns="108000" rtlCol="0" anchor="ctr" anchorCtr="0"/>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latin typeface="Segoe UI"/>
                <a:cs typeface="Proximus"/>
              </a:endParaRPr>
            </a:p>
          </p:txBody>
        </p:sp>
      </p:grpSp>
      <p:grpSp>
        <p:nvGrpSpPr>
          <p:cNvPr id="1032" name="Groupe 41">
            <a:extLst>
              <a:ext uri="{FF2B5EF4-FFF2-40B4-BE49-F238E27FC236}">
                <a16:creationId xmlns:a16="http://schemas.microsoft.com/office/drawing/2014/main" id="{9DAD283E-2BE5-E768-1275-AEBBDCF77B81}"/>
              </a:ext>
            </a:extLst>
          </p:cNvPr>
          <p:cNvGrpSpPr/>
          <p:nvPr/>
        </p:nvGrpSpPr>
        <p:grpSpPr>
          <a:xfrm rot="16200000">
            <a:off x="397334" y="8695580"/>
            <a:ext cx="1102843" cy="133348"/>
            <a:chOff x="7931496" y="1808163"/>
            <a:chExt cx="3385792" cy="519857"/>
          </a:xfrm>
        </p:grpSpPr>
        <p:sp>
          <p:nvSpPr>
            <p:cNvPr id="1033" name="Rectangle 1032">
              <a:extLst>
                <a:ext uri="{FF2B5EF4-FFF2-40B4-BE49-F238E27FC236}">
                  <a16:creationId xmlns:a16="http://schemas.microsoft.com/office/drawing/2014/main" id="{D2C7A988-29A1-CE8D-8D5E-AA671FCBE41C}"/>
                </a:ext>
              </a:extLst>
            </p:cNvPr>
            <p:cNvSpPr/>
            <p:nvPr/>
          </p:nvSpPr>
          <p:spPr>
            <a:xfrm>
              <a:off x="10885897" y="2066963"/>
              <a:ext cx="431391" cy="261057"/>
            </a:xfrm>
            <a:prstGeom prst="rect">
              <a:avLst/>
            </a:prstGeom>
            <a:solidFill>
              <a:srgbClr val="00739A"/>
            </a:solidFill>
            <a:ln w="9525" cap="flat" cmpd="sng" algn="ctr">
              <a:noFill/>
              <a:prstDash val="solid"/>
            </a:ln>
            <a:effectLst/>
          </p:spPr>
          <p:txBody>
            <a:bodyPr vert="horz" lIns="108000" tIns="108000" rIns="108000" bIns="108000" rtlCol="0" anchor="ctr" anchorCtr="0"/>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err="1">
                <a:ln>
                  <a:noFill/>
                </a:ln>
                <a:solidFill>
                  <a:srgbClr val="FFFFFF"/>
                </a:solidFill>
                <a:effectLst/>
                <a:uLnTx/>
                <a:uFillTx/>
                <a:latin typeface="Segoe UI"/>
                <a:cs typeface="Proximus"/>
              </a:endParaRPr>
            </a:p>
          </p:txBody>
        </p:sp>
        <p:sp>
          <p:nvSpPr>
            <p:cNvPr id="1034" name="Rectangle: Top Corners Rounded 19">
              <a:extLst>
                <a:ext uri="{FF2B5EF4-FFF2-40B4-BE49-F238E27FC236}">
                  <a16:creationId xmlns:a16="http://schemas.microsoft.com/office/drawing/2014/main" id="{61C116FC-9E3D-00FD-B4E6-348D19D1DDA1}"/>
                </a:ext>
              </a:extLst>
            </p:cNvPr>
            <p:cNvSpPr/>
            <p:nvPr/>
          </p:nvSpPr>
          <p:spPr>
            <a:xfrm>
              <a:off x="7931496" y="1808163"/>
              <a:ext cx="3385792" cy="519857"/>
            </a:xfrm>
            <a:prstGeom prst="round2SameRect">
              <a:avLst>
                <a:gd name="adj1" fmla="val 50000"/>
                <a:gd name="adj2" fmla="val 50000"/>
              </a:avLst>
            </a:prstGeom>
            <a:solidFill>
              <a:srgbClr val="00739A"/>
            </a:solidFill>
            <a:ln w="9525" cap="flat" cmpd="sng" algn="ctr">
              <a:noFill/>
              <a:prstDash val="solid"/>
            </a:ln>
            <a:effectLst/>
          </p:spPr>
          <p:txBody>
            <a:bodyPr vert="horz" lIns="108000" tIns="108000" rIns="108000" bIns="108000" rtlCol="0" anchor="ctr" anchorCtr="0"/>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latin typeface="Segoe UI"/>
                <a:cs typeface="Proximus"/>
              </a:endParaRPr>
            </a:p>
          </p:txBody>
        </p:sp>
      </p:grpSp>
      <p:grpSp>
        <p:nvGrpSpPr>
          <p:cNvPr id="92" name="Group 91">
            <a:extLst>
              <a:ext uri="{FF2B5EF4-FFF2-40B4-BE49-F238E27FC236}">
                <a16:creationId xmlns:a16="http://schemas.microsoft.com/office/drawing/2014/main" id="{2CDE3400-AEBC-2154-19BF-510E017C7337}"/>
              </a:ext>
            </a:extLst>
          </p:cNvPr>
          <p:cNvGrpSpPr/>
          <p:nvPr/>
        </p:nvGrpSpPr>
        <p:grpSpPr>
          <a:xfrm>
            <a:off x="540002" y="2269879"/>
            <a:ext cx="817503" cy="816283"/>
            <a:chOff x="6629441" y="1899675"/>
            <a:chExt cx="817503" cy="816283"/>
          </a:xfrm>
        </p:grpSpPr>
        <p:sp>
          <p:nvSpPr>
            <p:cNvPr id="93" name="Ellipse 43">
              <a:extLst>
                <a:ext uri="{FF2B5EF4-FFF2-40B4-BE49-F238E27FC236}">
                  <a16:creationId xmlns:a16="http://schemas.microsoft.com/office/drawing/2014/main" id="{9C3A840F-F7D7-62A4-EF7B-0E923ED2931E}"/>
                </a:ext>
              </a:extLst>
            </p:cNvPr>
            <p:cNvSpPr/>
            <p:nvPr/>
          </p:nvSpPr>
          <p:spPr>
            <a:xfrm>
              <a:off x="6629441" y="1899675"/>
              <a:ext cx="817503" cy="81628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94" name="Ellipse 44">
              <a:extLst>
                <a:ext uri="{FF2B5EF4-FFF2-40B4-BE49-F238E27FC236}">
                  <a16:creationId xmlns:a16="http://schemas.microsoft.com/office/drawing/2014/main" id="{6A527E8B-F9B0-3BE4-9D1D-D753463BCD17}"/>
                </a:ext>
              </a:extLst>
            </p:cNvPr>
            <p:cNvSpPr/>
            <p:nvPr/>
          </p:nvSpPr>
          <p:spPr>
            <a:xfrm>
              <a:off x="6697035" y="1967166"/>
              <a:ext cx="682319" cy="681300"/>
            </a:xfrm>
            <a:prstGeom prst="ellipse">
              <a:avLst/>
            </a:prstGeom>
            <a:solidFill>
              <a:srgbClr val="43A8C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grpSp>
        <p:nvGrpSpPr>
          <p:cNvPr id="95" name="Group 94">
            <a:extLst>
              <a:ext uri="{FF2B5EF4-FFF2-40B4-BE49-F238E27FC236}">
                <a16:creationId xmlns:a16="http://schemas.microsoft.com/office/drawing/2014/main" id="{00145E71-2562-9785-3A3B-1805DD4D4521}"/>
              </a:ext>
            </a:extLst>
          </p:cNvPr>
          <p:cNvGrpSpPr/>
          <p:nvPr/>
        </p:nvGrpSpPr>
        <p:grpSpPr>
          <a:xfrm>
            <a:off x="540002" y="3743893"/>
            <a:ext cx="817503" cy="816283"/>
            <a:chOff x="6629441" y="1899675"/>
            <a:chExt cx="817503" cy="816283"/>
          </a:xfrm>
        </p:grpSpPr>
        <p:sp>
          <p:nvSpPr>
            <p:cNvPr id="96" name="Ellipse 43">
              <a:extLst>
                <a:ext uri="{FF2B5EF4-FFF2-40B4-BE49-F238E27FC236}">
                  <a16:creationId xmlns:a16="http://schemas.microsoft.com/office/drawing/2014/main" id="{26304BB6-9C44-D562-B5EA-1A57A0C7DD58}"/>
                </a:ext>
              </a:extLst>
            </p:cNvPr>
            <p:cNvSpPr/>
            <p:nvPr/>
          </p:nvSpPr>
          <p:spPr>
            <a:xfrm>
              <a:off x="6629441" y="1899675"/>
              <a:ext cx="817503" cy="81628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97" name="Ellipse 44">
              <a:extLst>
                <a:ext uri="{FF2B5EF4-FFF2-40B4-BE49-F238E27FC236}">
                  <a16:creationId xmlns:a16="http://schemas.microsoft.com/office/drawing/2014/main" id="{487A8E91-0153-67E4-64D9-CB17AFA82497}"/>
                </a:ext>
              </a:extLst>
            </p:cNvPr>
            <p:cNvSpPr/>
            <p:nvPr/>
          </p:nvSpPr>
          <p:spPr>
            <a:xfrm>
              <a:off x="6697035" y="1967166"/>
              <a:ext cx="682319" cy="681300"/>
            </a:xfrm>
            <a:prstGeom prst="ellipse">
              <a:avLst/>
            </a:prstGeom>
            <a:solidFill>
              <a:srgbClr val="43A8C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grpSp>
        <p:nvGrpSpPr>
          <p:cNvPr id="101" name="Group 100">
            <a:extLst>
              <a:ext uri="{FF2B5EF4-FFF2-40B4-BE49-F238E27FC236}">
                <a16:creationId xmlns:a16="http://schemas.microsoft.com/office/drawing/2014/main" id="{D94FC6FC-7859-A04A-E4B1-586CEA85A021}"/>
              </a:ext>
            </a:extLst>
          </p:cNvPr>
          <p:cNvGrpSpPr/>
          <p:nvPr/>
        </p:nvGrpSpPr>
        <p:grpSpPr>
          <a:xfrm>
            <a:off x="540002" y="8354111"/>
            <a:ext cx="817503" cy="816283"/>
            <a:chOff x="6629441" y="1899675"/>
            <a:chExt cx="817503" cy="816283"/>
          </a:xfrm>
        </p:grpSpPr>
        <p:sp>
          <p:nvSpPr>
            <p:cNvPr id="102" name="Ellipse 43">
              <a:extLst>
                <a:ext uri="{FF2B5EF4-FFF2-40B4-BE49-F238E27FC236}">
                  <a16:creationId xmlns:a16="http://schemas.microsoft.com/office/drawing/2014/main" id="{0BF1C76A-D8FA-BD73-BB5A-08D372F704D4}"/>
                </a:ext>
              </a:extLst>
            </p:cNvPr>
            <p:cNvSpPr/>
            <p:nvPr/>
          </p:nvSpPr>
          <p:spPr>
            <a:xfrm>
              <a:off x="6629441" y="1899675"/>
              <a:ext cx="817503" cy="81628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03" name="Ellipse 44">
              <a:extLst>
                <a:ext uri="{FF2B5EF4-FFF2-40B4-BE49-F238E27FC236}">
                  <a16:creationId xmlns:a16="http://schemas.microsoft.com/office/drawing/2014/main" id="{06587907-3D14-C89B-2193-7C3C8721EF36}"/>
                </a:ext>
              </a:extLst>
            </p:cNvPr>
            <p:cNvSpPr/>
            <p:nvPr/>
          </p:nvSpPr>
          <p:spPr>
            <a:xfrm>
              <a:off x="6697035" y="1967166"/>
              <a:ext cx="682319" cy="681300"/>
            </a:xfrm>
            <a:prstGeom prst="ellipse">
              <a:avLst/>
            </a:prstGeom>
            <a:solidFill>
              <a:srgbClr val="43A8C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1082" name="Freeform: Shape 1081">
            <a:extLst>
              <a:ext uri="{FF2B5EF4-FFF2-40B4-BE49-F238E27FC236}">
                <a16:creationId xmlns:a16="http://schemas.microsoft.com/office/drawing/2014/main" id="{ABC3CF2C-0606-EC6C-BDFB-FD573FF16264}"/>
              </a:ext>
            </a:extLst>
          </p:cNvPr>
          <p:cNvSpPr/>
          <p:nvPr/>
        </p:nvSpPr>
        <p:spPr>
          <a:xfrm rot="16200000">
            <a:off x="-581019" y="6506377"/>
            <a:ext cx="3059552" cy="133350"/>
          </a:xfrm>
          <a:custGeom>
            <a:avLst/>
            <a:gdLst>
              <a:gd name="connsiteX0" fmla="*/ 3367381 w 3367381"/>
              <a:gd name="connsiteY0" fmla="*/ 66385 h 133350"/>
              <a:gd name="connsiteX1" fmla="*/ 3367381 w 3367381"/>
              <a:gd name="connsiteY1" fmla="*/ 66674 h 133350"/>
              <a:gd name="connsiteX2" fmla="*/ 3367381 w 3367381"/>
              <a:gd name="connsiteY2" fmla="*/ 133348 h 133350"/>
              <a:gd name="connsiteX3" fmla="*/ 3300707 w 3367381"/>
              <a:gd name="connsiteY3" fmla="*/ 133348 h 133350"/>
              <a:gd name="connsiteX4" fmla="*/ 3226865 w 3367381"/>
              <a:gd name="connsiteY4" fmla="*/ 133348 h 133350"/>
              <a:gd name="connsiteX5" fmla="*/ 2704568 w 3367381"/>
              <a:gd name="connsiteY5" fmla="*/ 133348 h 133350"/>
              <a:gd name="connsiteX6" fmla="*/ 2704568 w 3367381"/>
              <a:gd name="connsiteY6" fmla="*/ 133350 h 133350"/>
              <a:gd name="connsiteX7" fmla="*/ 2637894 w 3367381"/>
              <a:gd name="connsiteY7" fmla="*/ 133350 h 133350"/>
              <a:gd name="connsiteX8" fmla="*/ 2564052 w 3367381"/>
              <a:gd name="connsiteY8" fmla="*/ 133350 h 133350"/>
              <a:gd name="connsiteX9" fmla="*/ 1668399 w 3367381"/>
              <a:gd name="connsiteY9" fmla="*/ 133350 h 133350"/>
              <a:gd name="connsiteX10" fmla="*/ 1668394 w 3367381"/>
              <a:gd name="connsiteY10" fmla="*/ 133349 h 133350"/>
              <a:gd name="connsiteX11" fmla="*/ 1617675 w 3367381"/>
              <a:gd name="connsiteY11" fmla="*/ 133349 h 133350"/>
              <a:gd name="connsiteX12" fmla="*/ 1543833 w 3367381"/>
              <a:gd name="connsiteY12" fmla="*/ 133349 h 133350"/>
              <a:gd name="connsiteX13" fmla="*/ 648180 w 3367381"/>
              <a:gd name="connsiteY13" fmla="*/ 133349 h 133350"/>
              <a:gd name="connsiteX14" fmla="*/ 648175 w 3367381"/>
              <a:gd name="connsiteY14" fmla="*/ 133348 h 133350"/>
              <a:gd name="connsiteX15" fmla="*/ 66674 w 3367381"/>
              <a:gd name="connsiteY15" fmla="*/ 133348 h 133350"/>
              <a:gd name="connsiteX16" fmla="*/ 0 w 3367381"/>
              <a:gd name="connsiteY16" fmla="*/ 66674 h 133350"/>
              <a:gd name="connsiteX17" fmla="*/ 66674 w 3367381"/>
              <a:gd name="connsiteY17" fmla="*/ 0 h 133350"/>
              <a:gd name="connsiteX18" fmla="*/ 1036169 w 3367381"/>
              <a:gd name="connsiteY18" fmla="*/ 0 h 133350"/>
              <a:gd name="connsiteX19" fmla="*/ 1036174 w 3367381"/>
              <a:gd name="connsiteY19" fmla="*/ 1 h 133350"/>
              <a:gd name="connsiteX20" fmla="*/ 1277516 w 3367381"/>
              <a:gd name="connsiteY20" fmla="*/ 1 h 133350"/>
              <a:gd name="connsiteX21" fmla="*/ 1277521 w 3367381"/>
              <a:gd name="connsiteY21" fmla="*/ 0 h 133350"/>
              <a:gd name="connsiteX22" fmla="*/ 2247016 w 3367381"/>
              <a:gd name="connsiteY22" fmla="*/ 0 h 133350"/>
              <a:gd name="connsiteX23" fmla="*/ 2247026 w 3367381"/>
              <a:gd name="connsiteY23" fmla="*/ 2 h 133350"/>
              <a:gd name="connsiteX24" fmla="*/ 2331202 w 3367381"/>
              <a:gd name="connsiteY24" fmla="*/ 2 h 133350"/>
              <a:gd name="connsiteX25" fmla="*/ 2331212 w 3367381"/>
              <a:gd name="connsiteY25" fmla="*/ 0 h 133350"/>
              <a:gd name="connsiteX26" fmla="*/ 3300707 w 3367381"/>
              <a:gd name="connsiteY26" fmla="*/ 0 h 133350"/>
              <a:gd name="connsiteX27" fmla="*/ 3347853 w 3367381"/>
              <a:gd name="connsiteY27" fmla="*/ 19528 h 133350"/>
              <a:gd name="connsiteX28" fmla="*/ 3367262 w 3367381"/>
              <a:gd name="connsiteY28" fmla="*/ 6638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7381" h="133350">
                <a:moveTo>
                  <a:pt x="3367381" y="66385"/>
                </a:moveTo>
                <a:lnTo>
                  <a:pt x="3367381" y="66674"/>
                </a:lnTo>
                <a:lnTo>
                  <a:pt x="3367381" y="133348"/>
                </a:lnTo>
                <a:lnTo>
                  <a:pt x="3300707" y="133348"/>
                </a:lnTo>
                <a:lnTo>
                  <a:pt x="3226865" y="133348"/>
                </a:lnTo>
                <a:lnTo>
                  <a:pt x="2704568" y="133348"/>
                </a:lnTo>
                <a:lnTo>
                  <a:pt x="2704568" y="133350"/>
                </a:lnTo>
                <a:lnTo>
                  <a:pt x="2637894" y="133350"/>
                </a:lnTo>
                <a:lnTo>
                  <a:pt x="2564052" y="133350"/>
                </a:lnTo>
                <a:lnTo>
                  <a:pt x="1668399" y="133350"/>
                </a:lnTo>
                <a:lnTo>
                  <a:pt x="1668394" y="133349"/>
                </a:lnTo>
                <a:lnTo>
                  <a:pt x="1617675" y="133349"/>
                </a:lnTo>
                <a:lnTo>
                  <a:pt x="1543833" y="133349"/>
                </a:lnTo>
                <a:lnTo>
                  <a:pt x="648180" y="133349"/>
                </a:lnTo>
                <a:lnTo>
                  <a:pt x="648175" y="133348"/>
                </a:lnTo>
                <a:lnTo>
                  <a:pt x="66674" y="133348"/>
                </a:lnTo>
                <a:cubicBezTo>
                  <a:pt x="29851" y="133348"/>
                  <a:pt x="0" y="103497"/>
                  <a:pt x="0" y="66674"/>
                </a:cubicBezTo>
                <a:cubicBezTo>
                  <a:pt x="0" y="29851"/>
                  <a:pt x="29851" y="0"/>
                  <a:pt x="66674" y="0"/>
                </a:cubicBezTo>
                <a:lnTo>
                  <a:pt x="1036169" y="0"/>
                </a:lnTo>
                <a:lnTo>
                  <a:pt x="1036174" y="1"/>
                </a:lnTo>
                <a:lnTo>
                  <a:pt x="1277516" y="1"/>
                </a:lnTo>
                <a:lnTo>
                  <a:pt x="1277521" y="0"/>
                </a:lnTo>
                <a:lnTo>
                  <a:pt x="2247016" y="0"/>
                </a:lnTo>
                <a:lnTo>
                  <a:pt x="2247026" y="2"/>
                </a:lnTo>
                <a:lnTo>
                  <a:pt x="2331202" y="2"/>
                </a:lnTo>
                <a:lnTo>
                  <a:pt x="2331212" y="0"/>
                </a:lnTo>
                <a:lnTo>
                  <a:pt x="3300707" y="0"/>
                </a:lnTo>
                <a:cubicBezTo>
                  <a:pt x="3319119" y="0"/>
                  <a:pt x="3335787" y="7463"/>
                  <a:pt x="3347853" y="19528"/>
                </a:cubicBezTo>
                <a:lnTo>
                  <a:pt x="3367262" y="66385"/>
                </a:lnTo>
                <a:close/>
              </a:path>
            </a:pathLst>
          </a:custGeom>
          <a:solidFill>
            <a:srgbClr val="00739A"/>
          </a:solidFill>
          <a:ln w="9525" cap="flat" cmpd="sng" algn="ctr">
            <a:noFill/>
            <a:prstDash val="solid"/>
          </a:ln>
          <a:effectLst/>
        </p:spPr>
        <p:txBody>
          <a:bodyPr vert="horz" wrap="square" lIns="108000" tIns="108000" rIns="108000" bIns="108000" rtlCol="0" anchor="ctr" anchorCtr="0">
            <a:noAutofit/>
          </a:bodyPr>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FFFFFF"/>
              </a:solidFill>
              <a:effectLst/>
              <a:uLnTx/>
              <a:uFillTx/>
              <a:latin typeface="Segoe UI"/>
              <a:cs typeface="Proximus"/>
            </a:endParaRPr>
          </a:p>
        </p:txBody>
      </p:sp>
      <p:grpSp>
        <p:nvGrpSpPr>
          <p:cNvPr id="1083" name="Group 1082">
            <a:extLst>
              <a:ext uri="{FF2B5EF4-FFF2-40B4-BE49-F238E27FC236}">
                <a16:creationId xmlns:a16="http://schemas.microsoft.com/office/drawing/2014/main" id="{9C513487-9336-24C2-6C69-D684F431CC64}"/>
              </a:ext>
            </a:extLst>
          </p:cNvPr>
          <p:cNvGrpSpPr/>
          <p:nvPr/>
        </p:nvGrpSpPr>
        <p:grpSpPr>
          <a:xfrm>
            <a:off x="540002" y="6164908"/>
            <a:ext cx="817503" cy="816283"/>
            <a:chOff x="6629441" y="1899675"/>
            <a:chExt cx="817503" cy="816283"/>
          </a:xfrm>
        </p:grpSpPr>
        <p:sp>
          <p:nvSpPr>
            <p:cNvPr id="1084" name="Ellipse 43">
              <a:extLst>
                <a:ext uri="{FF2B5EF4-FFF2-40B4-BE49-F238E27FC236}">
                  <a16:creationId xmlns:a16="http://schemas.microsoft.com/office/drawing/2014/main" id="{0B70ECE9-E2F7-62CA-364C-331EA9CCAE2F}"/>
                </a:ext>
              </a:extLst>
            </p:cNvPr>
            <p:cNvSpPr/>
            <p:nvPr/>
          </p:nvSpPr>
          <p:spPr>
            <a:xfrm>
              <a:off x="6629441" y="1899675"/>
              <a:ext cx="817503" cy="81628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085" name="Ellipse 44">
              <a:extLst>
                <a:ext uri="{FF2B5EF4-FFF2-40B4-BE49-F238E27FC236}">
                  <a16:creationId xmlns:a16="http://schemas.microsoft.com/office/drawing/2014/main" id="{4AC24852-1AB5-2374-DCAB-B2B171DE0028}"/>
                </a:ext>
              </a:extLst>
            </p:cNvPr>
            <p:cNvSpPr/>
            <p:nvPr/>
          </p:nvSpPr>
          <p:spPr>
            <a:xfrm>
              <a:off x="6697035" y="1967166"/>
              <a:ext cx="682319" cy="681300"/>
            </a:xfrm>
            <a:prstGeom prst="ellipse">
              <a:avLst/>
            </a:prstGeom>
            <a:solidFill>
              <a:srgbClr val="43A8C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pic>
        <p:nvPicPr>
          <p:cNvPr id="1088" name="Graphic 1087">
            <a:extLst>
              <a:ext uri="{FF2B5EF4-FFF2-40B4-BE49-F238E27FC236}">
                <a16:creationId xmlns:a16="http://schemas.microsoft.com/office/drawing/2014/main" id="{5CE162F9-4BB6-FFD7-D049-56694D750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620" y="2426020"/>
            <a:ext cx="464266" cy="504000"/>
          </a:xfrm>
          <a:prstGeom prst="rect">
            <a:avLst/>
          </a:prstGeom>
        </p:spPr>
      </p:pic>
      <p:pic>
        <p:nvPicPr>
          <p:cNvPr id="1090" name="Graphic 1089">
            <a:extLst>
              <a:ext uri="{FF2B5EF4-FFF2-40B4-BE49-F238E27FC236}">
                <a16:creationId xmlns:a16="http://schemas.microsoft.com/office/drawing/2014/main" id="{AEC51B92-9B99-E227-3FD6-553F6FB555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0308" y="3918034"/>
            <a:ext cx="416891" cy="468000"/>
          </a:xfrm>
          <a:prstGeom prst="rect">
            <a:avLst/>
          </a:prstGeom>
        </p:spPr>
      </p:pic>
      <p:grpSp>
        <p:nvGrpSpPr>
          <p:cNvPr id="1112" name="Group 1111">
            <a:extLst>
              <a:ext uri="{FF2B5EF4-FFF2-40B4-BE49-F238E27FC236}">
                <a16:creationId xmlns:a16="http://schemas.microsoft.com/office/drawing/2014/main" id="{FC505A4A-12BF-D886-C691-23695D690DB5}"/>
              </a:ext>
            </a:extLst>
          </p:cNvPr>
          <p:cNvGrpSpPr>
            <a:grpSpLocks noChangeAspect="1"/>
          </p:cNvGrpSpPr>
          <p:nvPr/>
        </p:nvGrpSpPr>
        <p:grpSpPr>
          <a:xfrm>
            <a:off x="758330" y="6339049"/>
            <a:ext cx="380846" cy="468000"/>
            <a:chOff x="-1155208" y="5434616"/>
            <a:chExt cx="994962" cy="1222653"/>
          </a:xfrm>
          <a:solidFill>
            <a:schemeClr val="bg1"/>
          </a:solidFill>
        </p:grpSpPr>
        <p:sp>
          <p:nvSpPr>
            <p:cNvPr id="1102" name="Freeform: Shape 1101">
              <a:extLst>
                <a:ext uri="{FF2B5EF4-FFF2-40B4-BE49-F238E27FC236}">
                  <a16:creationId xmlns:a16="http://schemas.microsoft.com/office/drawing/2014/main" id="{D5F934ED-70BD-2529-E783-29BB992745A0}"/>
                </a:ext>
              </a:extLst>
            </p:cNvPr>
            <p:cNvSpPr/>
            <p:nvPr/>
          </p:nvSpPr>
          <p:spPr>
            <a:xfrm>
              <a:off x="-1155208" y="5434616"/>
              <a:ext cx="919876" cy="1076921"/>
            </a:xfrm>
            <a:custGeom>
              <a:avLst/>
              <a:gdLst>
                <a:gd name="connsiteX0" fmla="*/ 609362 w 919876"/>
                <a:gd name="connsiteY0" fmla="*/ 987387 h 1076921"/>
                <a:gd name="connsiteX1" fmla="*/ 618887 w 919876"/>
                <a:gd name="connsiteY1" fmla="*/ 977862 h 1076921"/>
                <a:gd name="connsiteX2" fmla="*/ 609362 w 919876"/>
                <a:gd name="connsiteY2" fmla="*/ 968337 h 1076921"/>
                <a:gd name="connsiteX3" fmla="*/ 558879 w 919876"/>
                <a:gd name="connsiteY3" fmla="*/ 968337 h 1076921"/>
                <a:gd name="connsiteX4" fmla="*/ 292179 w 919876"/>
                <a:gd name="connsiteY4" fmla="*/ 968337 h 1076921"/>
                <a:gd name="connsiteX5" fmla="*/ 288369 w 919876"/>
                <a:gd name="connsiteY5" fmla="*/ 958812 h 1076921"/>
                <a:gd name="connsiteX6" fmla="*/ 288369 w 919876"/>
                <a:gd name="connsiteY6" fmla="*/ 129184 h 1076921"/>
                <a:gd name="connsiteX7" fmla="*/ 288369 w 919876"/>
                <a:gd name="connsiteY7" fmla="*/ 93942 h 1076921"/>
                <a:gd name="connsiteX8" fmla="*/ 398859 w 919876"/>
                <a:gd name="connsiteY8" fmla="*/ 93942 h 1076921"/>
                <a:gd name="connsiteX9" fmla="*/ 398859 w 919876"/>
                <a:gd name="connsiteY9" fmla="*/ 93942 h 1076921"/>
                <a:gd name="connsiteX10" fmla="*/ 628412 w 919876"/>
                <a:gd name="connsiteY10" fmla="*/ 93942 h 1076921"/>
                <a:gd name="connsiteX11" fmla="*/ 900827 w 919876"/>
                <a:gd name="connsiteY11" fmla="*/ 93942 h 1076921"/>
                <a:gd name="connsiteX12" fmla="*/ 900827 w 919876"/>
                <a:gd name="connsiteY12" fmla="*/ 567334 h 1076921"/>
                <a:gd name="connsiteX13" fmla="*/ 910352 w 919876"/>
                <a:gd name="connsiteY13" fmla="*/ 576859 h 1076921"/>
                <a:gd name="connsiteX14" fmla="*/ 919877 w 919876"/>
                <a:gd name="connsiteY14" fmla="*/ 567334 h 1076921"/>
                <a:gd name="connsiteX15" fmla="*/ 919877 w 919876"/>
                <a:gd name="connsiteY15" fmla="*/ 84417 h 1076921"/>
                <a:gd name="connsiteX16" fmla="*/ 910352 w 919876"/>
                <a:gd name="connsiteY16" fmla="*/ 74892 h 1076921"/>
                <a:gd name="connsiteX17" fmla="*/ 635079 w 919876"/>
                <a:gd name="connsiteY17" fmla="*/ 74892 h 1076921"/>
                <a:gd name="connsiteX18" fmla="*/ 609362 w 919876"/>
                <a:gd name="connsiteY18" fmla="*/ 6312 h 1076921"/>
                <a:gd name="connsiteX19" fmla="*/ 596979 w 919876"/>
                <a:gd name="connsiteY19" fmla="*/ 597 h 1076921"/>
                <a:gd name="connsiteX20" fmla="*/ 396954 w 919876"/>
                <a:gd name="connsiteY20" fmla="*/ 74892 h 1076921"/>
                <a:gd name="connsiteX21" fmla="*/ 279797 w 919876"/>
                <a:gd name="connsiteY21" fmla="*/ 74892 h 1076921"/>
                <a:gd name="connsiteX22" fmla="*/ 270272 w 919876"/>
                <a:gd name="connsiteY22" fmla="*/ 84417 h 1076921"/>
                <a:gd name="connsiteX23" fmla="*/ 270272 w 919876"/>
                <a:gd name="connsiteY23" fmla="*/ 121564 h 1076921"/>
                <a:gd name="connsiteX24" fmla="*/ 6429 w 919876"/>
                <a:gd name="connsiteY24" fmla="*/ 219672 h 1076921"/>
                <a:gd name="connsiteX25" fmla="*/ 714 w 919876"/>
                <a:gd name="connsiteY25" fmla="*/ 224434 h 1076921"/>
                <a:gd name="connsiteX26" fmla="*/ 714 w 919876"/>
                <a:gd name="connsiteY26" fmla="*/ 232054 h 1076921"/>
                <a:gd name="connsiteX27" fmla="*/ 270272 w 919876"/>
                <a:gd name="connsiteY27" fmla="*/ 962622 h 1076921"/>
                <a:gd name="connsiteX28" fmla="*/ 270272 w 919876"/>
                <a:gd name="connsiteY28" fmla="*/ 977862 h 1076921"/>
                <a:gd name="connsiteX29" fmla="*/ 279797 w 919876"/>
                <a:gd name="connsiteY29" fmla="*/ 987387 h 1076921"/>
                <a:gd name="connsiteX30" fmla="*/ 310277 w 919876"/>
                <a:gd name="connsiteY30" fmla="*/ 1070254 h 1076921"/>
                <a:gd name="connsiteX31" fmla="*/ 318849 w 919876"/>
                <a:gd name="connsiteY31" fmla="*/ 1076922 h 1076921"/>
                <a:gd name="connsiteX32" fmla="*/ 321707 w 919876"/>
                <a:gd name="connsiteY32" fmla="*/ 1075969 h 1076921"/>
                <a:gd name="connsiteX33" fmla="*/ 559832 w 919876"/>
                <a:gd name="connsiteY33" fmla="*/ 988339 h 1076921"/>
                <a:gd name="connsiteX34" fmla="*/ 609362 w 919876"/>
                <a:gd name="connsiteY34" fmla="*/ 987387 h 1076921"/>
                <a:gd name="connsiteX35" fmla="*/ 609362 w 919876"/>
                <a:gd name="connsiteY35" fmla="*/ 987387 h 1076921"/>
                <a:gd name="connsiteX36" fmla="*/ 596027 w 919876"/>
                <a:gd name="connsiteY36" fmla="*/ 22504 h 1076921"/>
                <a:gd name="connsiteX37" fmla="*/ 616029 w 919876"/>
                <a:gd name="connsiteY37" fmla="*/ 74892 h 1076921"/>
                <a:gd name="connsiteX38" fmla="*/ 452199 w 919876"/>
                <a:gd name="connsiteY38" fmla="*/ 74892 h 1076921"/>
                <a:gd name="connsiteX39" fmla="*/ 596027 w 919876"/>
                <a:gd name="connsiteY39" fmla="*/ 22504 h 1076921"/>
                <a:gd name="connsiteX40" fmla="*/ 270272 w 919876"/>
                <a:gd name="connsiteY40" fmla="*/ 142519 h 1076921"/>
                <a:gd name="connsiteX41" fmla="*/ 270272 w 919876"/>
                <a:gd name="connsiteY41" fmla="*/ 908329 h 1076921"/>
                <a:gd name="connsiteX42" fmla="*/ 21669 w 919876"/>
                <a:gd name="connsiteY42" fmla="*/ 233959 h 1076921"/>
                <a:gd name="connsiteX43" fmla="*/ 270272 w 919876"/>
                <a:gd name="connsiteY43" fmla="*/ 142519 h 1076921"/>
                <a:gd name="connsiteX44" fmla="*/ 324564 w 919876"/>
                <a:gd name="connsiteY44" fmla="*/ 1055014 h 1076921"/>
                <a:gd name="connsiteX45" fmla="*/ 299799 w 919876"/>
                <a:gd name="connsiteY45" fmla="*/ 988339 h 1076921"/>
                <a:gd name="connsiteX46" fmla="*/ 505539 w 919876"/>
                <a:gd name="connsiteY46" fmla="*/ 988339 h 1076921"/>
                <a:gd name="connsiteX47" fmla="*/ 324564 w 919876"/>
                <a:gd name="connsiteY47" fmla="*/ 1055014 h 107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9876" h="1076921">
                  <a:moveTo>
                    <a:pt x="609362" y="987387"/>
                  </a:moveTo>
                  <a:cubicBezTo>
                    <a:pt x="615077" y="987387"/>
                    <a:pt x="618887" y="983577"/>
                    <a:pt x="618887" y="977862"/>
                  </a:cubicBezTo>
                  <a:cubicBezTo>
                    <a:pt x="618887" y="972147"/>
                    <a:pt x="615077" y="968337"/>
                    <a:pt x="609362" y="968337"/>
                  </a:cubicBezTo>
                  <a:lnTo>
                    <a:pt x="558879" y="968337"/>
                  </a:lnTo>
                  <a:lnTo>
                    <a:pt x="292179" y="968337"/>
                  </a:lnTo>
                  <a:lnTo>
                    <a:pt x="288369" y="958812"/>
                  </a:lnTo>
                  <a:lnTo>
                    <a:pt x="288369" y="129184"/>
                  </a:lnTo>
                  <a:lnTo>
                    <a:pt x="288369" y="93942"/>
                  </a:lnTo>
                  <a:lnTo>
                    <a:pt x="398859" y="93942"/>
                  </a:lnTo>
                  <a:lnTo>
                    <a:pt x="398859" y="93942"/>
                  </a:lnTo>
                  <a:lnTo>
                    <a:pt x="628412" y="93942"/>
                  </a:lnTo>
                  <a:lnTo>
                    <a:pt x="900827" y="93942"/>
                  </a:lnTo>
                  <a:lnTo>
                    <a:pt x="900827" y="567334"/>
                  </a:lnTo>
                  <a:cubicBezTo>
                    <a:pt x="900827" y="572097"/>
                    <a:pt x="904637" y="576859"/>
                    <a:pt x="910352" y="576859"/>
                  </a:cubicBezTo>
                  <a:cubicBezTo>
                    <a:pt x="916067" y="576859"/>
                    <a:pt x="919877" y="572097"/>
                    <a:pt x="919877" y="567334"/>
                  </a:cubicBezTo>
                  <a:lnTo>
                    <a:pt x="919877" y="84417"/>
                  </a:lnTo>
                  <a:cubicBezTo>
                    <a:pt x="919877" y="78702"/>
                    <a:pt x="916067" y="74892"/>
                    <a:pt x="910352" y="74892"/>
                  </a:cubicBezTo>
                  <a:lnTo>
                    <a:pt x="635079" y="74892"/>
                  </a:lnTo>
                  <a:lnTo>
                    <a:pt x="609362" y="6312"/>
                  </a:lnTo>
                  <a:cubicBezTo>
                    <a:pt x="607457" y="1549"/>
                    <a:pt x="601742" y="-1308"/>
                    <a:pt x="596979" y="597"/>
                  </a:cubicBezTo>
                  <a:lnTo>
                    <a:pt x="396954" y="74892"/>
                  </a:lnTo>
                  <a:lnTo>
                    <a:pt x="279797" y="74892"/>
                  </a:lnTo>
                  <a:cubicBezTo>
                    <a:pt x="275034" y="74892"/>
                    <a:pt x="270272" y="78702"/>
                    <a:pt x="270272" y="84417"/>
                  </a:cubicBezTo>
                  <a:lnTo>
                    <a:pt x="270272" y="121564"/>
                  </a:lnTo>
                  <a:lnTo>
                    <a:pt x="6429" y="219672"/>
                  </a:lnTo>
                  <a:cubicBezTo>
                    <a:pt x="3572" y="220624"/>
                    <a:pt x="2619" y="222529"/>
                    <a:pt x="714" y="224434"/>
                  </a:cubicBezTo>
                  <a:cubicBezTo>
                    <a:pt x="-238" y="226339"/>
                    <a:pt x="-238" y="229197"/>
                    <a:pt x="714" y="232054"/>
                  </a:cubicBezTo>
                  <a:lnTo>
                    <a:pt x="270272" y="962622"/>
                  </a:lnTo>
                  <a:lnTo>
                    <a:pt x="270272" y="977862"/>
                  </a:lnTo>
                  <a:cubicBezTo>
                    <a:pt x="270272" y="982624"/>
                    <a:pt x="274082" y="987387"/>
                    <a:pt x="279797" y="987387"/>
                  </a:cubicBezTo>
                  <a:lnTo>
                    <a:pt x="310277" y="1070254"/>
                  </a:lnTo>
                  <a:cubicBezTo>
                    <a:pt x="312182" y="1074064"/>
                    <a:pt x="315039" y="1076922"/>
                    <a:pt x="318849" y="1076922"/>
                  </a:cubicBezTo>
                  <a:cubicBezTo>
                    <a:pt x="319802" y="1076922"/>
                    <a:pt x="320754" y="1076922"/>
                    <a:pt x="321707" y="1075969"/>
                  </a:cubicBezTo>
                  <a:lnTo>
                    <a:pt x="559832" y="988339"/>
                  </a:lnTo>
                  <a:lnTo>
                    <a:pt x="609362" y="987387"/>
                  </a:lnTo>
                  <a:lnTo>
                    <a:pt x="609362" y="987387"/>
                  </a:lnTo>
                  <a:close/>
                  <a:moveTo>
                    <a:pt x="596027" y="22504"/>
                  </a:moveTo>
                  <a:lnTo>
                    <a:pt x="616029" y="74892"/>
                  </a:lnTo>
                  <a:lnTo>
                    <a:pt x="452199" y="74892"/>
                  </a:lnTo>
                  <a:lnTo>
                    <a:pt x="596027" y="22504"/>
                  </a:lnTo>
                  <a:close/>
                  <a:moveTo>
                    <a:pt x="270272" y="142519"/>
                  </a:moveTo>
                  <a:lnTo>
                    <a:pt x="270272" y="908329"/>
                  </a:lnTo>
                  <a:lnTo>
                    <a:pt x="21669" y="233959"/>
                  </a:lnTo>
                  <a:lnTo>
                    <a:pt x="270272" y="142519"/>
                  </a:lnTo>
                  <a:close/>
                  <a:moveTo>
                    <a:pt x="324564" y="1055014"/>
                  </a:moveTo>
                  <a:lnTo>
                    <a:pt x="299799" y="988339"/>
                  </a:lnTo>
                  <a:lnTo>
                    <a:pt x="505539" y="988339"/>
                  </a:lnTo>
                  <a:lnTo>
                    <a:pt x="324564" y="1055014"/>
                  </a:lnTo>
                  <a:close/>
                </a:path>
              </a:pathLst>
            </a:custGeom>
            <a:grpFill/>
            <a:ln w="0"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78A4FCCA-E1B2-88B4-CF97-5854AF9D3583}"/>
                </a:ext>
              </a:extLst>
            </p:cNvPr>
            <p:cNvSpPr/>
            <p:nvPr/>
          </p:nvSpPr>
          <p:spPr>
            <a:xfrm>
              <a:off x="-778257" y="5647119"/>
              <a:ext cx="191953" cy="159568"/>
            </a:xfrm>
            <a:custGeom>
              <a:avLst/>
              <a:gdLst>
                <a:gd name="connsiteX0" fmla="*/ 145733 w 191953"/>
                <a:gd name="connsiteY0" fmla="*/ 36696 h 159568"/>
                <a:gd name="connsiteX1" fmla="*/ 184785 w 191953"/>
                <a:gd name="connsiteY1" fmla="*/ 18598 h 159568"/>
                <a:gd name="connsiteX2" fmla="*/ 191453 w 191953"/>
                <a:gd name="connsiteY2" fmla="*/ 7168 h 159568"/>
                <a:gd name="connsiteX3" fmla="*/ 180023 w 191953"/>
                <a:gd name="connsiteY3" fmla="*/ 501 h 159568"/>
                <a:gd name="connsiteX4" fmla="*/ 141923 w 191953"/>
                <a:gd name="connsiteY4" fmla="*/ 16693 h 159568"/>
                <a:gd name="connsiteX5" fmla="*/ 136208 w 191953"/>
                <a:gd name="connsiteY5" fmla="*/ 14788 h 159568"/>
                <a:gd name="connsiteX6" fmla="*/ 9525 w 191953"/>
                <a:gd name="connsiteY6" fmla="*/ 14788 h 159568"/>
                <a:gd name="connsiteX7" fmla="*/ 0 w 191953"/>
                <a:gd name="connsiteY7" fmla="*/ 24313 h 159568"/>
                <a:gd name="connsiteX8" fmla="*/ 0 w 191953"/>
                <a:gd name="connsiteY8" fmla="*/ 150043 h 159568"/>
                <a:gd name="connsiteX9" fmla="*/ 9525 w 191953"/>
                <a:gd name="connsiteY9" fmla="*/ 159568 h 159568"/>
                <a:gd name="connsiteX10" fmla="*/ 136208 w 191953"/>
                <a:gd name="connsiteY10" fmla="*/ 159568 h 159568"/>
                <a:gd name="connsiteX11" fmla="*/ 145733 w 191953"/>
                <a:gd name="connsiteY11" fmla="*/ 150043 h 159568"/>
                <a:gd name="connsiteX12" fmla="*/ 145733 w 191953"/>
                <a:gd name="connsiteY12" fmla="*/ 36696 h 159568"/>
                <a:gd name="connsiteX13" fmla="*/ 19050 w 191953"/>
                <a:gd name="connsiteY13" fmla="*/ 140518 h 159568"/>
                <a:gd name="connsiteX14" fmla="*/ 19050 w 191953"/>
                <a:gd name="connsiteY14" fmla="*/ 32886 h 159568"/>
                <a:gd name="connsiteX15" fmla="*/ 119063 w 191953"/>
                <a:gd name="connsiteY15" fmla="*/ 32886 h 159568"/>
                <a:gd name="connsiteX16" fmla="*/ 78105 w 191953"/>
                <a:gd name="connsiteY16" fmla="*/ 80511 h 159568"/>
                <a:gd name="connsiteX17" fmla="*/ 57150 w 191953"/>
                <a:gd name="connsiteY17" fmla="*/ 59556 h 159568"/>
                <a:gd name="connsiteX18" fmla="*/ 43815 w 191953"/>
                <a:gd name="connsiteY18" fmla="*/ 59556 h 159568"/>
                <a:gd name="connsiteX19" fmla="*/ 43815 w 191953"/>
                <a:gd name="connsiteY19" fmla="*/ 72891 h 159568"/>
                <a:gd name="connsiteX20" fmla="*/ 73343 w 191953"/>
                <a:gd name="connsiteY20" fmla="*/ 102418 h 159568"/>
                <a:gd name="connsiteX21" fmla="*/ 80010 w 191953"/>
                <a:gd name="connsiteY21" fmla="*/ 105276 h 159568"/>
                <a:gd name="connsiteX22" fmla="*/ 80963 w 191953"/>
                <a:gd name="connsiteY22" fmla="*/ 105276 h 159568"/>
                <a:gd name="connsiteX23" fmla="*/ 87630 w 191953"/>
                <a:gd name="connsiteY23" fmla="*/ 100513 h 159568"/>
                <a:gd name="connsiteX24" fmla="*/ 126683 w 191953"/>
                <a:gd name="connsiteY24" fmla="*/ 52888 h 159568"/>
                <a:gd name="connsiteX25" fmla="*/ 126683 w 191953"/>
                <a:gd name="connsiteY25" fmla="*/ 140518 h 159568"/>
                <a:gd name="connsiteX26" fmla="*/ 19050 w 191953"/>
                <a:gd name="connsiteY26" fmla="*/ 140518 h 15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953" h="159568">
                  <a:moveTo>
                    <a:pt x="145733" y="36696"/>
                  </a:moveTo>
                  <a:cubicBezTo>
                    <a:pt x="157163" y="28123"/>
                    <a:pt x="170498" y="21456"/>
                    <a:pt x="184785" y="18598"/>
                  </a:cubicBezTo>
                  <a:cubicBezTo>
                    <a:pt x="189548" y="17646"/>
                    <a:pt x="193358" y="11931"/>
                    <a:pt x="191453" y="7168"/>
                  </a:cubicBezTo>
                  <a:cubicBezTo>
                    <a:pt x="190500" y="2406"/>
                    <a:pt x="184785" y="-1404"/>
                    <a:pt x="180023" y="501"/>
                  </a:cubicBezTo>
                  <a:cubicBezTo>
                    <a:pt x="166688" y="4311"/>
                    <a:pt x="153353" y="10026"/>
                    <a:pt x="141923" y="16693"/>
                  </a:cubicBezTo>
                  <a:cubicBezTo>
                    <a:pt x="140018" y="15741"/>
                    <a:pt x="138113" y="14788"/>
                    <a:pt x="136208" y="14788"/>
                  </a:cubicBezTo>
                  <a:lnTo>
                    <a:pt x="9525" y="14788"/>
                  </a:lnTo>
                  <a:cubicBezTo>
                    <a:pt x="4763" y="14788"/>
                    <a:pt x="0" y="19551"/>
                    <a:pt x="0" y="24313"/>
                  </a:cubicBezTo>
                  <a:lnTo>
                    <a:pt x="0" y="150043"/>
                  </a:lnTo>
                  <a:cubicBezTo>
                    <a:pt x="0" y="154806"/>
                    <a:pt x="4763" y="159568"/>
                    <a:pt x="9525" y="159568"/>
                  </a:cubicBezTo>
                  <a:lnTo>
                    <a:pt x="136208" y="159568"/>
                  </a:lnTo>
                  <a:cubicBezTo>
                    <a:pt x="141923" y="159568"/>
                    <a:pt x="145733" y="154806"/>
                    <a:pt x="145733" y="150043"/>
                  </a:cubicBezTo>
                  <a:lnTo>
                    <a:pt x="145733" y="36696"/>
                  </a:lnTo>
                  <a:close/>
                  <a:moveTo>
                    <a:pt x="19050" y="140518"/>
                  </a:moveTo>
                  <a:lnTo>
                    <a:pt x="19050" y="32886"/>
                  </a:lnTo>
                  <a:lnTo>
                    <a:pt x="119063" y="32886"/>
                  </a:lnTo>
                  <a:cubicBezTo>
                    <a:pt x="100013" y="50031"/>
                    <a:pt x="85725" y="69081"/>
                    <a:pt x="78105" y="80511"/>
                  </a:cubicBezTo>
                  <a:lnTo>
                    <a:pt x="57150" y="59556"/>
                  </a:lnTo>
                  <a:cubicBezTo>
                    <a:pt x="53340" y="55746"/>
                    <a:pt x="47625" y="55746"/>
                    <a:pt x="43815" y="59556"/>
                  </a:cubicBezTo>
                  <a:cubicBezTo>
                    <a:pt x="40005" y="63366"/>
                    <a:pt x="40005" y="69081"/>
                    <a:pt x="43815" y="72891"/>
                  </a:cubicBezTo>
                  <a:lnTo>
                    <a:pt x="73343" y="102418"/>
                  </a:lnTo>
                  <a:cubicBezTo>
                    <a:pt x="75248" y="104323"/>
                    <a:pt x="77153" y="105276"/>
                    <a:pt x="80010" y="105276"/>
                  </a:cubicBezTo>
                  <a:cubicBezTo>
                    <a:pt x="80010" y="105276"/>
                    <a:pt x="80963" y="105276"/>
                    <a:pt x="80963" y="105276"/>
                  </a:cubicBezTo>
                  <a:cubicBezTo>
                    <a:pt x="83820" y="105276"/>
                    <a:pt x="86678" y="103371"/>
                    <a:pt x="87630" y="100513"/>
                  </a:cubicBezTo>
                  <a:cubicBezTo>
                    <a:pt x="87630" y="100513"/>
                    <a:pt x="101918" y="74796"/>
                    <a:pt x="126683" y="52888"/>
                  </a:cubicBezTo>
                  <a:lnTo>
                    <a:pt x="126683" y="140518"/>
                  </a:lnTo>
                  <a:lnTo>
                    <a:pt x="19050" y="140518"/>
                  </a:lnTo>
                  <a:close/>
                </a:path>
              </a:pathLst>
            </a:custGeom>
            <a:grpFill/>
            <a:ln w="0"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C994336F-6314-A170-E6F6-E6FD54FC9168}"/>
                </a:ext>
              </a:extLst>
            </p:cNvPr>
            <p:cNvSpPr/>
            <p:nvPr/>
          </p:nvSpPr>
          <p:spPr>
            <a:xfrm>
              <a:off x="-778257" y="5893365"/>
              <a:ext cx="145732" cy="145732"/>
            </a:xfrm>
            <a:custGeom>
              <a:avLst/>
              <a:gdLst>
                <a:gd name="connsiteX0" fmla="*/ 145733 w 145732"/>
                <a:gd name="connsiteY0" fmla="*/ 9525 h 145732"/>
                <a:gd name="connsiteX1" fmla="*/ 136208 w 145732"/>
                <a:gd name="connsiteY1" fmla="*/ 0 h 145732"/>
                <a:gd name="connsiteX2" fmla="*/ 9525 w 145732"/>
                <a:gd name="connsiteY2" fmla="*/ 0 h 145732"/>
                <a:gd name="connsiteX3" fmla="*/ 0 w 145732"/>
                <a:gd name="connsiteY3" fmla="*/ 9525 h 145732"/>
                <a:gd name="connsiteX4" fmla="*/ 0 w 145732"/>
                <a:gd name="connsiteY4" fmla="*/ 136208 h 145732"/>
                <a:gd name="connsiteX5" fmla="*/ 9525 w 145732"/>
                <a:gd name="connsiteY5" fmla="*/ 145733 h 145732"/>
                <a:gd name="connsiteX6" fmla="*/ 136208 w 145732"/>
                <a:gd name="connsiteY6" fmla="*/ 145733 h 145732"/>
                <a:gd name="connsiteX7" fmla="*/ 145733 w 145732"/>
                <a:gd name="connsiteY7" fmla="*/ 136208 h 145732"/>
                <a:gd name="connsiteX8" fmla="*/ 145733 w 145732"/>
                <a:gd name="connsiteY8" fmla="*/ 9525 h 145732"/>
                <a:gd name="connsiteX9" fmla="*/ 126683 w 145732"/>
                <a:gd name="connsiteY9" fmla="*/ 126683 h 145732"/>
                <a:gd name="connsiteX10" fmla="*/ 19050 w 145732"/>
                <a:gd name="connsiteY10" fmla="*/ 126683 h 145732"/>
                <a:gd name="connsiteX11" fmla="*/ 19050 w 145732"/>
                <a:gd name="connsiteY11" fmla="*/ 19050 h 145732"/>
                <a:gd name="connsiteX12" fmla="*/ 126683 w 145732"/>
                <a:gd name="connsiteY12" fmla="*/ 19050 h 145732"/>
                <a:gd name="connsiteX13" fmla="*/ 126683 w 145732"/>
                <a:gd name="connsiteY13" fmla="*/ 12668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32" h="145732">
                  <a:moveTo>
                    <a:pt x="145733" y="9525"/>
                  </a:moveTo>
                  <a:cubicBezTo>
                    <a:pt x="145733" y="4763"/>
                    <a:pt x="141923" y="0"/>
                    <a:pt x="136208" y="0"/>
                  </a:cubicBezTo>
                  <a:lnTo>
                    <a:pt x="9525" y="0"/>
                  </a:lnTo>
                  <a:cubicBezTo>
                    <a:pt x="4763" y="0"/>
                    <a:pt x="0" y="4763"/>
                    <a:pt x="0" y="9525"/>
                  </a:cubicBezTo>
                  <a:lnTo>
                    <a:pt x="0" y="136208"/>
                  </a:lnTo>
                  <a:cubicBezTo>
                    <a:pt x="0" y="141923"/>
                    <a:pt x="4763" y="145733"/>
                    <a:pt x="9525" y="145733"/>
                  </a:cubicBezTo>
                  <a:lnTo>
                    <a:pt x="136208" y="145733"/>
                  </a:lnTo>
                  <a:cubicBezTo>
                    <a:pt x="141923" y="145733"/>
                    <a:pt x="145733" y="141923"/>
                    <a:pt x="145733" y="136208"/>
                  </a:cubicBezTo>
                  <a:lnTo>
                    <a:pt x="145733" y="9525"/>
                  </a:lnTo>
                  <a:close/>
                  <a:moveTo>
                    <a:pt x="126683" y="126683"/>
                  </a:moveTo>
                  <a:lnTo>
                    <a:pt x="19050" y="126683"/>
                  </a:lnTo>
                  <a:lnTo>
                    <a:pt x="19050" y="19050"/>
                  </a:lnTo>
                  <a:lnTo>
                    <a:pt x="126683" y="19050"/>
                  </a:lnTo>
                  <a:cubicBezTo>
                    <a:pt x="126683" y="19050"/>
                    <a:pt x="126683" y="126683"/>
                    <a:pt x="126683" y="126683"/>
                  </a:cubicBezTo>
                  <a:close/>
                </a:path>
              </a:pathLst>
            </a:custGeom>
            <a:grpFill/>
            <a:ln w="0"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148A99C8-B057-8F1D-EAF5-5BDE5E37E66A}"/>
                </a:ext>
              </a:extLst>
            </p:cNvPr>
            <p:cNvSpPr/>
            <p:nvPr/>
          </p:nvSpPr>
          <p:spPr>
            <a:xfrm>
              <a:off x="-778257" y="6125775"/>
              <a:ext cx="145732" cy="145732"/>
            </a:xfrm>
            <a:custGeom>
              <a:avLst/>
              <a:gdLst>
                <a:gd name="connsiteX0" fmla="*/ 136208 w 145732"/>
                <a:gd name="connsiteY0" fmla="*/ 0 h 145732"/>
                <a:gd name="connsiteX1" fmla="*/ 9525 w 145732"/>
                <a:gd name="connsiteY1" fmla="*/ 0 h 145732"/>
                <a:gd name="connsiteX2" fmla="*/ 0 w 145732"/>
                <a:gd name="connsiteY2" fmla="*/ 9525 h 145732"/>
                <a:gd name="connsiteX3" fmla="*/ 0 w 145732"/>
                <a:gd name="connsiteY3" fmla="*/ 136208 h 145732"/>
                <a:gd name="connsiteX4" fmla="*/ 9525 w 145732"/>
                <a:gd name="connsiteY4" fmla="*/ 145733 h 145732"/>
                <a:gd name="connsiteX5" fmla="*/ 136208 w 145732"/>
                <a:gd name="connsiteY5" fmla="*/ 145733 h 145732"/>
                <a:gd name="connsiteX6" fmla="*/ 145733 w 145732"/>
                <a:gd name="connsiteY6" fmla="*/ 136208 h 145732"/>
                <a:gd name="connsiteX7" fmla="*/ 145733 w 145732"/>
                <a:gd name="connsiteY7" fmla="*/ 9525 h 145732"/>
                <a:gd name="connsiteX8" fmla="*/ 136208 w 145732"/>
                <a:gd name="connsiteY8" fmla="*/ 0 h 145732"/>
                <a:gd name="connsiteX9" fmla="*/ 126683 w 145732"/>
                <a:gd name="connsiteY9" fmla="*/ 125730 h 145732"/>
                <a:gd name="connsiteX10" fmla="*/ 19050 w 145732"/>
                <a:gd name="connsiteY10" fmla="*/ 125730 h 145732"/>
                <a:gd name="connsiteX11" fmla="*/ 19050 w 145732"/>
                <a:gd name="connsiteY11" fmla="*/ 19050 h 145732"/>
                <a:gd name="connsiteX12" fmla="*/ 126683 w 145732"/>
                <a:gd name="connsiteY12" fmla="*/ 19050 h 145732"/>
                <a:gd name="connsiteX13" fmla="*/ 126683 w 145732"/>
                <a:gd name="connsiteY13" fmla="*/ 125730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32" h="145732">
                  <a:moveTo>
                    <a:pt x="136208" y="0"/>
                  </a:moveTo>
                  <a:lnTo>
                    <a:pt x="9525" y="0"/>
                  </a:lnTo>
                  <a:cubicBezTo>
                    <a:pt x="4763" y="0"/>
                    <a:pt x="0" y="3810"/>
                    <a:pt x="0" y="9525"/>
                  </a:cubicBezTo>
                  <a:lnTo>
                    <a:pt x="0" y="136208"/>
                  </a:lnTo>
                  <a:cubicBezTo>
                    <a:pt x="0" y="141923"/>
                    <a:pt x="4763" y="145733"/>
                    <a:pt x="9525" y="145733"/>
                  </a:cubicBezTo>
                  <a:lnTo>
                    <a:pt x="136208" y="145733"/>
                  </a:lnTo>
                  <a:cubicBezTo>
                    <a:pt x="141923" y="145733"/>
                    <a:pt x="145733" y="141923"/>
                    <a:pt x="145733" y="136208"/>
                  </a:cubicBezTo>
                  <a:lnTo>
                    <a:pt x="145733" y="9525"/>
                  </a:lnTo>
                  <a:cubicBezTo>
                    <a:pt x="145733" y="3810"/>
                    <a:pt x="140970" y="0"/>
                    <a:pt x="136208" y="0"/>
                  </a:cubicBezTo>
                  <a:close/>
                  <a:moveTo>
                    <a:pt x="126683" y="125730"/>
                  </a:moveTo>
                  <a:lnTo>
                    <a:pt x="19050" y="125730"/>
                  </a:lnTo>
                  <a:lnTo>
                    <a:pt x="19050" y="19050"/>
                  </a:lnTo>
                  <a:lnTo>
                    <a:pt x="126683" y="19050"/>
                  </a:lnTo>
                  <a:cubicBezTo>
                    <a:pt x="126683" y="19050"/>
                    <a:pt x="126683" y="125730"/>
                    <a:pt x="126683" y="125730"/>
                  </a:cubicBezTo>
                  <a:close/>
                </a:path>
              </a:pathLst>
            </a:custGeom>
            <a:grpFill/>
            <a:ln w="0"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343E6A08-708E-6CCD-111C-EE5DC14D6E86}"/>
                </a:ext>
              </a:extLst>
            </p:cNvPr>
            <p:cNvSpPr/>
            <p:nvPr/>
          </p:nvSpPr>
          <p:spPr>
            <a:xfrm>
              <a:off x="-569659" y="5694293"/>
              <a:ext cx="207645" cy="19050"/>
            </a:xfrm>
            <a:custGeom>
              <a:avLst/>
              <a:gdLst>
                <a:gd name="connsiteX0" fmla="*/ 198120 w 207645"/>
                <a:gd name="connsiteY0" fmla="*/ 0 h 19050"/>
                <a:gd name="connsiteX1" fmla="*/ 9525 w 207645"/>
                <a:gd name="connsiteY1" fmla="*/ 0 h 19050"/>
                <a:gd name="connsiteX2" fmla="*/ 0 w 207645"/>
                <a:gd name="connsiteY2" fmla="*/ 9525 h 19050"/>
                <a:gd name="connsiteX3" fmla="*/ 9525 w 207645"/>
                <a:gd name="connsiteY3" fmla="*/ 19050 h 19050"/>
                <a:gd name="connsiteX4" fmla="*/ 198120 w 207645"/>
                <a:gd name="connsiteY4" fmla="*/ 19050 h 19050"/>
                <a:gd name="connsiteX5" fmla="*/ 207645 w 207645"/>
                <a:gd name="connsiteY5" fmla="*/ 9525 h 19050"/>
                <a:gd name="connsiteX6" fmla="*/ 198120 w 207645"/>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5" h="19050">
                  <a:moveTo>
                    <a:pt x="198120" y="0"/>
                  </a:moveTo>
                  <a:lnTo>
                    <a:pt x="9525" y="0"/>
                  </a:lnTo>
                  <a:cubicBezTo>
                    <a:pt x="3810" y="0"/>
                    <a:pt x="0" y="4763"/>
                    <a:pt x="0" y="9525"/>
                  </a:cubicBezTo>
                  <a:cubicBezTo>
                    <a:pt x="0" y="14288"/>
                    <a:pt x="3810" y="19050"/>
                    <a:pt x="9525" y="19050"/>
                  </a:cubicBezTo>
                  <a:lnTo>
                    <a:pt x="198120" y="19050"/>
                  </a:lnTo>
                  <a:cubicBezTo>
                    <a:pt x="203835" y="19050"/>
                    <a:pt x="207645" y="14288"/>
                    <a:pt x="207645" y="9525"/>
                  </a:cubicBezTo>
                  <a:cubicBezTo>
                    <a:pt x="207645" y="4763"/>
                    <a:pt x="202883" y="0"/>
                    <a:pt x="198120" y="0"/>
                  </a:cubicBezTo>
                  <a:close/>
                </a:path>
              </a:pathLst>
            </a:custGeom>
            <a:grpFill/>
            <a:ln w="0"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id="{14463A0F-CB60-A356-EFC7-AF1A13DB5C81}"/>
                </a:ext>
              </a:extLst>
            </p:cNvPr>
            <p:cNvSpPr/>
            <p:nvPr/>
          </p:nvSpPr>
          <p:spPr>
            <a:xfrm>
              <a:off x="-569659" y="5754300"/>
              <a:ext cx="207645" cy="19050"/>
            </a:xfrm>
            <a:custGeom>
              <a:avLst/>
              <a:gdLst>
                <a:gd name="connsiteX0" fmla="*/ 198120 w 207645"/>
                <a:gd name="connsiteY0" fmla="*/ 0 h 19050"/>
                <a:gd name="connsiteX1" fmla="*/ 9525 w 207645"/>
                <a:gd name="connsiteY1" fmla="*/ 0 h 19050"/>
                <a:gd name="connsiteX2" fmla="*/ 0 w 207645"/>
                <a:gd name="connsiteY2" fmla="*/ 9525 h 19050"/>
                <a:gd name="connsiteX3" fmla="*/ 9525 w 207645"/>
                <a:gd name="connsiteY3" fmla="*/ 19050 h 19050"/>
                <a:gd name="connsiteX4" fmla="*/ 198120 w 207645"/>
                <a:gd name="connsiteY4" fmla="*/ 19050 h 19050"/>
                <a:gd name="connsiteX5" fmla="*/ 207645 w 207645"/>
                <a:gd name="connsiteY5" fmla="*/ 9525 h 19050"/>
                <a:gd name="connsiteX6" fmla="*/ 198120 w 207645"/>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5" h="19050">
                  <a:moveTo>
                    <a:pt x="198120" y="0"/>
                  </a:moveTo>
                  <a:lnTo>
                    <a:pt x="9525" y="0"/>
                  </a:lnTo>
                  <a:cubicBezTo>
                    <a:pt x="3810" y="0"/>
                    <a:pt x="0" y="4763"/>
                    <a:pt x="0" y="9525"/>
                  </a:cubicBezTo>
                  <a:cubicBezTo>
                    <a:pt x="0" y="14288"/>
                    <a:pt x="3810" y="19050"/>
                    <a:pt x="9525" y="19050"/>
                  </a:cubicBezTo>
                  <a:lnTo>
                    <a:pt x="198120" y="19050"/>
                  </a:lnTo>
                  <a:cubicBezTo>
                    <a:pt x="203835" y="19050"/>
                    <a:pt x="207645" y="14288"/>
                    <a:pt x="207645" y="9525"/>
                  </a:cubicBezTo>
                  <a:cubicBezTo>
                    <a:pt x="207645" y="4763"/>
                    <a:pt x="202883" y="0"/>
                    <a:pt x="198120" y="0"/>
                  </a:cubicBezTo>
                  <a:close/>
                </a:path>
              </a:pathLst>
            </a:custGeom>
            <a:grpFill/>
            <a:ln w="0"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482F92F1-27FB-3672-58A9-B7781A83E372}"/>
                </a:ext>
              </a:extLst>
            </p:cNvPr>
            <p:cNvSpPr/>
            <p:nvPr/>
          </p:nvSpPr>
          <p:spPr>
            <a:xfrm>
              <a:off x="-569659" y="5926702"/>
              <a:ext cx="207645" cy="19050"/>
            </a:xfrm>
            <a:custGeom>
              <a:avLst/>
              <a:gdLst>
                <a:gd name="connsiteX0" fmla="*/ 207645 w 207645"/>
                <a:gd name="connsiteY0" fmla="*/ 9525 h 19050"/>
                <a:gd name="connsiteX1" fmla="*/ 198120 w 207645"/>
                <a:gd name="connsiteY1" fmla="*/ 0 h 19050"/>
                <a:gd name="connsiteX2" fmla="*/ 9525 w 207645"/>
                <a:gd name="connsiteY2" fmla="*/ 0 h 19050"/>
                <a:gd name="connsiteX3" fmla="*/ 0 w 207645"/>
                <a:gd name="connsiteY3" fmla="*/ 9525 h 19050"/>
                <a:gd name="connsiteX4" fmla="*/ 9525 w 207645"/>
                <a:gd name="connsiteY4" fmla="*/ 19050 h 19050"/>
                <a:gd name="connsiteX5" fmla="*/ 198120 w 207645"/>
                <a:gd name="connsiteY5" fmla="*/ 19050 h 19050"/>
                <a:gd name="connsiteX6" fmla="*/ 207645 w 207645"/>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5" h="19050">
                  <a:moveTo>
                    <a:pt x="207645" y="9525"/>
                  </a:moveTo>
                  <a:cubicBezTo>
                    <a:pt x="207645" y="4763"/>
                    <a:pt x="203835" y="0"/>
                    <a:pt x="198120" y="0"/>
                  </a:cubicBezTo>
                  <a:lnTo>
                    <a:pt x="9525" y="0"/>
                  </a:lnTo>
                  <a:cubicBezTo>
                    <a:pt x="3810" y="0"/>
                    <a:pt x="0" y="4763"/>
                    <a:pt x="0" y="9525"/>
                  </a:cubicBezTo>
                  <a:cubicBezTo>
                    <a:pt x="0" y="14288"/>
                    <a:pt x="3810" y="19050"/>
                    <a:pt x="9525" y="19050"/>
                  </a:cubicBezTo>
                  <a:lnTo>
                    <a:pt x="198120" y="19050"/>
                  </a:lnTo>
                  <a:cubicBezTo>
                    <a:pt x="202883" y="19050"/>
                    <a:pt x="207645" y="14288"/>
                    <a:pt x="207645" y="9525"/>
                  </a:cubicBezTo>
                  <a:close/>
                </a:path>
              </a:pathLst>
            </a:custGeom>
            <a:grpFill/>
            <a:ln w="0"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946A7FAE-8678-15F9-CB9B-255CF406B2DD}"/>
                </a:ext>
              </a:extLst>
            </p:cNvPr>
            <p:cNvSpPr/>
            <p:nvPr/>
          </p:nvSpPr>
          <p:spPr>
            <a:xfrm>
              <a:off x="-569659" y="5986710"/>
              <a:ext cx="96202" cy="19050"/>
            </a:xfrm>
            <a:custGeom>
              <a:avLst/>
              <a:gdLst>
                <a:gd name="connsiteX0" fmla="*/ 9525 w 96202"/>
                <a:gd name="connsiteY0" fmla="*/ 0 h 19050"/>
                <a:gd name="connsiteX1" fmla="*/ 0 w 96202"/>
                <a:gd name="connsiteY1" fmla="*/ 9525 h 19050"/>
                <a:gd name="connsiteX2" fmla="*/ 9525 w 96202"/>
                <a:gd name="connsiteY2" fmla="*/ 19050 h 19050"/>
                <a:gd name="connsiteX3" fmla="*/ 86677 w 96202"/>
                <a:gd name="connsiteY3" fmla="*/ 19050 h 19050"/>
                <a:gd name="connsiteX4" fmla="*/ 96202 w 96202"/>
                <a:gd name="connsiteY4" fmla="*/ 9525 h 19050"/>
                <a:gd name="connsiteX5" fmla="*/ 86677 w 96202"/>
                <a:gd name="connsiteY5" fmla="*/ 0 h 19050"/>
                <a:gd name="connsiteX6" fmla="*/ 9525 w 9620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2" h="19050">
                  <a:moveTo>
                    <a:pt x="9525" y="0"/>
                  </a:moveTo>
                  <a:cubicBezTo>
                    <a:pt x="3810" y="0"/>
                    <a:pt x="0" y="4763"/>
                    <a:pt x="0" y="9525"/>
                  </a:cubicBezTo>
                  <a:cubicBezTo>
                    <a:pt x="0" y="14288"/>
                    <a:pt x="3810" y="19050"/>
                    <a:pt x="9525" y="19050"/>
                  </a:cubicBezTo>
                  <a:lnTo>
                    <a:pt x="86677" y="19050"/>
                  </a:lnTo>
                  <a:cubicBezTo>
                    <a:pt x="92392" y="19050"/>
                    <a:pt x="96202" y="14288"/>
                    <a:pt x="96202" y="9525"/>
                  </a:cubicBezTo>
                  <a:cubicBezTo>
                    <a:pt x="96202" y="4763"/>
                    <a:pt x="92392" y="0"/>
                    <a:pt x="86677" y="0"/>
                  </a:cubicBezTo>
                  <a:lnTo>
                    <a:pt x="9525" y="0"/>
                  </a:lnTo>
                  <a:close/>
                </a:path>
              </a:pathLst>
            </a:custGeom>
            <a:grpFill/>
            <a:ln w="0"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6F6355AF-A30E-CD65-834C-8B1FD0FD2045}"/>
                </a:ext>
              </a:extLst>
            </p:cNvPr>
            <p:cNvSpPr/>
            <p:nvPr/>
          </p:nvSpPr>
          <p:spPr>
            <a:xfrm>
              <a:off x="-582083" y="6020209"/>
              <a:ext cx="421837" cy="637060"/>
            </a:xfrm>
            <a:custGeom>
              <a:avLst/>
              <a:gdLst>
                <a:gd name="connsiteX0" fmla="*/ 306747 w 421837"/>
                <a:gd name="connsiteY0" fmla="*/ 16983 h 637060"/>
                <a:gd name="connsiteX1" fmla="*/ 158157 w 421837"/>
                <a:gd name="connsiteY1" fmla="*/ 13173 h 637060"/>
                <a:gd name="connsiteX2" fmla="*/ 50524 w 421837"/>
                <a:gd name="connsiteY2" fmla="*/ 115091 h 637060"/>
                <a:gd name="connsiteX3" fmla="*/ 46714 w 421837"/>
                <a:gd name="connsiteY3" fmla="*/ 263681 h 637060"/>
                <a:gd name="connsiteX4" fmla="*/ 140059 w 421837"/>
                <a:gd name="connsiteY4" fmla="*/ 367503 h 637060"/>
                <a:gd name="connsiteX5" fmla="*/ 126724 w 421837"/>
                <a:gd name="connsiteY5" fmla="*/ 397983 h 637060"/>
                <a:gd name="connsiteX6" fmla="*/ 94339 w 421837"/>
                <a:gd name="connsiteY6" fmla="*/ 383696 h 637060"/>
                <a:gd name="connsiteX7" fmla="*/ 81957 w 421837"/>
                <a:gd name="connsiteY7" fmla="*/ 388458 h 637060"/>
                <a:gd name="connsiteX8" fmla="*/ 4804 w 421837"/>
                <a:gd name="connsiteY8" fmla="*/ 559908 h 637060"/>
                <a:gd name="connsiteX9" fmla="*/ 32427 w 421837"/>
                <a:gd name="connsiteY9" fmla="*/ 632298 h 637060"/>
                <a:gd name="connsiteX10" fmla="*/ 54334 w 421837"/>
                <a:gd name="connsiteY10" fmla="*/ 637061 h 637060"/>
                <a:gd name="connsiteX11" fmla="*/ 103864 w 421837"/>
                <a:gd name="connsiteY11" fmla="*/ 604676 h 637060"/>
                <a:gd name="connsiteX12" fmla="*/ 181017 w 421837"/>
                <a:gd name="connsiteY12" fmla="*/ 433226 h 637060"/>
                <a:gd name="connsiteX13" fmla="*/ 181017 w 421837"/>
                <a:gd name="connsiteY13" fmla="*/ 425606 h 637060"/>
                <a:gd name="connsiteX14" fmla="*/ 176254 w 421837"/>
                <a:gd name="connsiteY14" fmla="*/ 419891 h 637060"/>
                <a:gd name="connsiteX15" fmla="*/ 143869 w 421837"/>
                <a:gd name="connsiteY15" fmla="*/ 405603 h 637060"/>
                <a:gd name="connsiteX16" fmla="*/ 157204 w 421837"/>
                <a:gd name="connsiteY16" fmla="*/ 375123 h 637060"/>
                <a:gd name="connsiteX17" fmla="*/ 227689 w 421837"/>
                <a:gd name="connsiteY17" fmla="*/ 388458 h 637060"/>
                <a:gd name="connsiteX18" fmla="*/ 297222 w 421837"/>
                <a:gd name="connsiteY18" fmla="*/ 376076 h 637060"/>
                <a:gd name="connsiteX19" fmla="*/ 404854 w 421837"/>
                <a:gd name="connsiteY19" fmla="*/ 274158 h 637060"/>
                <a:gd name="connsiteX20" fmla="*/ 408664 w 421837"/>
                <a:gd name="connsiteY20" fmla="*/ 125568 h 637060"/>
                <a:gd name="connsiteX21" fmla="*/ 306747 w 421837"/>
                <a:gd name="connsiteY21" fmla="*/ 16983 h 637060"/>
                <a:gd name="connsiteX22" fmla="*/ 86719 w 421837"/>
                <a:gd name="connsiteY22" fmla="*/ 594198 h 637060"/>
                <a:gd name="connsiteX23" fmla="*/ 66717 w 421837"/>
                <a:gd name="connsiteY23" fmla="*/ 613248 h 637060"/>
                <a:gd name="connsiteX24" fmla="*/ 39094 w 421837"/>
                <a:gd name="connsiteY24" fmla="*/ 612296 h 637060"/>
                <a:gd name="connsiteX25" fmla="*/ 20044 w 421837"/>
                <a:gd name="connsiteY25" fmla="*/ 592293 h 637060"/>
                <a:gd name="connsiteX26" fmla="*/ 20997 w 421837"/>
                <a:gd name="connsiteY26" fmla="*/ 564671 h 637060"/>
                <a:gd name="connsiteX27" fmla="*/ 94339 w 421837"/>
                <a:gd name="connsiteY27" fmla="*/ 401793 h 637060"/>
                <a:gd name="connsiteX28" fmla="*/ 159109 w 421837"/>
                <a:gd name="connsiteY28" fmla="*/ 431321 h 637060"/>
                <a:gd name="connsiteX29" fmla="*/ 86719 w 421837"/>
                <a:gd name="connsiteY29" fmla="*/ 594198 h 637060"/>
                <a:gd name="connsiteX30" fmla="*/ 386757 w 421837"/>
                <a:gd name="connsiteY30" fmla="*/ 264633 h 637060"/>
                <a:gd name="connsiteX31" fmla="*/ 289602 w 421837"/>
                <a:gd name="connsiteY31" fmla="*/ 356073 h 637060"/>
                <a:gd name="connsiteX32" fmla="*/ 156252 w 421837"/>
                <a:gd name="connsiteY32" fmla="*/ 352263 h 637060"/>
                <a:gd name="connsiteX33" fmla="*/ 64812 w 421837"/>
                <a:gd name="connsiteY33" fmla="*/ 255108 h 637060"/>
                <a:gd name="connsiteX34" fmla="*/ 68622 w 421837"/>
                <a:gd name="connsiteY34" fmla="*/ 121758 h 637060"/>
                <a:gd name="connsiteX35" fmla="*/ 165777 w 421837"/>
                <a:gd name="connsiteY35" fmla="*/ 30318 h 637060"/>
                <a:gd name="connsiteX36" fmla="*/ 227689 w 421837"/>
                <a:gd name="connsiteY36" fmla="*/ 18888 h 637060"/>
                <a:gd name="connsiteX37" fmla="*/ 299127 w 421837"/>
                <a:gd name="connsiteY37" fmla="*/ 34128 h 637060"/>
                <a:gd name="connsiteX38" fmla="*/ 390567 w 421837"/>
                <a:gd name="connsiteY38" fmla="*/ 131283 h 637060"/>
                <a:gd name="connsiteX39" fmla="*/ 386757 w 421837"/>
                <a:gd name="connsiteY39" fmla="*/ 264633 h 63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1837" h="637060">
                  <a:moveTo>
                    <a:pt x="306747" y="16983"/>
                  </a:moveTo>
                  <a:cubicBezTo>
                    <a:pt x="259122" y="-3972"/>
                    <a:pt x="206734" y="-5877"/>
                    <a:pt x="158157" y="13173"/>
                  </a:cubicBezTo>
                  <a:cubicBezTo>
                    <a:pt x="109579" y="31271"/>
                    <a:pt x="71479" y="67466"/>
                    <a:pt x="50524" y="115091"/>
                  </a:cubicBezTo>
                  <a:cubicBezTo>
                    <a:pt x="29569" y="162716"/>
                    <a:pt x="27664" y="215103"/>
                    <a:pt x="46714" y="263681"/>
                  </a:cubicBezTo>
                  <a:cubicBezTo>
                    <a:pt x="63859" y="309401"/>
                    <a:pt x="97197" y="345596"/>
                    <a:pt x="140059" y="367503"/>
                  </a:cubicBezTo>
                  <a:lnTo>
                    <a:pt x="126724" y="397983"/>
                  </a:lnTo>
                  <a:lnTo>
                    <a:pt x="94339" y="383696"/>
                  </a:lnTo>
                  <a:cubicBezTo>
                    <a:pt x="89577" y="381791"/>
                    <a:pt x="83862" y="383696"/>
                    <a:pt x="81957" y="388458"/>
                  </a:cubicBezTo>
                  <a:lnTo>
                    <a:pt x="4804" y="559908"/>
                  </a:lnTo>
                  <a:cubicBezTo>
                    <a:pt x="-7578" y="587531"/>
                    <a:pt x="4804" y="619916"/>
                    <a:pt x="32427" y="632298"/>
                  </a:cubicBezTo>
                  <a:cubicBezTo>
                    <a:pt x="40047" y="635156"/>
                    <a:pt x="47667" y="637061"/>
                    <a:pt x="54334" y="637061"/>
                  </a:cubicBezTo>
                  <a:cubicBezTo>
                    <a:pt x="75289" y="637061"/>
                    <a:pt x="95292" y="624678"/>
                    <a:pt x="103864" y="604676"/>
                  </a:cubicBezTo>
                  <a:lnTo>
                    <a:pt x="181017" y="433226"/>
                  </a:lnTo>
                  <a:cubicBezTo>
                    <a:pt x="181969" y="431321"/>
                    <a:pt x="181969" y="428463"/>
                    <a:pt x="181017" y="425606"/>
                  </a:cubicBezTo>
                  <a:cubicBezTo>
                    <a:pt x="180064" y="422748"/>
                    <a:pt x="178159" y="421796"/>
                    <a:pt x="176254" y="419891"/>
                  </a:cubicBezTo>
                  <a:lnTo>
                    <a:pt x="143869" y="405603"/>
                  </a:lnTo>
                  <a:lnTo>
                    <a:pt x="157204" y="375123"/>
                  </a:lnTo>
                  <a:cubicBezTo>
                    <a:pt x="180064" y="383696"/>
                    <a:pt x="203877" y="388458"/>
                    <a:pt x="227689" y="388458"/>
                  </a:cubicBezTo>
                  <a:cubicBezTo>
                    <a:pt x="250549" y="388458"/>
                    <a:pt x="274362" y="384648"/>
                    <a:pt x="297222" y="376076"/>
                  </a:cubicBezTo>
                  <a:cubicBezTo>
                    <a:pt x="345799" y="357978"/>
                    <a:pt x="383899" y="321783"/>
                    <a:pt x="404854" y="274158"/>
                  </a:cubicBezTo>
                  <a:cubicBezTo>
                    <a:pt x="425809" y="226533"/>
                    <a:pt x="427714" y="174146"/>
                    <a:pt x="408664" y="125568"/>
                  </a:cubicBezTo>
                  <a:cubicBezTo>
                    <a:pt x="389614" y="76038"/>
                    <a:pt x="353419" y="37938"/>
                    <a:pt x="306747" y="16983"/>
                  </a:cubicBezTo>
                  <a:close/>
                  <a:moveTo>
                    <a:pt x="86719" y="594198"/>
                  </a:moveTo>
                  <a:cubicBezTo>
                    <a:pt x="82909" y="602771"/>
                    <a:pt x="75289" y="609438"/>
                    <a:pt x="66717" y="613248"/>
                  </a:cubicBezTo>
                  <a:cubicBezTo>
                    <a:pt x="58144" y="617058"/>
                    <a:pt x="48619" y="616106"/>
                    <a:pt x="39094" y="612296"/>
                  </a:cubicBezTo>
                  <a:cubicBezTo>
                    <a:pt x="29569" y="608486"/>
                    <a:pt x="23854" y="600866"/>
                    <a:pt x="20044" y="592293"/>
                  </a:cubicBezTo>
                  <a:cubicBezTo>
                    <a:pt x="16234" y="583721"/>
                    <a:pt x="17187" y="574196"/>
                    <a:pt x="20997" y="564671"/>
                  </a:cubicBezTo>
                  <a:lnTo>
                    <a:pt x="94339" y="401793"/>
                  </a:lnTo>
                  <a:lnTo>
                    <a:pt x="159109" y="431321"/>
                  </a:lnTo>
                  <a:lnTo>
                    <a:pt x="86719" y="594198"/>
                  </a:lnTo>
                  <a:close/>
                  <a:moveTo>
                    <a:pt x="386757" y="264633"/>
                  </a:moveTo>
                  <a:cubicBezTo>
                    <a:pt x="367707" y="307496"/>
                    <a:pt x="333417" y="339881"/>
                    <a:pt x="289602" y="356073"/>
                  </a:cubicBezTo>
                  <a:cubicBezTo>
                    <a:pt x="245787" y="373218"/>
                    <a:pt x="198162" y="371313"/>
                    <a:pt x="156252" y="352263"/>
                  </a:cubicBezTo>
                  <a:cubicBezTo>
                    <a:pt x="114342" y="333213"/>
                    <a:pt x="81004" y="298923"/>
                    <a:pt x="64812" y="255108"/>
                  </a:cubicBezTo>
                  <a:cubicBezTo>
                    <a:pt x="47667" y="211293"/>
                    <a:pt x="49572" y="163668"/>
                    <a:pt x="68622" y="121758"/>
                  </a:cubicBezTo>
                  <a:cubicBezTo>
                    <a:pt x="87672" y="79848"/>
                    <a:pt x="121962" y="46511"/>
                    <a:pt x="165777" y="30318"/>
                  </a:cubicBezTo>
                  <a:cubicBezTo>
                    <a:pt x="185779" y="22698"/>
                    <a:pt x="206734" y="18888"/>
                    <a:pt x="227689" y="18888"/>
                  </a:cubicBezTo>
                  <a:cubicBezTo>
                    <a:pt x="252454" y="18888"/>
                    <a:pt x="276267" y="23651"/>
                    <a:pt x="299127" y="34128"/>
                  </a:cubicBezTo>
                  <a:cubicBezTo>
                    <a:pt x="341989" y="53178"/>
                    <a:pt x="374374" y="87468"/>
                    <a:pt x="390567" y="131283"/>
                  </a:cubicBezTo>
                  <a:cubicBezTo>
                    <a:pt x="406759" y="175098"/>
                    <a:pt x="405807" y="221771"/>
                    <a:pt x="386757" y="264633"/>
                  </a:cubicBezTo>
                  <a:close/>
                </a:path>
              </a:pathLst>
            </a:custGeom>
            <a:grpFill/>
            <a:ln w="0"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805714C7-AC98-701E-58CF-140708B5CCD3}"/>
                </a:ext>
              </a:extLst>
            </p:cNvPr>
            <p:cNvSpPr/>
            <p:nvPr/>
          </p:nvSpPr>
          <p:spPr>
            <a:xfrm>
              <a:off x="-498401" y="6069057"/>
              <a:ext cx="289307" cy="290080"/>
            </a:xfrm>
            <a:custGeom>
              <a:avLst/>
              <a:gdLst>
                <a:gd name="connsiteX0" fmla="*/ 203062 w 289307"/>
                <a:gd name="connsiteY0" fmla="*/ 12903 h 290080"/>
                <a:gd name="connsiteX1" fmla="*/ 92572 w 289307"/>
                <a:gd name="connsiteY1" fmla="*/ 10046 h 290080"/>
                <a:gd name="connsiteX2" fmla="*/ 12562 w 289307"/>
                <a:gd name="connsiteY2" fmla="*/ 86246 h 290080"/>
                <a:gd name="connsiteX3" fmla="*/ 84952 w 289307"/>
                <a:gd name="connsiteY3" fmla="*/ 277698 h 290080"/>
                <a:gd name="connsiteX4" fmla="*/ 144007 w 289307"/>
                <a:gd name="connsiteY4" fmla="*/ 290081 h 290080"/>
                <a:gd name="connsiteX5" fmla="*/ 276405 w 289307"/>
                <a:gd name="connsiteY5" fmla="*/ 204356 h 290080"/>
                <a:gd name="connsiteX6" fmla="*/ 279262 w 289307"/>
                <a:gd name="connsiteY6" fmla="*/ 93866 h 290080"/>
                <a:gd name="connsiteX7" fmla="*/ 203062 w 289307"/>
                <a:gd name="connsiteY7" fmla="*/ 12903 h 290080"/>
                <a:gd name="connsiteX8" fmla="*/ 258307 w 289307"/>
                <a:gd name="connsiteY8" fmla="*/ 195783 h 290080"/>
                <a:gd name="connsiteX9" fmla="*/ 92572 w 289307"/>
                <a:gd name="connsiteY9" fmla="*/ 258648 h 290080"/>
                <a:gd name="connsiteX10" fmla="*/ 28755 w 289307"/>
                <a:gd name="connsiteY10" fmla="*/ 92913 h 290080"/>
                <a:gd name="connsiteX11" fmla="*/ 143055 w 289307"/>
                <a:gd name="connsiteY11" fmla="*/ 18618 h 290080"/>
                <a:gd name="connsiteX12" fmla="*/ 194490 w 289307"/>
                <a:gd name="connsiteY12" fmla="*/ 30048 h 290080"/>
                <a:gd name="connsiteX13" fmla="*/ 258307 w 289307"/>
                <a:gd name="connsiteY13" fmla="*/ 195783 h 29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307" h="290080">
                  <a:moveTo>
                    <a:pt x="203062" y="12903"/>
                  </a:moveTo>
                  <a:cubicBezTo>
                    <a:pt x="167820" y="-3289"/>
                    <a:pt x="128767" y="-4242"/>
                    <a:pt x="92572" y="10046"/>
                  </a:cubicBezTo>
                  <a:cubicBezTo>
                    <a:pt x="56377" y="23381"/>
                    <a:pt x="27802" y="51003"/>
                    <a:pt x="12562" y="86246"/>
                  </a:cubicBezTo>
                  <a:cubicBezTo>
                    <a:pt x="-19823" y="158636"/>
                    <a:pt x="12562" y="244361"/>
                    <a:pt x="84952" y="277698"/>
                  </a:cubicBezTo>
                  <a:cubicBezTo>
                    <a:pt x="104002" y="286271"/>
                    <a:pt x="124005" y="290081"/>
                    <a:pt x="144007" y="290081"/>
                  </a:cubicBezTo>
                  <a:cubicBezTo>
                    <a:pt x="199252" y="290081"/>
                    <a:pt x="251640" y="258648"/>
                    <a:pt x="276405" y="204356"/>
                  </a:cubicBezTo>
                  <a:cubicBezTo>
                    <a:pt x="292597" y="169113"/>
                    <a:pt x="293550" y="130061"/>
                    <a:pt x="279262" y="93866"/>
                  </a:cubicBezTo>
                  <a:cubicBezTo>
                    <a:pt x="264975" y="56718"/>
                    <a:pt x="238305" y="28143"/>
                    <a:pt x="203062" y="12903"/>
                  </a:cubicBezTo>
                  <a:close/>
                  <a:moveTo>
                    <a:pt x="258307" y="195783"/>
                  </a:moveTo>
                  <a:cubicBezTo>
                    <a:pt x="229732" y="258648"/>
                    <a:pt x="155437" y="287223"/>
                    <a:pt x="92572" y="258648"/>
                  </a:cubicBezTo>
                  <a:cubicBezTo>
                    <a:pt x="28755" y="231026"/>
                    <a:pt x="1132" y="156731"/>
                    <a:pt x="28755" y="92913"/>
                  </a:cubicBezTo>
                  <a:cubicBezTo>
                    <a:pt x="49710" y="46241"/>
                    <a:pt x="95430" y="18618"/>
                    <a:pt x="143055" y="18618"/>
                  </a:cubicBezTo>
                  <a:cubicBezTo>
                    <a:pt x="160200" y="18618"/>
                    <a:pt x="177345" y="22428"/>
                    <a:pt x="194490" y="30048"/>
                  </a:cubicBezTo>
                  <a:cubicBezTo>
                    <a:pt x="258307" y="58623"/>
                    <a:pt x="285930" y="132918"/>
                    <a:pt x="258307" y="195783"/>
                  </a:cubicBezTo>
                  <a:close/>
                </a:path>
              </a:pathLst>
            </a:custGeom>
            <a:grpFill/>
            <a:ln w="0" cap="flat">
              <a:noFill/>
              <a:prstDash val="solid"/>
              <a:miter/>
            </a:ln>
          </p:spPr>
          <p:txBody>
            <a:bodyPr rtlCol="0" anchor="ctr"/>
            <a:lstStyle/>
            <a:p>
              <a:endParaRPr lang="en-US"/>
            </a:p>
          </p:txBody>
        </p:sp>
      </p:grpSp>
      <p:pic>
        <p:nvPicPr>
          <p:cNvPr id="1114" name="Graphic 1113">
            <a:extLst>
              <a:ext uri="{FF2B5EF4-FFF2-40B4-BE49-F238E27FC236}">
                <a16:creationId xmlns:a16="http://schemas.microsoft.com/office/drawing/2014/main" id="{C54125D4-4992-E59D-FC76-B723702355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2953" y="8582646"/>
            <a:ext cx="371600" cy="359213"/>
          </a:xfrm>
          <a:prstGeom prst="rect">
            <a:avLst/>
          </a:prstGeom>
        </p:spPr>
      </p:pic>
      <p:sp>
        <p:nvSpPr>
          <p:cNvPr id="2" name="TextBox 1">
            <a:extLst>
              <a:ext uri="{FF2B5EF4-FFF2-40B4-BE49-F238E27FC236}">
                <a16:creationId xmlns:a16="http://schemas.microsoft.com/office/drawing/2014/main" id="{C01CA990-BF10-B704-831D-145DC502E0ED}"/>
              </a:ext>
            </a:extLst>
          </p:cNvPr>
          <p:cNvSpPr txBox="1"/>
          <p:nvPr/>
        </p:nvSpPr>
        <p:spPr>
          <a:xfrm rot="10800000" flipV="1">
            <a:off x="1583945" y="7123208"/>
            <a:ext cx="775645" cy="46166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Category buyers</a:t>
            </a:r>
          </a:p>
        </p:txBody>
      </p:sp>
      <p:sp>
        <p:nvSpPr>
          <p:cNvPr id="4" name="TextBox 3">
            <a:extLst>
              <a:ext uri="{FF2B5EF4-FFF2-40B4-BE49-F238E27FC236}">
                <a16:creationId xmlns:a16="http://schemas.microsoft.com/office/drawing/2014/main" id="{35062981-09A5-A602-3500-E8003AAD8CE0}"/>
              </a:ext>
            </a:extLst>
          </p:cNvPr>
          <p:cNvSpPr txBox="1"/>
          <p:nvPr/>
        </p:nvSpPr>
        <p:spPr>
          <a:xfrm rot="10800000" flipV="1">
            <a:off x="2296216" y="5740899"/>
            <a:ext cx="927691" cy="461665"/>
          </a:xfrm>
          <a:prstGeom prst="rect">
            <a:avLst/>
          </a:prstGeom>
          <a:noFill/>
        </p:spPr>
        <p:txBody>
          <a:bodyPr wrap="none" lIns="0" rIns="0" rtlCol="0" anchor="b">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Employees &amp;</a:t>
            </a:r>
            <a:br>
              <a:rPr lang="en-US" sz="1200" dirty="0">
                <a:solidFill>
                  <a:srgbClr val="636569"/>
                </a:solidFill>
                <a:latin typeface="Segoe UI" panose="020B0502040204020203" pitchFamily="34" charset="0"/>
                <a:cs typeface="Segoe UI" panose="020B0502040204020203" pitchFamily="34" charset="0"/>
              </a:rPr>
            </a:br>
            <a:r>
              <a:rPr lang="en-US" sz="1200" dirty="0">
                <a:solidFill>
                  <a:srgbClr val="636569"/>
                </a:solidFill>
                <a:latin typeface="Segoe UI" panose="020B0502040204020203" pitchFamily="34" charset="0"/>
                <a:cs typeface="Segoe UI" panose="020B0502040204020203" pitchFamily="34" charset="0"/>
              </a:rPr>
              <a:t>Future talents</a:t>
            </a:r>
          </a:p>
        </p:txBody>
      </p:sp>
      <p:sp>
        <p:nvSpPr>
          <p:cNvPr id="5" name="TextBox 4">
            <a:extLst>
              <a:ext uri="{FF2B5EF4-FFF2-40B4-BE49-F238E27FC236}">
                <a16:creationId xmlns:a16="http://schemas.microsoft.com/office/drawing/2014/main" id="{39FB1FFE-6299-1F28-66C8-D017D31CDFD0}"/>
              </a:ext>
            </a:extLst>
          </p:cNvPr>
          <p:cNvSpPr txBox="1"/>
          <p:nvPr/>
        </p:nvSpPr>
        <p:spPr>
          <a:xfrm rot="10800000" flipV="1">
            <a:off x="3160532" y="7107820"/>
            <a:ext cx="775645" cy="6463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Opinion makers</a:t>
            </a:r>
            <a:br>
              <a:rPr lang="en-US" sz="1200" dirty="0">
                <a:solidFill>
                  <a:srgbClr val="636569"/>
                </a:solidFill>
                <a:latin typeface="Segoe UI" panose="020B0502040204020203" pitchFamily="34" charset="0"/>
                <a:cs typeface="Segoe UI" panose="020B0502040204020203" pitchFamily="34" charset="0"/>
              </a:rPr>
            </a:br>
            <a:r>
              <a:rPr lang="en-US" sz="1200" dirty="0">
                <a:solidFill>
                  <a:srgbClr val="636569"/>
                </a:solidFill>
                <a:latin typeface="Segoe UI" panose="020B0502040204020203" pitchFamily="34" charset="0"/>
                <a:cs typeface="Segoe UI" panose="020B0502040204020203" pitchFamily="34" charset="0"/>
              </a:rPr>
              <a:t>incl. media</a:t>
            </a:r>
          </a:p>
        </p:txBody>
      </p:sp>
      <p:sp>
        <p:nvSpPr>
          <p:cNvPr id="6" name="TextBox 5">
            <a:extLst>
              <a:ext uri="{FF2B5EF4-FFF2-40B4-BE49-F238E27FC236}">
                <a16:creationId xmlns:a16="http://schemas.microsoft.com/office/drawing/2014/main" id="{6A57BADA-B1D5-4AA3-2DBB-5132E4134A85}"/>
              </a:ext>
            </a:extLst>
          </p:cNvPr>
          <p:cNvSpPr txBox="1"/>
          <p:nvPr/>
        </p:nvSpPr>
        <p:spPr>
          <a:xfrm rot="10800000" flipV="1">
            <a:off x="4032622" y="5910176"/>
            <a:ext cx="608052" cy="276999"/>
          </a:xfrm>
          <a:prstGeom prst="rect">
            <a:avLst/>
          </a:prstGeom>
          <a:noFill/>
        </p:spPr>
        <p:txBody>
          <a:bodyPr wrap="none" lIns="0" rIns="0" rtlCol="0" anchor="b">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Investors</a:t>
            </a:r>
          </a:p>
        </p:txBody>
      </p:sp>
      <p:sp>
        <p:nvSpPr>
          <p:cNvPr id="7" name="TextBox 6">
            <a:extLst>
              <a:ext uri="{FF2B5EF4-FFF2-40B4-BE49-F238E27FC236}">
                <a16:creationId xmlns:a16="http://schemas.microsoft.com/office/drawing/2014/main" id="{20DD4DDC-0468-1BA7-AF59-F8E6217942C1}"/>
              </a:ext>
            </a:extLst>
          </p:cNvPr>
          <p:cNvSpPr txBox="1"/>
          <p:nvPr/>
        </p:nvSpPr>
        <p:spPr>
          <a:xfrm rot="10800000" flipV="1">
            <a:off x="4580929" y="7123208"/>
            <a:ext cx="1088026" cy="46166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Government &amp;</a:t>
            </a:r>
            <a:br>
              <a:rPr lang="en-US" sz="1200" dirty="0">
                <a:solidFill>
                  <a:srgbClr val="636569"/>
                </a:solidFill>
                <a:latin typeface="Segoe UI" panose="020B0502040204020203" pitchFamily="34" charset="0"/>
                <a:cs typeface="Segoe UI" panose="020B0502040204020203" pitchFamily="34" charset="0"/>
              </a:rPr>
            </a:br>
            <a:r>
              <a:rPr lang="en-US" sz="1200" dirty="0">
                <a:solidFill>
                  <a:srgbClr val="636569"/>
                </a:solidFill>
                <a:latin typeface="Segoe UI" panose="020B0502040204020203" pitchFamily="34" charset="0"/>
                <a:cs typeface="Segoe UI" panose="020B0502040204020203" pitchFamily="34" charset="0"/>
              </a:rPr>
              <a:t>Policy Makers</a:t>
            </a:r>
          </a:p>
        </p:txBody>
      </p:sp>
      <p:sp>
        <p:nvSpPr>
          <p:cNvPr id="9" name="TextBox 8">
            <a:extLst>
              <a:ext uri="{FF2B5EF4-FFF2-40B4-BE49-F238E27FC236}">
                <a16:creationId xmlns:a16="http://schemas.microsoft.com/office/drawing/2014/main" id="{1EF4D747-761B-8D9E-CC77-CE11CFFB9015}"/>
              </a:ext>
            </a:extLst>
          </p:cNvPr>
          <p:cNvSpPr txBox="1"/>
          <p:nvPr/>
        </p:nvSpPr>
        <p:spPr>
          <a:xfrm rot="10800000" flipV="1">
            <a:off x="5528516" y="5740898"/>
            <a:ext cx="769442" cy="461665"/>
          </a:xfrm>
          <a:prstGeom prst="rect">
            <a:avLst/>
          </a:prstGeom>
          <a:noFill/>
        </p:spPr>
        <p:txBody>
          <a:bodyPr wrap="none" lIns="0" rIns="0" rtlCol="0" anchor="b">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Think tanks</a:t>
            </a:r>
            <a:br>
              <a:rPr lang="en-US" sz="1200" dirty="0">
                <a:solidFill>
                  <a:srgbClr val="636569"/>
                </a:solidFill>
                <a:latin typeface="Segoe UI" panose="020B0502040204020203" pitchFamily="34" charset="0"/>
                <a:cs typeface="Segoe UI" panose="020B0502040204020203" pitchFamily="34" charset="0"/>
              </a:rPr>
            </a:br>
            <a:r>
              <a:rPr lang="en-US" sz="1200" dirty="0">
                <a:solidFill>
                  <a:srgbClr val="636569"/>
                </a:solidFill>
                <a:latin typeface="Segoe UI" panose="020B0502040204020203" pitchFamily="34" charset="0"/>
                <a:cs typeface="Segoe UI" panose="020B0502040204020203" pitchFamily="34" charset="0"/>
              </a:rPr>
              <a:t>&amp; NGO’s</a:t>
            </a:r>
          </a:p>
        </p:txBody>
      </p:sp>
      <p:sp>
        <p:nvSpPr>
          <p:cNvPr id="10" name="TextBox 9">
            <a:extLst>
              <a:ext uri="{FF2B5EF4-FFF2-40B4-BE49-F238E27FC236}">
                <a16:creationId xmlns:a16="http://schemas.microsoft.com/office/drawing/2014/main" id="{80EA387C-4265-BC14-7296-D099827334AB}"/>
              </a:ext>
            </a:extLst>
          </p:cNvPr>
          <p:cNvSpPr txBox="1"/>
          <p:nvPr/>
        </p:nvSpPr>
        <p:spPr>
          <a:xfrm rot="10800000" flipV="1">
            <a:off x="6250419" y="7123209"/>
            <a:ext cx="902220" cy="46166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dirty="0">
                <a:solidFill>
                  <a:srgbClr val="636569"/>
                </a:solidFill>
                <a:latin typeface="Segoe UI" panose="020B0502040204020203" pitchFamily="34" charset="0"/>
                <a:cs typeface="Segoe UI" panose="020B0502040204020203" pitchFamily="34" charset="0"/>
              </a:rPr>
              <a:t>Local</a:t>
            </a:r>
            <a:br>
              <a:rPr lang="en-US" sz="1200" dirty="0">
                <a:solidFill>
                  <a:srgbClr val="636569"/>
                </a:solidFill>
                <a:latin typeface="Segoe UI" panose="020B0502040204020203" pitchFamily="34" charset="0"/>
                <a:cs typeface="Segoe UI" panose="020B0502040204020203" pitchFamily="34" charset="0"/>
              </a:rPr>
            </a:br>
            <a:r>
              <a:rPr lang="en-US" sz="1200" dirty="0">
                <a:solidFill>
                  <a:srgbClr val="636569"/>
                </a:solidFill>
                <a:latin typeface="Segoe UI" panose="020B0502040204020203" pitchFamily="34" charset="0"/>
                <a:cs typeface="Segoe UI" panose="020B0502040204020203" pitchFamily="34" charset="0"/>
              </a:rPr>
              <a:t>Communities</a:t>
            </a:r>
          </a:p>
        </p:txBody>
      </p:sp>
      <p:sp>
        <p:nvSpPr>
          <p:cNvPr id="13" name="Freeform 7">
            <a:extLst>
              <a:ext uri="{FF2B5EF4-FFF2-40B4-BE49-F238E27FC236}">
                <a16:creationId xmlns:a16="http://schemas.microsoft.com/office/drawing/2014/main" id="{882DD5CE-DAA8-CD08-1031-F782459858AD}"/>
              </a:ext>
            </a:extLst>
          </p:cNvPr>
          <p:cNvSpPr/>
          <p:nvPr/>
        </p:nvSpPr>
        <p:spPr bwMode="auto">
          <a:xfrm>
            <a:off x="1514901"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73C5E301-2E23-AA62-8F6D-4CC1B9314E33}"/>
              </a:ext>
            </a:extLst>
          </p:cNvPr>
          <p:cNvSpPr/>
          <p:nvPr/>
        </p:nvSpPr>
        <p:spPr>
          <a:xfrm flipV="1">
            <a:off x="1730385" y="6409344"/>
            <a:ext cx="480488" cy="480488"/>
          </a:xfrm>
          <a:prstGeom prst="ellipse">
            <a:avLst/>
          </a:prstGeom>
          <a:solidFill>
            <a:srgbClr val="71A94F"/>
          </a:solidFill>
          <a:ln>
            <a:noFill/>
          </a:ln>
        </p:spPr>
        <p:txBody>
          <a:bodyPr vert="horz" wrap="square" lIns="68580" tIns="0" rIns="68580" bIns="3429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16" name="Oval 15">
            <a:extLst>
              <a:ext uri="{FF2B5EF4-FFF2-40B4-BE49-F238E27FC236}">
                <a16:creationId xmlns:a16="http://schemas.microsoft.com/office/drawing/2014/main" id="{18721167-9FBF-E87D-3452-F86715034DAA}"/>
              </a:ext>
            </a:extLst>
          </p:cNvPr>
          <p:cNvSpPr/>
          <p:nvPr/>
        </p:nvSpPr>
        <p:spPr>
          <a:xfrm flipV="1">
            <a:off x="2518099" y="6409344"/>
            <a:ext cx="480488" cy="480488"/>
          </a:xfrm>
          <a:prstGeom prst="ellipse">
            <a:avLst/>
          </a:prstGeom>
          <a:solidFill>
            <a:srgbClr val="00946E"/>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latin typeface="Segoe UI" panose="020B0502040204020203" pitchFamily="34" charset="0"/>
                <a:cs typeface="Segoe UI" panose="020B0502040204020203" pitchFamily="34" charset="0"/>
              </a:rPr>
              <a:t> </a:t>
            </a:r>
          </a:p>
        </p:txBody>
      </p:sp>
      <p:sp>
        <p:nvSpPr>
          <p:cNvPr id="17" name="Freeform 7">
            <a:extLst>
              <a:ext uri="{FF2B5EF4-FFF2-40B4-BE49-F238E27FC236}">
                <a16:creationId xmlns:a16="http://schemas.microsoft.com/office/drawing/2014/main" id="{B3403841-E7D7-2B75-5F0C-0B8F9E182F0F}"/>
              </a:ext>
            </a:extLst>
          </p:cNvPr>
          <p:cNvSpPr/>
          <p:nvPr/>
        </p:nvSpPr>
        <p:spPr bwMode="auto">
          <a:xfrm flipV="1">
            <a:off x="2302615"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18" name="Freeform 7">
            <a:extLst>
              <a:ext uri="{FF2B5EF4-FFF2-40B4-BE49-F238E27FC236}">
                <a16:creationId xmlns:a16="http://schemas.microsoft.com/office/drawing/2014/main" id="{816F8601-2750-57FB-4261-67A48820AE75}"/>
              </a:ext>
            </a:extLst>
          </p:cNvPr>
          <p:cNvSpPr/>
          <p:nvPr/>
        </p:nvSpPr>
        <p:spPr bwMode="auto">
          <a:xfrm>
            <a:off x="3090329"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9643F1AC-7C42-14F7-5288-42EE779DC08C}"/>
              </a:ext>
            </a:extLst>
          </p:cNvPr>
          <p:cNvSpPr/>
          <p:nvPr/>
        </p:nvSpPr>
        <p:spPr>
          <a:xfrm flipV="1">
            <a:off x="3305813" y="6409344"/>
            <a:ext cx="480488" cy="480488"/>
          </a:xfrm>
          <a:prstGeom prst="ellipse">
            <a:avLst/>
          </a:prstGeom>
          <a:solidFill>
            <a:srgbClr val="00739A"/>
          </a:solidFill>
          <a:ln>
            <a:noFill/>
          </a:ln>
        </p:spPr>
        <p:txBody>
          <a:bodyPr vert="horz" wrap="square" lIns="68580" tIns="0" rIns="68580" bIns="3429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Oval 19">
            <a:extLst>
              <a:ext uri="{FF2B5EF4-FFF2-40B4-BE49-F238E27FC236}">
                <a16:creationId xmlns:a16="http://schemas.microsoft.com/office/drawing/2014/main" id="{F44316D0-F785-7352-96D5-255502501EA0}"/>
              </a:ext>
            </a:extLst>
          </p:cNvPr>
          <p:cNvSpPr/>
          <p:nvPr/>
        </p:nvSpPr>
        <p:spPr>
          <a:xfrm flipV="1">
            <a:off x="4093526" y="6409344"/>
            <a:ext cx="480488" cy="480488"/>
          </a:xfrm>
          <a:prstGeom prst="ellipse">
            <a:avLst/>
          </a:prstGeom>
          <a:solidFill>
            <a:srgbClr val="00739A"/>
          </a:solidFill>
          <a:ln>
            <a:noFill/>
          </a:ln>
        </p:spPr>
        <p:txBody>
          <a:bodyPr vert="horz" wrap="square" lIns="68580" tIns="0" rIns="68580" bIns="3429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1" name="Freeform 7">
            <a:extLst>
              <a:ext uri="{FF2B5EF4-FFF2-40B4-BE49-F238E27FC236}">
                <a16:creationId xmlns:a16="http://schemas.microsoft.com/office/drawing/2014/main" id="{C726099A-01D5-C0D6-50CD-BC815521B4FE}"/>
              </a:ext>
            </a:extLst>
          </p:cNvPr>
          <p:cNvSpPr/>
          <p:nvPr/>
        </p:nvSpPr>
        <p:spPr bwMode="auto">
          <a:xfrm flipV="1">
            <a:off x="3878043"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22" name="Freeform 7">
            <a:extLst>
              <a:ext uri="{FF2B5EF4-FFF2-40B4-BE49-F238E27FC236}">
                <a16:creationId xmlns:a16="http://schemas.microsoft.com/office/drawing/2014/main" id="{4A0FCFF6-60D1-2889-CD98-25EBEDE38A38}"/>
              </a:ext>
            </a:extLst>
          </p:cNvPr>
          <p:cNvSpPr/>
          <p:nvPr/>
        </p:nvSpPr>
        <p:spPr bwMode="auto">
          <a:xfrm>
            <a:off x="4665757"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23" name="Oval 22">
            <a:extLst>
              <a:ext uri="{FF2B5EF4-FFF2-40B4-BE49-F238E27FC236}">
                <a16:creationId xmlns:a16="http://schemas.microsoft.com/office/drawing/2014/main" id="{DD381CF3-AEC1-FAA6-E766-55209817F58F}"/>
              </a:ext>
            </a:extLst>
          </p:cNvPr>
          <p:cNvSpPr/>
          <p:nvPr/>
        </p:nvSpPr>
        <p:spPr>
          <a:xfrm flipV="1">
            <a:off x="4881240" y="6409344"/>
            <a:ext cx="480488" cy="480488"/>
          </a:xfrm>
          <a:prstGeom prst="ellipse">
            <a:avLst/>
          </a:prstGeom>
          <a:solidFill>
            <a:srgbClr val="00739A"/>
          </a:solidFill>
          <a:ln>
            <a:noFill/>
          </a:ln>
        </p:spPr>
        <p:txBody>
          <a:bodyPr vert="horz" wrap="square" lIns="68580" tIns="0" rIns="68580" bIns="3429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4" name="Oval 23">
            <a:extLst>
              <a:ext uri="{FF2B5EF4-FFF2-40B4-BE49-F238E27FC236}">
                <a16:creationId xmlns:a16="http://schemas.microsoft.com/office/drawing/2014/main" id="{FA3CF1C6-508C-C14D-AEB0-2058AA0EF499}"/>
              </a:ext>
            </a:extLst>
          </p:cNvPr>
          <p:cNvSpPr/>
          <p:nvPr/>
        </p:nvSpPr>
        <p:spPr>
          <a:xfrm flipV="1">
            <a:off x="5668954" y="6409344"/>
            <a:ext cx="480488" cy="480488"/>
          </a:xfrm>
          <a:prstGeom prst="ellipse">
            <a:avLst/>
          </a:prstGeom>
          <a:solidFill>
            <a:srgbClr val="00739A"/>
          </a:solidFill>
          <a:ln>
            <a:noFill/>
          </a:ln>
        </p:spPr>
        <p:txBody>
          <a:bodyPr vert="horz" wrap="square" lIns="68580" tIns="0" rIns="68580" bIns="3429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5" name="Freeform 7">
            <a:extLst>
              <a:ext uri="{FF2B5EF4-FFF2-40B4-BE49-F238E27FC236}">
                <a16:creationId xmlns:a16="http://schemas.microsoft.com/office/drawing/2014/main" id="{BE8A275C-9E29-B3A2-2034-79443A1D2938}"/>
              </a:ext>
            </a:extLst>
          </p:cNvPr>
          <p:cNvSpPr/>
          <p:nvPr/>
        </p:nvSpPr>
        <p:spPr bwMode="auto">
          <a:xfrm flipV="1">
            <a:off x="5453470"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26" name="Freeform 7">
            <a:extLst>
              <a:ext uri="{FF2B5EF4-FFF2-40B4-BE49-F238E27FC236}">
                <a16:creationId xmlns:a16="http://schemas.microsoft.com/office/drawing/2014/main" id="{A4AD6B04-D58C-EF9E-1EE3-35D77C68E9CE}"/>
              </a:ext>
            </a:extLst>
          </p:cNvPr>
          <p:cNvSpPr/>
          <p:nvPr/>
        </p:nvSpPr>
        <p:spPr bwMode="auto">
          <a:xfrm>
            <a:off x="6241184"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27" name="Oval 26">
            <a:extLst>
              <a:ext uri="{FF2B5EF4-FFF2-40B4-BE49-F238E27FC236}">
                <a16:creationId xmlns:a16="http://schemas.microsoft.com/office/drawing/2014/main" id="{3471471C-EFA9-945D-5669-2207DD5BA02A}"/>
              </a:ext>
            </a:extLst>
          </p:cNvPr>
          <p:cNvSpPr/>
          <p:nvPr/>
        </p:nvSpPr>
        <p:spPr>
          <a:xfrm flipV="1">
            <a:off x="6456668" y="6409344"/>
            <a:ext cx="480488" cy="480488"/>
          </a:xfrm>
          <a:prstGeom prst="ellipse">
            <a:avLst/>
          </a:prstGeom>
          <a:solidFill>
            <a:srgbClr val="00739A"/>
          </a:solidFill>
          <a:ln>
            <a:noFill/>
          </a:ln>
        </p:spPr>
        <p:txBody>
          <a:bodyPr vert="horz" wrap="square" lIns="68580" tIns="0" rIns="68580" bIns="3429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1200">
                <a:solidFill>
                  <a:srgbClr val="636569"/>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8" name="Freeform 7">
            <a:extLst>
              <a:ext uri="{FF2B5EF4-FFF2-40B4-BE49-F238E27FC236}">
                <a16:creationId xmlns:a16="http://schemas.microsoft.com/office/drawing/2014/main" id="{36074B2E-5DD7-1DD7-AB6A-8F6F7521F1D6}"/>
              </a:ext>
            </a:extLst>
          </p:cNvPr>
          <p:cNvSpPr/>
          <p:nvPr/>
        </p:nvSpPr>
        <p:spPr bwMode="auto">
          <a:xfrm flipV="1">
            <a:off x="1514901"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71A94F"/>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29" name="Freeform 7">
            <a:extLst>
              <a:ext uri="{FF2B5EF4-FFF2-40B4-BE49-F238E27FC236}">
                <a16:creationId xmlns:a16="http://schemas.microsoft.com/office/drawing/2014/main" id="{C4DDBF57-0953-B726-6881-0954B2384202}"/>
              </a:ext>
            </a:extLst>
          </p:cNvPr>
          <p:cNvSpPr/>
          <p:nvPr/>
        </p:nvSpPr>
        <p:spPr bwMode="auto">
          <a:xfrm>
            <a:off x="2302615"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946E"/>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30" name="Freeform 7">
            <a:extLst>
              <a:ext uri="{FF2B5EF4-FFF2-40B4-BE49-F238E27FC236}">
                <a16:creationId xmlns:a16="http://schemas.microsoft.com/office/drawing/2014/main" id="{57FCC637-D35E-9077-2AC0-42B6AEB572F1}"/>
              </a:ext>
            </a:extLst>
          </p:cNvPr>
          <p:cNvSpPr/>
          <p:nvPr/>
        </p:nvSpPr>
        <p:spPr bwMode="auto">
          <a:xfrm flipV="1">
            <a:off x="3090329"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43A8C7"/>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31" name="Freeform 7">
            <a:extLst>
              <a:ext uri="{FF2B5EF4-FFF2-40B4-BE49-F238E27FC236}">
                <a16:creationId xmlns:a16="http://schemas.microsoft.com/office/drawing/2014/main" id="{28084763-DE29-E6AD-3DAC-209A67354B62}"/>
              </a:ext>
            </a:extLst>
          </p:cNvPr>
          <p:cNvSpPr/>
          <p:nvPr/>
        </p:nvSpPr>
        <p:spPr bwMode="auto">
          <a:xfrm>
            <a:off x="3878043"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739A"/>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32" name="Freeform 7">
            <a:extLst>
              <a:ext uri="{FF2B5EF4-FFF2-40B4-BE49-F238E27FC236}">
                <a16:creationId xmlns:a16="http://schemas.microsoft.com/office/drawing/2014/main" id="{900A3DB3-F200-C338-B5ED-ED98A9F12279}"/>
              </a:ext>
            </a:extLst>
          </p:cNvPr>
          <p:cNvSpPr/>
          <p:nvPr/>
        </p:nvSpPr>
        <p:spPr bwMode="auto">
          <a:xfrm flipV="1">
            <a:off x="4665757"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43A8C7"/>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33" name="Freeform 7">
            <a:extLst>
              <a:ext uri="{FF2B5EF4-FFF2-40B4-BE49-F238E27FC236}">
                <a16:creationId xmlns:a16="http://schemas.microsoft.com/office/drawing/2014/main" id="{FDF783C5-EDFD-2E10-D25C-93D89ABFE2B0}"/>
              </a:ext>
            </a:extLst>
          </p:cNvPr>
          <p:cNvSpPr/>
          <p:nvPr/>
        </p:nvSpPr>
        <p:spPr bwMode="auto">
          <a:xfrm>
            <a:off x="5453470" y="6206228"/>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739A"/>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sp>
        <p:nvSpPr>
          <p:cNvPr id="34" name="Freeform 7">
            <a:extLst>
              <a:ext uri="{FF2B5EF4-FFF2-40B4-BE49-F238E27FC236}">
                <a16:creationId xmlns:a16="http://schemas.microsoft.com/office/drawing/2014/main" id="{26B03BE0-9D80-47F7-45D2-0654C2DD5941}"/>
              </a:ext>
            </a:extLst>
          </p:cNvPr>
          <p:cNvSpPr/>
          <p:nvPr/>
        </p:nvSpPr>
        <p:spPr bwMode="auto">
          <a:xfrm flipV="1">
            <a:off x="6241184" y="6660581"/>
            <a:ext cx="911456" cy="454353"/>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43A8C7"/>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a:solidFill>
                <a:srgbClr val="636569"/>
              </a:solidFill>
              <a:latin typeface="Segoe UI" panose="020B0502040204020203" pitchFamily="34" charset="0"/>
              <a:cs typeface="Segoe UI" panose="020B0502040204020203" pitchFamily="34" charset="0"/>
            </a:endParaRPr>
          </a:p>
        </p:txBody>
      </p:sp>
      <p:pic>
        <p:nvPicPr>
          <p:cNvPr id="55" name="Graphic 54">
            <a:extLst>
              <a:ext uri="{FF2B5EF4-FFF2-40B4-BE49-F238E27FC236}">
                <a16:creationId xmlns:a16="http://schemas.microsoft.com/office/drawing/2014/main" id="{365EF478-8175-2482-15F2-5C91C972C1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24281" y="6501387"/>
            <a:ext cx="292697" cy="296402"/>
          </a:xfrm>
          <a:prstGeom prst="rect">
            <a:avLst/>
          </a:prstGeom>
        </p:spPr>
      </p:pic>
      <p:pic>
        <p:nvPicPr>
          <p:cNvPr id="56" name="Graphic 55">
            <a:extLst>
              <a:ext uri="{FF2B5EF4-FFF2-40B4-BE49-F238E27FC236}">
                <a16:creationId xmlns:a16="http://schemas.microsoft.com/office/drawing/2014/main" id="{7C545E6F-0463-5F38-6A10-A7E0E2F033F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14343" y="6505588"/>
            <a:ext cx="288000" cy="288000"/>
          </a:xfrm>
          <a:prstGeom prst="rect">
            <a:avLst/>
          </a:prstGeom>
        </p:spPr>
      </p:pic>
      <p:pic>
        <p:nvPicPr>
          <p:cNvPr id="57" name="Graphic 56">
            <a:extLst>
              <a:ext uri="{FF2B5EF4-FFF2-40B4-BE49-F238E27FC236}">
                <a16:creationId xmlns:a16="http://schemas.microsoft.com/office/drawing/2014/main" id="{2ECDF660-46E8-6789-BF05-9751DFB3F2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18090" y="6505588"/>
            <a:ext cx="255934" cy="288000"/>
          </a:xfrm>
          <a:prstGeom prst="rect">
            <a:avLst/>
          </a:prstGeom>
        </p:spPr>
      </p:pic>
      <p:pic>
        <p:nvPicPr>
          <p:cNvPr id="58" name="Graphic 57">
            <a:extLst>
              <a:ext uri="{FF2B5EF4-FFF2-40B4-BE49-F238E27FC236}">
                <a16:creationId xmlns:a16="http://schemas.microsoft.com/office/drawing/2014/main" id="{7FDCCA72-6ED5-91C1-AADB-B2EEC031794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168879" y="6505588"/>
            <a:ext cx="329782" cy="288000"/>
          </a:xfrm>
          <a:prstGeom prst="rect">
            <a:avLst/>
          </a:prstGeom>
        </p:spPr>
      </p:pic>
      <p:pic>
        <p:nvPicPr>
          <p:cNvPr id="59" name="Graphic 58">
            <a:extLst>
              <a:ext uri="{FF2B5EF4-FFF2-40B4-BE49-F238E27FC236}">
                <a16:creationId xmlns:a16="http://schemas.microsoft.com/office/drawing/2014/main" id="{9EC2EA28-9549-D505-9882-7C1AD02D561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977484" y="6525681"/>
            <a:ext cx="288000" cy="247814"/>
          </a:xfrm>
          <a:prstGeom prst="rect">
            <a:avLst/>
          </a:prstGeom>
        </p:spPr>
      </p:pic>
      <p:sp>
        <p:nvSpPr>
          <p:cNvPr id="60" name="Graphic 74">
            <a:extLst>
              <a:ext uri="{FF2B5EF4-FFF2-40B4-BE49-F238E27FC236}">
                <a16:creationId xmlns:a16="http://schemas.microsoft.com/office/drawing/2014/main" id="{1206A3F4-8812-8185-95C8-B48B7FA75080}"/>
              </a:ext>
            </a:extLst>
          </p:cNvPr>
          <p:cNvSpPr/>
          <p:nvPr/>
        </p:nvSpPr>
        <p:spPr>
          <a:xfrm>
            <a:off x="5780893" y="6505520"/>
            <a:ext cx="256611" cy="288136"/>
          </a:xfrm>
          <a:custGeom>
            <a:avLst/>
            <a:gdLst>
              <a:gd name="connsiteX0" fmla="*/ 36160 w 256611"/>
              <a:gd name="connsiteY0" fmla="*/ 124617 h 288136"/>
              <a:gd name="connsiteX1" fmla="*/ 36160 w 256611"/>
              <a:gd name="connsiteY1" fmla="*/ 120777 h 288136"/>
              <a:gd name="connsiteX2" fmla="*/ 32960 w 256611"/>
              <a:gd name="connsiteY2" fmla="*/ 116617 h 288136"/>
              <a:gd name="connsiteX3" fmla="*/ 24000 w 256611"/>
              <a:gd name="connsiteY3" fmla="*/ 100297 h 288136"/>
              <a:gd name="connsiteX4" fmla="*/ 92480 w 256611"/>
              <a:gd name="connsiteY4" fmla="*/ 15497 h 288136"/>
              <a:gd name="connsiteX5" fmla="*/ 222400 w 256611"/>
              <a:gd name="connsiteY5" fmla="*/ 38217 h 288136"/>
              <a:gd name="connsiteX6" fmla="*/ 241280 w 256611"/>
              <a:gd name="connsiteY6" fmla="*/ 146697 h 288136"/>
              <a:gd name="connsiteX7" fmla="*/ 211520 w 256611"/>
              <a:gd name="connsiteY7" fmla="*/ 216457 h 288136"/>
              <a:gd name="connsiteX8" fmla="*/ 235200 w 256611"/>
              <a:gd name="connsiteY8" fmla="*/ 281417 h 288136"/>
              <a:gd name="connsiteX9" fmla="*/ 109120 w 256611"/>
              <a:gd name="connsiteY9" fmla="*/ 281417 h 288136"/>
              <a:gd name="connsiteX10" fmla="*/ 94400 w 256611"/>
              <a:gd name="connsiteY10" fmla="*/ 253897 h 288136"/>
              <a:gd name="connsiteX11" fmla="*/ 90880 w 256611"/>
              <a:gd name="connsiteY11" fmla="*/ 252617 h 288136"/>
              <a:gd name="connsiteX12" fmla="*/ 54080 w 256611"/>
              <a:gd name="connsiteY12" fmla="*/ 259337 h 288136"/>
              <a:gd name="connsiteX13" fmla="*/ 53760 w 256611"/>
              <a:gd name="connsiteY13" fmla="*/ 259337 h 288136"/>
              <a:gd name="connsiteX14" fmla="*/ 33600 w 256611"/>
              <a:gd name="connsiteY14" fmla="*/ 258377 h 288136"/>
              <a:gd name="connsiteX15" fmla="*/ 34560 w 256611"/>
              <a:gd name="connsiteY15" fmla="*/ 229577 h 288136"/>
              <a:gd name="connsiteX16" fmla="*/ 32960 w 256611"/>
              <a:gd name="connsiteY16" fmla="*/ 225417 h 288136"/>
              <a:gd name="connsiteX17" fmla="*/ 23040 w 256611"/>
              <a:gd name="connsiteY17" fmla="*/ 220297 h 288136"/>
              <a:gd name="connsiteX18" fmla="*/ 27520 w 256611"/>
              <a:gd name="connsiteY18" fmla="*/ 216137 h 288136"/>
              <a:gd name="connsiteX19" fmla="*/ 28800 w 256611"/>
              <a:gd name="connsiteY19" fmla="*/ 213577 h 288136"/>
              <a:gd name="connsiteX20" fmla="*/ 27520 w 256611"/>
              <a:gd name="connsiteY20" fmla="*/ 211017 h 288136"/>
              <a:gd name="connsiteX21" fmla="*/ 17920 w 256611"/>
              <a:gd name="connsiteY21" fmla="*/ 203657 h 288136"/>
              <a:gd name="connsiteX22" fmla="*/ 26240 w 256611"/>
              <a:gd name="connsiteY22" fmla="*/ 186057 h 288136"/>
              <a:gd name="connsiteX23" fmla="*/ 25920 w 256611"/>
              <a:gd name="connsiteY23" fmla="*/ 182537 h 288136"/>
              <a:gd name="connsiteX24" fmla="*/ 8320 w 256611"/>
              <a:gd name="connsiteY24" fmla="*/ 167177 h 288136"/>
              <a:gd name="connsiteX25" fmla="*/ 36160 w 256611"/>
              <a:gd name="connsiteY25" fmla="*/ 124617 h 288136"/>
              <a:gd name="connsiteX26" fmla="*/ 36160 w 256611"/>
              <a:gd name="connsiteY26" fmla="*/ 124617 h 288136"/>
              <a:gd name="connsiteX27" fmla="*/ 0 w 256611"/>
              <a:gd name="connsiteY27" fmla="*/ 168457 h 288136"/>
              <a:gd name="connsiteX28" fmla="*/ 1280 w 256611"/>
              <a:gd name="connsiteY28" fmla="*/ 170697 h 288136"/>
              <a:gd name="connsiteX29" fmla="*/ 18880 w 256611"/>
              <a:gd name="connsiteY29" fmla="*/ 185417 h 288136"/>
              <a:gd name="connsiteX30" fmla="*/ 10240 w 256611"/>
              <a:gd name="connsiteY30" fmla="*/ 203337 h 288136"/>
              <a:gd name="connsiteX31" fmla="*/ 11200 w 256611"/>
              <a:gd name="connsiteY31" fmla="*/ 207497 h 288136"/>
              <a:gd name="connsiteX32" fmla="*/ 19840 w 256611"/>
              <a:gd name="connsiteY32" fmla="*/ 213897 h 288136"/>
              <a:gd name="connsiteX33" fmla="*/ 14720 w 256611"/>
              <a:gd name="connsiteY33" fmla="*/ 218697 h 288136"/>
              <a:gd name="connsiteX34" fmla="*/ 14400 w 256611"/>
              <a:gd name="connsiteY34" fmla="*/ 223497 h 288136"/>
              <a:gd name="connsiteX35" fmla="*/ 15680 w 256611"/>
              <a:gd name="connsiteY35" fmla="*/ 224137 h 288136"/>
              <a:gd name="connsiteX36" fmla="*/ 27520 w 256611"/>
              <a:gd name="connsiteY36" fmla="*/ 230537 h 288136"/>
              <a:gd name="connsiteX37" fmla="*/ 28800 w 256611"/>
              <a:gd name="connsiteY37" fmla="*/ 263177 h 288136"/>
              <a:gd name="connsiteX38" fmla="*/ 55360 w 256611"/>
              <a:gd name="connsiteY38" fmla="*/ 266057 h 288136"/>
              <a:gd name="connsiteX39" fmla="*/ 90240 w 256611"/>
              <a:gd name="connsiteY39" fmla="*/ 259337 h 288136"/>
              <a:gd name="connsiteX40" fmla="*/ 103680 w 256611"/>
              <a:gd name="connsiteY40" fmla="*/ 285897 h 288136"/>
              <a:gd name="connsiteX41" fmla="*/ 106880 w 256611"/>
              <a:gd name="connsiteY41" fmla="*/ 288137 h 288136"/>
              <a:gd name="connsiteX42" fmla="*/ 242880 w 256611"/>
              <a:gd name="connsiteY42" fmla="*/ 288137 h 288136"/>
              <a:gd name="connsiteX43" fmla="*/ 246400 w 256611"/>
              <a:gd name="connsiteY43" fmla="*/ 284617 h 288136"/>
              <a:gd name="connsiteX44" fmla="*/ 245440 w 256611"/>
              <a:gd name="connsiteY44" fmla="*/ 282377 h 288136"/>
              <a:gd name="connsiteX45" fmla="*/ 246720 w 256611"/>
              <a:gd name="connsiteY45" fmla="*/ 150857 h 288136"/>
              <a:gd name="connsiteX46" fmla="*/ 247360 w 256611"/>
              <a:gd name="connsiteY46" fmla="*/ 149897 h 288136"/>
              <a:gd name="connsiteX47" fmla="*/ 227520 w 256611"/>
              <a:gd name="connsiteY47" fmla="*/ 33417 h 288136"/>
              <a:gd name="connsiteX48" fmla="*/ 163840 w 256611"/>
              <a:gd name="connsiteY48" fmla="*/ 1737 h 288136"/>
              <a:gd name="connsiteX49" fmla="*/ 90240 w 256611"/>
              <a:gd name="connsiteY49" fmla="*/ 9097 h 288136"/>
              <a:gd name="connsiteX50" fmla="*/ 40000 w 256611"/>
              <a:gd name="connsiteY50" fmla="*/ 42697 h 288136"/>
              <a:gd name="connsiteX51" fmla="*/ 16960 w 256611"/>
              <a:gd name="connsiteY51" fmla="*/ 99657 h 288136"/>
              <a:gd name="connsiteX52" fmla="*/ 27520 w 256611"/>
              <a:gd name="connsiteY52" fmla="*/ 120457 h 288136"/>
              <a:gd name="connsiteX53" fmla="*/ 29120 w 256611"/>
              <a:gd name="connsiteY53" fmla="*/ 122697 h 288136"/>
              <a:gd name="connsiteX54" fmla="*/ 960 w 256611"/>
              <a:gd name="connsiteY54" fmla="*/ 165897 h 288136"/>
              <a:gd name="connsiteX55" fmla="*/ 0 w 256611"/>
              <a:gd name="connsiteY55" fmla="*/ 168457 h 288136"/>
              <a:gd name="connsiteX56" fmla="*/ 0 w 256611"/>
              <a:gd name="connsiteY56" fmla="*/ 168457 h 288136"/>
              <a:gd name="connsiteX57" fmla="*/ 138240 w 256611"/>
              <a:gd name="connsiteY57" fmla="*/ 78217 h 288136"/>
              <a:gd name="connsiteX58" fmla="*/ 112640 w 256611"/>
              <a:gd name="connsiteY58" fmla="*/ 103817 h 288136"/>
              <a:gd name="connsiteX59" fmla="*/ 138240 w 256611"/>
              <a:gd name="connsiteY59" fmla="*/ 129417 h 288136"/>
              <a:gd name="connsiteX60" fmla="*/ 163840 w 256611"/>
              <a:gd name="connsiteY60" fmla="*/ 103817 h 288136"/>
              <a:gd name="connsiteX61" fmla="*/ 138240 w 256611"/>
              <a:gd name="connsiteY61" fmla="*/ 78217 h 288136"/>
              <a:gd name="connsiteX62" fmla="*/ 138240 w 256611"/>
              <a:gd name="connsiteY62" fmla="*/ 136137 h 288136"/>
              <a:gd name="connsiteX63" fmla="*/ 170560 w 256611"/>
              <a:gd name="connsiteY63" fmla="*/ 103817 h 288136"/>
              <a:gd name="connsiteX64" fmla="*/ 138240 w 256611"/>
              <a:gd name="connsiteY64" fmla="*/ 71497 h 288136"/>
              <a:gd name="connsiteX65" fmla="*/ 105920 w 256611"/>
              <a:gd name="connsiteY65" fmla="*/ 103817 h 288136"/>
              <a:gd name="connsiteX66" fmla="*/ 105920 w 256611"/>
              <a:gd name="connsiteY66" fmla="*/ 103817 h 288136"/>
              <a:gd name="connsiteX67" fmla="*/ 138240 w 256611"/>
              <a:gd name="connsiteY67" fmla="*/ 136137 h 288136"/>
              <a:gd name="connsiteX68" fmla="*/ 78400 w 256611"/>
              <a:gd name="connsiteY68" fmla="*/ 93897 h 288136"/>
              <a:gd name="connsiteX69" fmla="*/ 78400 w 256611"/>
              <a:gd name="connsiteY69" fmla="*/ 113417 h 288136"/>
              <a:gd name="connsiteX70" fmla="*/ 87680 w 256611"/>
              <a:gd name="connsiteY70" fmla="*/ 115337 h 288136"/>
              <a:gd name="connsiteX71" fmla="*/ 90240 w 256611"/>
              <a:gd name="connsiteY71" fmla="*/ 117577 h 288136"/>
              <a:gd name="connsiteX72" fmla="*/ 94400 w 256611"/>
              <a:gd name="connsiteY72" fmla="*/ 127497 h 288136"/>
              <a:gd name="connsiteX73" fmla="*/ 94400 w 256611"/>
              <a:gd name="connsiteY73" fmla="*/ 131017 h 288136"/>
              <a:gd name="connsiteX74" fmla="*/ 89280 w 256611"/>
              <a:gd name="connsiteY74" fmla="*/ 139017 h 288136"/>
              <a:gd name="connsiteX75" fmla="*/ 103040 w 256611"/>
              <a:gd name="connsiteY75" fmla="*/ 152777 h 288136"/>
              <a:gd name="connsiteX76" fmla="*/ 111040 w 256611"/>
              <a:gd name="connsiteY76" fmla="*/ 147657 h 288136"/>
              <a:gd name="connsiteX77" fmla="*/ 114560 w 256611"/>
              <a:gd name="connsiteY77" fmla="*/ 147657 h 288136"/>
              <a:gd name="connsiteX78" fmla="*/ 124480 w 256611"/>
              <a:gd name="connsiteY78" fmla="*/ 151817 h 288136"/>
              <a:gd name="connsiteX79" fmla="*/ 126720 w 256611"/>
              <a:gd name="connsiteY79" fmla="*/ 154377 h 288136"/>
              <a:gd name="connsiteX80" fmla="*/ 128640 w 256611"/>
              <a:gd name="connsiteY80" fmla="*/ 163657 h 288136"/>
              <a:gd name="connsiteX81" fmla="*/ 148160 w 256611"/>
              <a:gd name="connsiteY81" fmla="*/ 163657 h 288136"/>
              <a:gd name="connsiteX82" fmla="*/ 150080 w 256611"/>
              <a:gd name="connsiteY82" fmla="*/ 154377 h 288136"/>
              <a:gd name="connsiteX83" fmla="*/ 152320 w 256611"/>
              <a:gd name="connsiteY83" fmla="*/ 151817 h 288136"/>
              <a:gd name="connsiteX84" fmla="*/ 162240 w 256611"/>
              <a:gd name="connsiteY84" fmla="*/ 147657 h 288136"/>
              <a:gd name="connsiteX85" fmla="*/ 165760 w 256611"/>
              <a:gd name="connsiteY85" fmla="*/ 147657 h 288136"/>
              <a:gd name="connsiteX86" fmla="*/ 173760 w 256611"/>
              <a:gd name="connsiteY86" fmla="*/ 152777 h 288136"/>
              <a:gd name="connsiteX87" fmla="*/ 187520 w 256611"/>
              <a:gd name="connsiteY87" fmla="*/ 139017 h 288136"/>
              <a:gd name="connsiteX88" fmla="*/ 182400 w 256611"/>
              <a:gd name="connsiteY88" fmla="*/ 131017 h 288136"/>
              <a:gd name="connsiteX89" fmla="*/ 182400 w 256611"/>
              <a:gd name="connsiteY89" fmla="*/ 127497 h 288136"/>
              <a:gd name="connsiteX90" fmla="*/ 186560 w 256611"/>
              <a:gd name="connsiteY90" fmla="*/ 117577 h 288136"/>
              <a:gd name="connsiteX91" fmla="*/ 189120 w 256611"/>
              <a:gd name="connsiteY91" fmla="*/ 115337 h 288136"/>
              <a:gd name="connsiteX92" fmla="*/ 198400 w 256611"/>
              <a:gd name="connsiteY92" fmla="*/ 113417 h 288136"/>
              <a:gd name="connsiteX93" fmla="*/ 198400 w 256611"/>
              <a:gd name="connsiteY93" fmla="*/ 93897 h 288136"/>
              <a:gd name="connsiteX94" fmla="*/ 188800 w 256611"/>
              <a:gd name="connsiteY94" fmla="*/ 91977 h 288136"/>
              <a:gd name="connsiteX95" fmla="*/ 186240 w 256611"/>
              <a:gd name="connsiteY95" fmla="*/ 89737 h 288136"/>
              <a:gd name="connsiteX96" fmla="*/ 182080 w 256611"/>
              <a:gd name="connsiteY96" fmla="*/ 79817 h 288136"/>
              <a:gd name="connsiteX97" fmla="*/ 182080 w 256611"/>
              <a:gd name="connsiteY97" fmla="*/ 76297 h 288136"/>
              <a:gd name="connsiteX98" fmla="*/ 187200 w 256611"/>
              <a:gd name="connsiteY98" fmla="*/ 68297 h 288136"/>
              <a:gd name="connsiteX99" fmla="*/ 173760 w 256611"/>
              <a:gd name="connsiteY99" fmla="*/ 54537 h 288136"/>
              <a:gd name="connsiteX100" fmla="*/ 165760 w 256611"/>
              <a:gd name="connsiteY100" fmla="*/ 59657 h 288136"/>
              <a:gd name="connsiteX101" fmla="*/ 162240 w 256611"/>
              <a:gd name="connsiteY101" fmla="*/ 59657 h 288136"/>
              <a:gd name="connsiteX102" fmla="*/ 152320 w 256611"/>
              <a:gd name="connsiteY102" fmla="*/ 55497 h 288136"/>
              <a:gd name="connsiteX103" fmla="*/ 150080 w 256611"/>
              <a:gd name="connsiteY103" fmla="*/ 52937 h 288136"/>
              <a:gd name="connsiteX104" fmla="*/ 148160 w 256611"/>
              <a:gd name="connsiteY104" fmla="*/ 43657 h 288136"/>
              <a:gd name="connsiteX105" fmla="*/ 128640 w 256611"/>
              <a:gd name="connsiteY105" fmla="*/ 43657 h 288136"/>
              <a:gd name="connsiteX106" fmla="*/ 126720 w 256611"/>
              <a:gd name="connsiteY106" fmla="*/ 52937 h 288136"/>
              <a:gd name="connsiteX107" fmla="*/ 124480 w 256611"/>
              <a:gd name="connsiteY107" fmla="*/ 55497 h 288136"/>
              <a:gd name="connsiteX108" fmla="*/ 114560 w 256611"/>
              <a:gd name="connsiteY108" fmla="*/ 59657 h 288136"/>
              <a:gd name="connsiteX109" fmla="*/ 111040 w 256611"/>
              <a:gd name="connsiteY109" fmla="*/ 59657 h 288136"/>
              <a:gd name="connsiteX110" fmla="*/ 103040 w 256611"/>
              <a:gd name="connsiteY110" fmla="*/ 54537 h 288136"/>
              <a:gd name="connsiteX111" fmla="*/ 89280 w 256611"/>
              <a:gd name="connsiteY111" fmla="*/ 68297 h 288136"/>
              <a:gd name="connsiteX112" fmla="*/ 94400 w 256611"/>
              <a:gd name="connsiteY112" fmla="*/ 76297 h 288136"/>
              <a:gd name="connsiteX113" fmla="*/ 94400 w 256611"/>
              <a:gd name="connsiteY113" fmla="*/ 79817 h 288136"/>
              <a:gd name="connsiteX114" fmla="*/ 90240 w 256611"/>
              <a:gd name="connsiteY114" fmla="*/ 89737 h 288136"/>
              <a:gd name="connsiteX115" fmla="*/ 87680 w 256611"/>
              <a:gd name="connsiteY115" fmla="*/ 91977 h 288136"/>
              <a:gd name="connsiteX116" fmla="*/ 78400 w 256611"/>
              <a:gd name="connsiteY116" fmla="*/ 93897 h 288136"/>
              <a:gd name="connsiteX117" fmla="*/ 78400 w 256611"/>
              <a:gd name="connsiteY117" fmla="*/ 93897 h 288136"/>
              <a:gd name="connsiteX118" fmla="*/ 75520 w 256611"/>
              <a:gd name="connsiteY118" fmla="*/ 119817 h 288136"/>
              <a:gd name="connsiteX119" fmla="*/ 84480 w 256611"/>
              <a:gd name="connsiteY119" fmla="*/ 121737 h 288136"/>
              <a:gd name="connsiteX120" fmla="*/ 87680 w 256611"/>
              <a:gd name="connsiteY120" fmla="*/ 129097 h 288136"/>
              <a:gd name="connsiteX121" fmla="*/ 82560 w 256611"/>
              <a:gd name="connsiteY121" fmla="*/ 136777 h 288136"/>
              <a:gd name="connsiteX122" fmla="*/ 83200 w 256611"/>
              <a:gd name="connsiteY122" fmla="*/ 142537 h 288136"/>
              <a:gd name="connsiteX123" fmla="*/ 99520 w 256611"/>
              <a:gd name="connsiteY123" fmla="*/ 158857 h 288136"/>
              <a:gd name="connsiteX124" fmla="*/ 105280 w 256611"/>
              <a:gd name="connsiteY124" fmla="*/ 159497 h 288136"/>
              <a:gd name="connsiteX125" fmla="*/ 112960 w 256611"/>
              <a:gd name="connsiteY125" fmla="*/ 154377 h 288136"/>
              <a:gd name="connsiteX126" fmla="*/ 120320 w 256611"/>
              <a:gd name="connsiteY126" fmla="*/ 157577 h 288136"/>
              <a:gd name="connsiteX127" fmla="*/ 122240 w 256611"/>
              <a:gd name="connsiteY127" fmla="*/ 166537 h 288136"/>
              <a:gd name="connsiteX128" fmla="*/ 126720 w 256611"/>
              <a:gd name="connsiteY128" fmla="*/ 170377 h 288136"/>
              <a:gd name="connsiteX129" fmla="*/ 149760 w 256611"/>
              <a:gd name="connsiteY129" fmla="*/ 170377 h 288136"/>
              <a:gd name="connsiteX130" fmla="*/ 154240 w 256611"/>
              <a:gd name="connsiteY130" fmla="*/ 166537 h 288136"/>
              <a:gd name="connsiteX131" fmla="*/ 156160 w 256611"/>
              <a:gd name="connsiteY131" fmla="*/ 157577 h 288136"/>
              <a:gd name="connsiteX132" fmla="*/ 163520 w 256611"/>
              <a:gd name="connsiteY132" fmla="*/ 154377 h 288136"/>
              <a:gd name="connsiteX133" fmla="*/ 171200 w 256611"/>
              <a:gd name="connsiteY133" fmla="*/ 159497 h 288136"/>
              <a:gd name="connsiteX134" fmla="*/ 176960 w 256611"/>
              <a:gd name="connsiteY134" fmla="*/ 158857 h 288136"/>
              <a:gd name="connsiteX135" fmla="*/ 193280 w 256611"/>
              <a:gd name="connsiteY135" fmla="*/ 142537 h 288136"/>
              <a:gd name="connsiteX136" fmla="*/ 193920 w 256611"/>
              <a:gd name="connsiteY136" fmla="*/ 136777 h 288136"/>
              <a:gd name="connsiteX137" fmla="*/ 188800 w 256611"/>
              <a:gd name="connsiteY137" fmla="*/ 129097 h 288136"/>
              <a:gd name="connsiteX138" fmla="*/ 192000 w 256611"/>
              <a:gd name="connsiteY138" fmla="*/ 121737 h 288136"/>
              <a:gd name="connsiteX139" fmla="*/ 200960 w 256611"/>
              <a:gd name="connsiteY139" fmla="*/ 119817 h 288136"/>
              <a:gd name="connsiteX140" fmla="*/ 204800 w 256611"/>
              <a:gd name="connsiteY140" fmla="*/ 115337 h 288136"/>
              <a:gd name="connsiteX141" fmla="*/ 204800 w 256611"/>
              <a:gd name="connsiteY141" fmla="*/ 92297 h 288136"/>
              <a:gd name="connsiteX142" fmla="*/ 200960 w 256611"/>
              <a:gd name="connsiteY142" fmla="*/ 87817 h 288136"/>
              <a:gd name="connsiteX143" fmla="*/ 192000 w 256611"/>
              <a:gd name="connsiteY143" fmla="*/ 85897 h 288136"/>
              <a:gd name="connsiteX144" fmla="*/ 188800 w 256611"/>
              <a:gd name="connsiteY144" fmla="*/ 78537 h 288136"/>
              <a:gd name="connsiteX145" fmla="*/ 193920 w 256611"/>
              <a:gd name="connsiteY145" fmla="*/ 70857 h 288136"/>
              <a:gd name="connsiteX146" fmla="*/ 193280 w 256611"/>
              <a:gd name="connsiteY146" fmla="*/ 65097 h 288136"/>
              <a:gd name="connsiteX147" fmla="*/ 176960 w 256611"/>
              <a:gd name="connsiteY147" fmla="*/ 48777 h 288136"/>
              <a:gd name="connsiteX148" fmla="*/ 171200 w 256611"/>
              <a:gd name="connsiteY148" fmla="*/ 48137 h 288136"/>
              <a:gd name="connsiteX149" fmla="*/ 163520 w 256611"/>
              <a:gd name="connsiteY149" fmla="*/ 53257 h 288136"/>
              <a:gd name="connsiteX150" fmla="*/ 156160 w 256611"/>
              <a:gd name="connsiteY150" fmla="*/ 50057 h 288136"/>
              <a:gd name="connsiteX151" fmla="*/ 154240 w 256611"/>
              <a:gd name="connsiteY151" fmla="*/ 41097 h 288136"/>
              <a:gd name="connsiteX152" fmla="*/ 149760 w 256611"/>
              <a:gd name="connsiteY152" fmla="*/ 37257 h 288136"/>
              <a:gd name="connsiteX153" fmla="*/ 126720 w 256611"/>
              <a:gd name="connsiteY153" fmla="*/ 37257 h 288136"/>
              <a:gd name="connsiteX154" fmla="*/ 122240 w 256611"/>
              <a:gd name="connsiteY154" fmla="*/ 41097 h 288136"/>
              <a:gd name="connsiteX155" fmla="*/ 120320 w 256611"/>
              <a:gd name="connsiteY155" fmla="*/ 50057 h 288136"/>
              <a:gd name="connsiteX156" fmla="*/ 112960 w 256611"/>
              <a:gd name="connsiteY156" fmla="*/ 53257 h 288136"/>
              <a:gd name="connsiteX157" fmla="*/ 105280 w 256611"/>
              <a:gd name="connsiteY157" fmla="*/ 48137 h 288136"/>
              <a:gd name="connsiteX158" fmla="*/ 99520 w 256611"/>
              <a:gd name="connsiteY158" fmla="*/ 48777 h 288136"/>
              <a:gd name="connsiteX159" fmla="*/ 83200 w 256611"/>
              <a:gd name="connsiteY159" fmla="*/ 64777 h 288136"/>
              <a:gd name="connsiteX160" fmla="*/ 82560 w 256611"/>
              <a:gd name="connsiteY160" fmla="*/ 70537 h 288136"/>
              <a:gd name="connsiteX161" fmla="*/ 87680 w 256611"/>
              <a:gd name="connsiteY161" fmla="*/ 78217 h 288136"/>
              <a:gd name="connsiteX162" fmla="*/ 84480 w 256611"/>
              <a:gd name="connsiteY162" fmla="*/ 85577 h 288136"/>
              <a:gd name="connsiteX163" fmla="*/ 75520 w 256611"/>
              <a:gd name="connsiteY163" fmla="*/ 87497 h 288136"/>
              <a:gd name="connsiteX164" fmla="*/ 71680 w 256611"/>
              <a:gd name="connsiteY164" fmla="*/ 91977 h 288136"/>
              <a:gd name="connsiteX165" fmla="*/ 71680 w 256611"/>
              <a:gd name="connsiteY165" fmla="*/ 115337 h 288136"/>
              <a:gd name="connsiteX166" fmla="*/ 75520 w 256611"/>
              <a:gd name="connsiteY166" fmla="*/ 119817 h 28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256611" h="288136">
                <a:moveTo>
                  <a:pt x="36160" y="124617"/>
                </a:moveTo>
                <a:cubicBezTo>
                  <a:pt x="36800" y="123337"/>
                  <a:pt x="36800" y="122057"/>
                  <a:pt x="36160" y="120777"/>
                </a:cubicBezTo>
                <a:cubicBezTo>
                  <a:pt x="35200" y="119497"/>
                  <a:pt x="33920" y="117897"/>
                  <a:pt x="32960" y="116617"/>
                </a:cubicBezTo>
                <a:cubicBezTo>
                  <a:pt x="29120" y="111817"/>
                  <a:pt x="23680" y="104777"/>
                  <a:pt x="24000" y="100297"/>
                </a:cubicBezTo>
                <a:cubicBezTo>
                  <a:pt x="25600" y="62217"/>
                  <a:pt x="51520" y="30537"/>
                  <a:pt x="92480" y="15497"/>
                </a:cubicBezTo>
                <a:cubicBezTo>
                  <a:pt x="139840" y="-1783"/>
                  <a:pt x="193280" y="7497"/>
                  <a:pt x="222400" y="38217"/>
                </a:cubicBezTo>
                <a:cubicBezTo>
                  <a:pt x="249920" y="67337"/>
                  <a:pt x="257280" y="109897"/>
                  <a:pt x="241280" y="146697"/>
                </a:cubicBezTo>
                <a:cubicBezTo>
                  <a:pt x="222080" y="166857"/>
                  <a:pt x="211840" y="191177"/>
                  <a:pt x="211520" y="216457"/>
                </a:cubicBezTo>
                <a:cubicBezTo>
                  <a:pt x="211520" y="240137"/>
                  <a:pt x="219840" y="263177"/>
                  <a:pt x="235200" y="281417"/>
                </a:cubicBezTo>
                <a:lnTo>
                  <a:pt x="109120" y="281417"/>
                </a:lnTo>
                <a:cubicBezTo>
                  <a:pt x="105280" y="271497"/>
                  <a:pt x="100480" y="262217"/>
                  <a:pt x="94400" y="253897"/>
                </a:cubicBezTo>
                <a:cubicBezTo>
                  <a:pt x="93760" y="252937"/>
                  <a:pt x="92160" y="252297"/>
                  <a:pt x="90880" y="252617"/>
                </a:cubicBezTo>
                <a:lnTo>
                  <a:pt x="54080" y="259337"/>
                </a:lnTo>
                <a:cubicBezTo>
                  <a:pt x="54080" y="259337"/>
                  <a:pt x="53760" y="259337"/>
                  <a:pt x="53760" y="259337"/>
                </a:cubicBezTo>
                <a:cubicBezTo>
                  <a:pt x="46720" y="261257"/>
                  <a:pt x="37760" y="262537"/>
                  <a:pt x="33600" y="258377"/>
                </a:cubicBezTo>
                <a:cubicBezTo>
                  <a:pt x="29440" y="254217"/>
                  <a:pt x="29760" y="244297"/>
                  <a:pt x="34560" y="229577"/>
                </a:cubicBezTo>
                <a:cubicBezTo>
                  <a:pt x="35200" y="227977"/>
                  <a:pt x="34240" y="226377"/>
                  <a:pt x="32960" y="225417"/>
                </a:cubicBezTo>
                <a:lnTo>
                  <a:pt x="23040" y="220297"/>
                </a:lnTo>
                <a:lnTo>
                  <a:pt x="27520" y="216137"/>
                </a:lnTo>
                <a:cubicBezTo>
                  <a:pt x="28160" y="215817"/>
                  <a:pt x="28800" y="214537"/>
                  <a:pt x="28800" y="213577"/>
                </a:cubicBezTo>
                <a:cubicBezTo>
                  <a:pt x="28800" y="212617"/>
                  <a:pt x="28160" y="211657"/>
                  <a:pt x="27520" y="211017"/>
                </a:cubicBezTo>
                <a:lnTo>
                  <a:pt x="17920" y="203657"/>
                </a:lnTo>
                <a:lnTo>
                  <a:pt x="26240" y="186057"/>
                </a:lnTo>
                <a:cubicBezTo>
                  <a:pt x="26880" y="184777"/>
                  <a:pt x="26560" y="183497"/>
                  <a:pt x="25920" y="182537"/>
                </a:cubicBezTo>
                <a:cubicBezTo>
                  <a:pt x="20800" y="176777"/>
                  <a:pt x="14720" y="171657"/>
                  <a:pt x="8320" y="167177"/>
                </a:cubicBezTo>
                <a:cubicBezTo>
                  <a:pt x="12480" y="161417"/>
                  <a:pt x="21760" y="147337"/>
                  <a:pt x="36160" y="124617"/>
                </a:cubicBezTo>
                <a:lnTo>
                  <a:pt x="36160" y="124617"/>
                </a:lnTo>
                <a:close/>
                <a:moveTo>
                  <a:pt x="0" y="168457"/>
                </a:moveTo>
                <a:cubicBezTo>
                  <a:pt x="0" y="169417"/>
                  <a:pt x="640" y="170377"/>
                  <a:pt x="1280" y="170697"/>
                </a:cubicBezTo>
                <a:cubicBezTo>
                  <a:pt x="7360" y="175177"/>
                  <a:pt x="13440" y="179977"/>
                  <a:pt x="18880" y="185417"/>
                </a:cubicBezTo>
                <a:lnTo>
                  <a:pt x="10240" y="203337"/>
                </a:lnTo>
                <a:cubicBezTo>
                  <a:pt x="9600" y="204937"/>
                  <a:pt x="9920" y="206537"/>
                  <a:pt x="11200" y="207497"/>
                </a:cubicBezTo>
                <a:lnTo>
                  <a:pt x="19840" y="213897"/>
                </a:lnTo>
                <a:lnTo>
                  <a:pt x="14720" y="218697"/>
                </a:lnTo>
                <a:cubicBezTo>
                  <a:pt x="13440" y="219977"/>
                  <a:pt x="13120" y="222217"/>
                  <a:pt x="14400" y="223497"/>
                </a:cubicBezTo>
                <a:cubicBezTo>
                  <a:pt x="15040" y="223817"/>
                  <a:pt x="15360" y="224137"/>
                  <a:pt x="15680" y="224137"/>
                </a:cubicBezTo>
                <a:lnTo>
                  <a:pt x="27520" y="230537"/>
                </a:lnTo>
                <a:cubicBezTo>
                  <a:pt x="22720" y="246537"/>
                  <a:pt x="23040" y="257417"/>
                  <a:pt x="28800" y="263177"/>
                </a:cubicBezTo>
                <a:cubicBezTo>
                  <a:pt x="33920" y="268617"/>
                  <a:pt x="42880" y="269577"/>
                  <a:pt x="55360" y="266057"/>
                </a:cubicBezTo>
                <a:lnTo>
                  <a:pt x="90240" y="259337"/>
                </a:lnTo>
                <a:cubicBezTo>
                  <a:pt x="96000" y="267337"/>
                  <a:pt x="100480" y="276297"/>
                  <a:pt x="103680" y="285897"/>
                </a:cubicBezTo>
                <a:cubicBezTo>
                  <a:pt x="104000" y="287177"/>
                  <a:pt x="105280" y="288137"/>
                  <a:pt x="106880" y="288137"/>
                </a:cubicBezTo>
                <a:lnTo>
                  <a:pt x="242880" y="288137"/>
                </a:lnTo>
                <a:cubicBezTo>
                  <a:pt x="244800" y="288137"/>
                  <a:pt x="246400" y="286537"/>
                  <a:pt x="246400" y="284617"/>
                </a:cubicBezTo>
                <a:cubicBezTo>
                  <a:pt x="246400" y="283657"/>
                  <a:pt x="246080" y="283017"/>
                  <a:pt x="245440" y="282377"/>
                </a:cubicBezTo>
                <a:cubicBezTo>
                  <a:pt x="208960" y="243017"/>
                  <a:pt x="209280" y="190217"/>
                  <a:pt x="246720" y="150857"/>
                </a:cubicBezTo>
                <a:cubicBezTo>
                  <a:pt x="247040" y="150537"/>
                  <a:pt x="247360" y="150217"/>
                  <a:pt x="247360" y="149897"/>
                </a:cubicBezTo>
                <a:cubicBezTo>
                  <a:pt x="264960" y="110537"/>
                  <a:pt x="256960" y="64777"/>
                  <a:pt x="227520" y="33417"/>
                </a:cubicBezTo>
                <a:cubicBezTo>
                  <a:pt x="211840" y="16777"/>
                  <a:pt x="189760" y="5897"/>
                  <a:pt x="163840" y="1737"/>
                </a:cubicBezTo>
                <a:cubicBezTo>
                  <a:pt x="139200" y="-2103"/>
                  <a:pt x="113920" y="457"/>
                  <a:pt x="90240" y="9097"/>
                </a:cubicBezTo>
                <a:cubicBezTo>
                  <a:pt x="70720" y="15817"/>
                  <a:pt x="53440" y="27337"/>
                  <a:pt x="40000" y="42697"/>
                </a:cubicBezTo>
                <a:cubicBezTo>
                  <a:pt x="26240" y="58377"/>
                  <a:pt x="17920" y="78537"/>
                  <a:pt x="16960" y="99657"/>
                </a:cubicBezTo>
                <a:cubicBezTo>
                  <a:pt x="16640" y="106697"/>
                  <a:pt x="22720" y="114377"/>
                  <a:pt x="27520" y="120457"/>
                </a:cubicBezTo>
                <a:cubicBezTo>
                  <a:pt x="28160" y="121097"/>
                  <a:pt x="28800" y="122057"/>
                  <a:pt x="29120" y="122697"/>
                </a:cubicBezTo>
                <a:cubicBezTo>
                  <a:pt x="8640" y="154697"/>
                  <a:pt x="2560" y="163977"/>
                  <a:pt x="960" y="165897"/>
                </a:cubicBezTo>
                <a:cubicBezTo>
                  <a:pt x="320" y="166537"/>
                  <a:pt x="0" y="167497"/>
                  <a:pt x="0" y="168457"/>
                </a:cubicBezTo>
                <a:lnTo>
                  <a:pt x="0" y="168457"/>
                </a:lnTo>
                <a:close/>
                <a:moveTo>
                  <a:pt x="138240" y="78217"/>
                </a:moveTo>
                <a:cubicBezTo>
                  <a:pt x="124160" y="78217"/>
                  <a:pt x="112640" y="89737"/>
                  <a:pt x="112640" y="103817"/>
                </a:cubicBezTo>
                <a:cubicBezTo>
                  <a:pt x="112640" y="117897"/>
                  <a:pt x="124160" y="129417"/>
                  <a:pt x="138240" y="129417"/>
                </a:cubicBezTo>
                <a:cubicBezTo>
                  <a:pt x="152320" y="129417"/>
                  <a:pt x="163840" y="117897"/>
                  <a:pt x="163840" y="103817"/>
                </a:cubicBezTo>
                <a:cubicBezTo>
                  <a:pt x="163840" y="89737"/>
                  <a:pt x="152320" y="78217"/>
                  <a:pt x="138240" y="78217"/>
                </a:cubicBezTo>
                <a:close/>
                <a:moveTo>
                  <a:pt x="138240" y="136137"/>
                </a:moveTo>
                <a:cubicBezTo>
                  <a:pt x="156160" y="136137"/>
                  <a:pt x="170560" y="121737"/>
                  <a:pt x="170560" y="103817"/>
                </a:cubicBezTo>
                <a:cubicBezTo>
                  <a:pt x="170560" y="85897"/>
                  <a:pt x="156160" y="71497"/>
                  <a:pt x="138240" y="71497"/>
                </a:cubicBezTo>
                <a:cubicBezTo>
                  <a:pt x="120320" y="71497"/>
                  <a:pt x="105920" y="85897"/>
                  <a:pt x="105920" y="103817"/>
                </a:cubicBezTo>
                <a:lnTo>
                  <a:pt x="105920" y="103817"/>
                </a:lnTo>
                <a:cubicBezTo>
                  <a:pt x="105920" y="121737"/>
                  <a:pt x="120320" y="136137"/>
                  <a:pt x="138240" y="136137"/>
                </a:cubicBezTo>
                <a:close/>
                <a:moveTo>
                  <a:pt x="78400" y="93897"/>
                </a:moveTo>
                <a:lnTo>
                  <a:pt x="78400" y="113417"/>
                </a:lnTo>
                <a:lnTo>
                  <a:pt x="87680" y="115337"/>
                </a:lnTo>
                <a:cubicBezTo>
                  <a:pt x="88960" y="115657"/>
                  <a:pt x="89920" y="116617"/>
                  <a:pt x="90240" y="117577"/>
                </a:cubicBezTo>
                <a:cubicBezTo>
                  <a:pt x="91200" y="121097"/>
                  <a:pt x="92480" y="124297"/>
                  <a:pt x="94400" y="127497"/>
                </a:cubicBezTo>
                <a:cubicBezTo>
                  <a:pt x="95040" y="128457"/>
                  <a:pt x="95040" y="130057"/>
                  <a:pt x="94400" y="131017"/>
                </a:cubicBezTo>
                <a:lnTo>
                  <a:pt x="89280" y="139017"/>
                </a:lnTo>
                <a:lnTo>
                  <a:pt x="103040" y="152777"/>
                </a:lnTo>
                <a:lnTo>
                  <a:pt x="111040" y="147657"/>
                </a:lnTo>
                <a:cubicBezTo>
                  <a:pt x="112000" y="147017"/>
                  <a:pt x="113280" y="147017"/>
                  <a:pt x="114560" y="147657"/>
                </a:cubicBezTo>
                <a:cubicBezTo>
                  <a:pt x="117760" y="149257"/>
                  <a:pt x="120960" y="150857"/>
                  <a:pt x="124480" y="151817"/>
                </a:cubicBezTo>
                <a:cubicBezTo>
                  <a:pt x="125760" y="152137"/>
                  <a:pt x="126720" y="153097"/>
                  <a:pt x="126720" y="154377"/>
                </a:cubicBezTo>
                <a:lnTo>
                  <a:pt x="128640" y="163657"/>
                </a:lnTo>
                <a:lnTo>
                  <a:pt x="148160" y="163657"/>
                </a:lnTo>
                <a:lnTo>
                  <a:pt x="150080" y="154377"/>
                </a:lnTo>
                <a:cubicBezTo>
                  <a:pt x="150400" y="153097"/>
                  <a:pt x="151360" y="152137"/>
                  <a:pt x="152320" y="151817"/>
                </a:cubicBezTo>
                <a:cubicBezTo>
                  <a:pt x="155840" y="150857"/>
                  <a:pt x="159040" y="149577"/>
                  <a:pt x="162240" y="147657"/>
                </a:cubicBezTo>
                <a:cubicBezTo>
                  <a:pt x="163200" y="147017"/>
                  <a:pt x="164800" y="147017"/>
                  <a:pt x="165760" y="147657"/>
                </a:cubicBezTo>
                <a:lnTo>
                  <a:pt x="173760" y="152777"/>
                </a:lnTo>
                <a:lnTo>
                  <a:pt x="187520" y="139017"/>
                </a:lnTo>
                <a:lnTo>
                  <a:pt x="182400" y="131017"/>
                </a:lnTo>
                <a:cubicBezTo>
                  <a:pt x="181760" y="130057"/>
                  <a:pt x="181760" y="128777"/>
                  <a:pt x="182400" y="127497"/>
                </a:cubicBezTo>
                <a:cubicBezTo>
                  <a:pt x="184000" y="124297"/>
                  <a:pt x="185600" y="121097"/>
                  <a:pt x="186560" y="117577"/>
                </a:cubicBezTo>
                <a:cubicBezTo>
                  <a:pt x="186880" y="116297"/>
                  <a:pt x="187840" y="115337"/>
                  <a:pt x="189120" y="115337"/>
                </a:cubicBezTo>
                <a:lnTo>
                  <a:pt x="198400" y="113417"/>
                </a:lnTo>
                <a:lnTo>
                  <a:pt x="198400" y="93897"/>
                </a:lnTo>
                <a:lnTo>
                  <a:pt x="188800" y="91977"/>
                </a:lnTo>
                <a:cubicBezTo>
                  <a:pt x="187520" y="91657"/>
                  <a:pt x="186560" y="90697"/>
                  <a:pt x="186240" y="89737"/>
                </a:cubicBezTo>
                <a:cubicBezTo>
                  <a:pt x="185280" y="86217"/>
                  <a:pt x="184000" y="83017"/>
                  <a:pt x="182080" y="79817"/>
                </a:cubicBezTo>
                <a:cubicBezTo>
                  <a:pt x="181440" y="78857"/>
                  <a:pt x="181440" y="77257"/>
                  <a:pt x="182080" y="76297"/>
                </a:cubicBezTo>
                <a:lnTo>
                  <a:pt x="187200" y="68297"/>
                </a:lnTo>
                <a:lnTo>
                  <a:pt x="173760" y="54537"/>
                </a:lnTo>
                <a:lnTo>
                  <a:pt x="165760" y="59657"/>
                </a:lnTo>
                <a:cubicBezTo>
                  <a:pt x="164800" y="60297"/>
                  <a:pt x="163520" y="60297"/>
                  <a:pt x="162240" y="59657"/>
                </a:cubicBezTo>
                <a:cubicBezTo>
                  <a:pt x="159040" y="58057"/>
                  <a:pt x="155840" y="56457"/>
                  <a:pt x="152320" y="55497"/>
                </a:cubicBezTo>
                <a:cubicBezTo>
                  <a:pt x="151040" y="55177"/>
                  <a:pt x="150080" y="54217"/>
                  <a:pt x="150080" y="52937"/>
                </a:cubicBezTo>
                <a:lnTo>
                  <a:pt x="148160" y="43657"/>
                </a:lnTo>
                <a:lnTo>
                  <a:pt x="128640" y="43657"/>
                </a:lnTo>
                <a:lnTo>
                  <a:pt x="126720" y="52937"/>
                </a:lnTo>
                <a:cubicBezTo>
                  <a:pt x="126400" y="54217"/>
                  <a:pt x="125440" y="55177"/>
                  <a:pt x="124480" y="55497"/>
                </a:cubicBezTo>
                <a:cubicBezTo>
                  <a:pt x="120960" y="56457"/>
                  <a:pt x="117760" y="57737"/>
                  <a:pt x="114560" y="59657"/>
                </a:cubicBezTo>
                <a:cubicBezTo>
                  <a:pt x="113600" y="60297"/>
                  <a:pt x="112000" y="60297"/>
                  <a:pt x="111040" y="59657"/>
                </a:cubicBezTo>
                <a:lnTo>
                  <a:pt x="103040" y="54537"/>
                </a:lnTo>
                <a:lnTo>
                  <a:pt x="89280" y="68297"/>
                </a:lnTo>
                <a:lnTo>
                  <a:pt x="94400" y="76297"/>
                </a:lnTo>
                <a:cubicBezTo>
                  <a:pt x="95040" y="77257"/>
                  <a:pt x="95040" y="78537"/>
                  <a:pt x="94400" y="79817"/>
                </a:cubicBezTo>
                <a:cubicBezTo>
                  <a:pt x="92800" y="83017"/>
                  <a:pt x="91200" y="86217"/>
                  <a:pt x="90240" y="89737"/>
                </a:cubicBezTo>
                <a:cubicBezTo>
                  <a:pt x="89920" y="91017"/>
                  <a:pt x="88960" y="91977"/>
                  <a:pt x="87680" y="91977"/>
                </a:cubicBezTo>
                <a:lnTo>
                  <a:pt x="78400" y="93897"/>
                </a:lnTo>
                <a:lnTo>
                  <a:pt x="78400" y="93897"/>
                </a:lnTo>
                <a:close/>
                <a:moveTo>
                  <a:pt x="75520" y="119817"/>
                </a:moveTo>
                <a:lnTo>
                  <a:pt x="84480" y="121737"/>
                </a:lnTo>
                <a:cubicBezTo>
                  <a:pt x="85440" y="124297"/>
                  <a:pt x="86400" y="126857"/>
                  <a:pt x="87680" y="129097"/>
                </a:cubicBezTo>
                <a:lnTo>
                  <a:pt x="82560" y="136777"/>
                </a:lnTo>
                <a:cubicBezTo>
                  <a:pt x="81280" y="138697"/>
                  <a:pt x="81600" y="141257"/>
                  <a:pt x="83200" y="142537"/>
                </a:cubicBezTo>
                <a:lnTo>
                  <a:pt x="99520" y="158857"/>
                </a:lnTo>
                <a:cubicBezTo>
                  <a:pt x="101120" y="160457"/>
                  <a:pt x="103680" y="160777"/>
                  <a:pt x="105280" y="159497"/>
                </a:cubicBezTo>
                <a:lnTo>
                  <a:pt x="112960" y="154377"/>
                </a:lnTo>
                <a:cubicBezTo>
                  <a:pt x="115200" y="155657"/>
                  <a:pt x="117760" y="156617"/>
                  <a:pt x="120320" y="157577"/>
                </a:cubicBezTo>
                <a:lnTo>
                  <a:pt x="122240" y="166537"/>
                </a:lnTo>
                <a:cubicBezTo>
                  <a:pt x="122560" y="168777"/>
                  <a:pt x="124480" y="170377"/>
                  <a:pt x="126720" y="170377"/>
                </a:cubicBezTo>
                <a:lnTo>
                  <a:pt x="149760" y="170377"/>
                </a:lnTo>
                <a:cubicBezTo>
                  <a:pt x="152000" y="170377"/>
                  <a:pt x="153920" y="168777"/>
                  <a:pt x="154240" y="166537"/>
                </a:cubicBezTo>
                <a:lnTo>
                  <a:pt x="156160" y="157577"/>
                </a:lnTo>
                <a:cubicBezTo>
                  <a:pt x="158720" y="156617"/>
                  <a:pt x="161280" y="155657"/>
                  <a:pt x="163520" y="154377"/>
                </a:cubicBezTo>
                <a:lnTo>
                  <a:pt x="171200" y="159497"/>
                </a:lnTo>
                <a:cubicBezTo>
                  <a:pt x="173120" y="160777"/>
                  <a:pt x="175680" y="160457"/>
                  <a:pt x="176960" y="158857"/>
                </a:cubicBezTo>
                <a:lnTo>
                  <a:pt x="193280" y="142537"/>
                </a:lnTo>
                <a:cubicBezTo>
                  <a:pt x="194880" y="140937"/>
                  <a:pt x="195200" y="138377"/>
                  <a:pt x="193920" y="136777"/>
                </a:cubicBezTo>
                <a:lnTo>
                  <a:pt x="188800" y="129097"/>
                </a:lnTo>
                <a:cubicBezTo>
                  <a:pt x="190080" y="126857"/>
                  <a:pt x="191040" y="124297"/>
                  <a:pt x="192000" y="121737"/>
                </a:cubicBezTo>
                <a:lnTo>
                  <a:pt x="200960" y="119817"/>
                </a:lnTo>
                <a:cubicBezTo>
                  <a:pt x="203200" y="119497"/>
                  <a:pt x="204800" y="117577"/>
                  <a:pt x="204800" y="115337"/>
                </a:cubicBezTo>
                <a:lnTo>
                  <a:pt x="204800" y="92297"/>
                </a:lnTo>
                <a:cubicBezTo>
                  <a:pt x="204800" y="90057"/>
                  <a:pt x="203200" y="88137"/>
                  <a:pt x="200960" y="87817"/>
                </a:cubicBezTo>
                <a:lnTo>
                  <a:pt x="192000" y="85897"/>
                </a:lnTo>
                <a:cubicBezTo>
                  <a:pt x="191040" y="83337"/>
                  <a:pt x="190080" y="80777"/>
                  <a:pt x="188800" y="78537"/>
                </a:cubicBezTo>
                <a:lnTo>
                  <a:pt x="193920" y="70857"/>
                </a:lnTo>
                <a:cubicBezTo>
                  <a:pt x="195200" y="68937"/>
                  <a:pt x="194880" y="66377"/>
                  <a:pt x="193280" y="65097"/>
                </a:cubicBezTo>
                <a:lnTo>
                  <a:pt x="176960" y="48777"/>
                </a:lnTo>
                <a:cubicBezTo>
                  <a:pt x="175360" y="47177"/>
                  <a:pt x="172800" y="46857"/>
                  <a:pt x="171200" y="48137"/>
                </a:cubicBezTo>
                <a:lnTo>
                  <a:pt x="163520" y="53257"/>
                </a:lnTo>
                <a:cubicBezTo>
                  <a:pt x="161280" y="51977"/>
                  <a:pt x="158720" y="51017"/>
                  <a:pt x="156160" y="50057"/>
                </a:cubicBezTo>
                <a:lnTo>
                  <a:pt x="154240" y="41097"/>
                </a:lnTo>
                <a:cubicBezTo>
                  <a:pt x="153920" y="38857"/>
                  <a:pt x="152000" y="37257"/>
                  <a:pt x="149760" y="37257"/>
                </a:cubicBezTo>
                <a:lnTo>
                  <a:pt x="126720" y="37257"/>
                </a:lnTo>
                <a:cubicBezTo>
                  <a:pt x="124480" y="37257"/>
                  <a:pt x="122560" y="38857"/>
                  <a:pt x="122240" y="41097"/>
                </a:cubicBezTo>
                <a:lnTo>
                  <a:pt x="120320" y="50057"/>
                </a:lnTo>
                <a:cubicBezTo>
                  <a:pt x="117760" y="51017"/>
                  <a:pt x="115200" y="51977"/>
                  <a:pt x="112960" y="53257"/>
                </a:cubicBezTo>
                <a:lnTo>
                  <a:pt x="105280" y="48137"/>
                </a:lnTo>
                <a:cubicBezTo>
                  <a:pt x="103360" y="46857"/>
                  <a:pt x="100800" y="47177"/>
                  <a:pt x="99520" y="48777"/>
                </a:cubicBezTo>
                <a:lnTo>
                  <a:pt x="83200" y="64777"/>
                </a:lnTo>
                <a:cubicBezTo>
                  <a:pt x="81600" y="66377"/>
                  <a:pt x="81280" y="68937"/>
                  <a:pt x="82560" y="70537"/>
                </a:cubicBezTo>
                <a:lnTo>
                  <a:pt x="87680" y="78217"/>
                </a:lnTo>
                <a:cubicBezTo>
                  <a:pt x="86400" y="80457"/>
                  <a:pt x="85440" y="83017"/>
                  <a:pt x="84480" y="85577"/>
                </a:cubicBezTo>
                <a:lnTo>
                  <a:pt x="75520" y="87497"/>
                </a:lnTo>
                <a:cubicBezTo>
                  <a:pt x="73280" y="87817"/>
                  <a:pt x="71680" y="89737"/>
                  <a:pt x="71680" y="91977"/>
                </a:cubicBezTo>
                <a:lnTo>
                  <a:pt x="71680" y="115337"/>
                </a:lnTo>
                <a:cubicBezTo>
                  <a:pt x="71680" y="117577"/>
                  <a:pt x="73280" y="119497"/>
                  <a:pt x="75520" y="119817"/>
                </a:cubicBezTo>
                <a:close/>
              </a:path>
            </a:pathLst>
          </a:custGeom>
          <a:solidFill>
            <a:schemeClr val="bg1"/>
          </a:solidFill>
          <a:ln w="3096" cap="flat">
            <a:noFill/>
            <a:prstDash val="solid"/>
            <a:miter/>
          </a:ln>
        </p:spPr>
        <p:txBody>
          <a:bodyPr rtlCol="0" anchor="ctr"/>
          <a:lstStyle/>
          <a:p>
            <a:endParaRPr lang="es-ES_tradnl"/>
          </a:p>
        </p:txBody>
      </p:sp>
      <p:pic>
        <p:nvPicPr>
          <p:cNvPr id="61" name="Graphic 60">
            <a:extLst>
              <a:ext uri="{FF2B5EF4-FFF2-40B4-BE49-F238E27FC236}">
                <a16:creationId xmlns:a16="http://schemas.microsoft.com/office/drawing/2014/main" id="{ACDFBF7F-A0EB-CFB8-A8AC-FFDE3AFB88B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554647" y="6505588"/>
            <a:ext cx="284530" cy="288000"/>
          </a:xfrm>
          <a:prstGeom prst="rect">
            <a:avLst/>
          </a:prstGeom>
        </p:spPr>
      </p:pic>
      <p:sp>
        <p:nvSpPr>
          <p:cNvPr id="77" name="Rectangle 76">
            <a:extLst>
              <a:ext uri="{FF2B5EF4-FFF2-40B4-BE49-F238E27FC236}">
                <a16:creationId xmlns:a16="http://schemas.microsoft.com/office/drawing/2014/main" id="{205625A2-C63E-683D-32CA-1541D06EC265}"/>
              </a:ext>
            </a:extLst>
          </p:cNvPr>
          <p:cNvSpPr/>
          <p:nvPr/>
        </p:nvSpPr>
        <p:spPr>
          <a:xfrm>
            <a:off x="3152199" y="7755561"/>
            <a:ext cx="4000440" cy="252000"/>
          </a:xfrm>
          <a:prstGeom prst="rect">
            <a:avLst/>
          </a:prstGeom>
          <a:solidFill>
            <a:srgbClr val="00739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schemeClr val="bg1"/>
                </a:solidFill>
                <a:latin typeface="Segoe UI" panose="020B0502040204020203" pitchFamily="34" charset="0"/>
                <a:cs typeface="Segoe UI" panose="020B0502040204020203" pitchFamily="34" charset="0"/>
              </a:rPr>
              <a:t>Optional Special Targets</a:t>
            </a:r>
          </a:p>
        </p:txBody>
      </p:sp>
      <p:sp>
        <p:nvSpPr>
          <p:cNvPr id="79" name="Rectangle 78">
            <a:extLst>
              <a:ext uri="{FF2B5EF4-FFF2-40B4-BE49-F238E27FC236}">
                <a16:creationId xmlns:a16="http://schemas.microsoft.com/office/drawing/2014/main" id="{E14F1CB8-7960-FEC4-D7D7-994C003500F4}"/>
              </a:ext>
            </a:extLst>
          </p:cNvPr>
          <p:cNvSpPr/>
          <p:nvPr/>
        </p:nvSpPr>
        <p:spPr>
          <a:xfrm>
            <a:off x="1514901" y="7755561"/>
            <a:ext cx="1637299" cy="252000"/>
          </a:xfrm>
          <a:prstGeom prst="rect">
            <a:avLst/>
          </a:prstGeom>
          <a:solidFill>
            <a:srgbClr val="0094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schemeClr val="bg1"/>
                </a:solidFill>
                <a:latin typeface="Segoe UI" panose="020B0502040204020203" pitchFamily="34" charset="0"/>
                <a:cs typeface="Segoe UI" panose="020B0502040204020203" pitchFamily="34" charset="0"/>
              </a:rPr>
              <a:t>Must have</a:t>
            </a:r>
          </a:p>
        </p:txBody>
      </p:sp>
      <p:cxnSp>
        <p:nvCxnSpPr>
          <p:cNvPr id="3" name="Straight Connector 2">
            <a:extLst>
              <a:ext uri="{FF2B5EF4-FFF2-40B4-BE49-F238E27FC236}">
                <a16:creationId xmlns:a16="http://schemas.microsoft.com/office/drawing/2014/main" id="{B8F1AAEA-5374-DCCB-AA7D-6C706813F49D}"/>
              </a:ext>
            </a:extLst>
          </p:cNvPr>
          <p:cNvCxnSpPr>
            <a:cxnSpLocks/>
          </p:cNvCxnSpPr>
          <p:nvPr/>
        </p:nvCxnSpPr>
        <p:spPr>
          <a:xfrm>
            <a:off x="882081" y="3313441"/>
            <a:ext cx="643121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F87B12-662B-9898-4ECC-C879CB58AB35}"/>
              </a:ext>
            </a:extLst>
          </p:cNvPr>
          <p:cNvCxnSpPr>
            <a:cxnSpLocks/>
          </p:cNvCxnSpPr>
          <p:nvPr/>
        </p:nvCxnSpPr>
        <p:spPr>
          <a:xfrm>
            <a:off x="882081" y="4989950"/>
            <a:ext cx="643121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776FB-DD80-2606-BA70-EB7B1C8E7FBD}"/>
              </a:ext>
            </a:extLst>
          </p:cNvPr>
          <p:cNvCxnSpPr>
            <a:cxnSpLocks/>
          </p:cNvCxnSpPr>
          <p:nvPr/>
        </p:nvCxnSpPr>
        <p:spPr>
          <a:xfrm>
            <a:off x="882081" y="8156829"/>
            <a:ext cx="643121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3872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5EBD317C-BDE9-90C6-5ABF-629B5FB63565}"/>
              </a:ext>
            </a:extLst>
          </p:cNvPr>
          <p:cNvGraphicFramePr>
            <a:graphicFrameLocks noChangeAspect="1"/>
          </p:cNvGraphicFramePr>
          <p:nvPr>
            <p:custDataLst>
              <p:tags r:id="rId1"/>
            </p:custDataLst>
            <p:extLst>
              <p:ext uri="{D42A27DB-BD31-4B8C-83A1-F6EECF244321}">
                <p14:modId xmlns:p14="http://schemas.microsoft.com/office/powerpoint/2010/main" val="2683549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9" name="Object 28" hidden="1">
                        <a:extLst>
                          <a:ext uri="{FF2B5EF4-FFF2-40B4-BE49-F238E27FC236}">
                            <a16:creationId xmlns:a16="http://schemas.microsoft.com/office/drawing/2014/main" id="{5EBD317C-BDE9-90C6-5ABF-629B5FB635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84EB381-110F-F32E-5E05-95E335378AC9}"/>
              </a:ext>
            </a:extLst>
          </p:cNvPr>
          <p:cNvSpPr/>
          <p:nvPr/>
        </p:nvSpPr>
        <p:spPr>
          <a:xfrm>
            <a:off x="607059" y="2007492"/>
            <a:ext cx="386080" cy="21336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8" name="Group 37">
            <a:extLst>
              <a:ext uri="{FF2B5EF4-FFF2-40B4-BE49-F238E27FC236}">
                <a16:creationId xmlns:a16="http://schemas.microsoft.com/office/drawing/2014/main" id="{5BD4D2BE-C5B2-2E36-0323-C003E8AECA61}"/>
              </a:ext>
            </a:extLst>
          </p:cNvPr>
          <p:cNvGrpSpPr>
            <a:grpSpLocks/>
          </p:cNvGrpSpPr>
          <p:nvPr/>
        </p:nvGrpSpPr>
        <p:grpSpPr>
          <a:xfrm>
            <a:off x="607059" y="1896852"/>
            <a:ext cx="6706238" cy="324000"/>
            <a:chOff x="838200" y="2742853"/>
            <a:chExt cx="5185544" cy="635778"/>
          </a:xfrm>
          <a:solidFill>
            <a:srgbClr val="00739A"/>
          </a:solidFill>
        </p:grpSpPr>
        <p:sp>
          <p:nvSpPr>
            <p:cNvPr id="39" name="Rectangle 38">
              <a:extLst>
                <a:ext uri="{FF2B5EF4-FFF2-40B4-BE49-F238E27FC236}">
                  <a16:creationId xmlns:a16="http://schemas.microsoft.com/office/drawing/2014/main" id="{4767FF7B-3D7B-F4A9-9F5D-059A9BF012E3}"/>
                </a:ext>
              </a:extLst>
            </p:cNvPr>
            <p:cNvSpPr/>
            <p:nvPr/>
          </p:nvSpPr>
          <p:spPr>
            <a:xfrm>
              <a:off x="5363043" y="3059362"/>
              <a:ext cx="660701" cy="319269"/>
            </a:xfrm>
            <a:prstGeom prst="rect">
              <a:avLst/>
            </a:prstGeom>
            <a:grpFill/>
            <a:ln w="9525" cap="flat" cmpd="sng" algn="ctr">
              <a:noFill/>
              <a:prstDash val="solid"/>
            </a:ln>
            <a:effectLst/>
          </p:spPr>
          <p:txBody>
            <a:bodyPr vert="horz" lIns="108000" tIns="108000" rIns="108000" bIns="108000" rtlCol="0" anchor="ctr" anchorCtr="0">
              <a:noAutofit/>
            </a:bodyPr>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err="1">
                <a:ln>
                  <a:noFill/>
                </a:ln>
                <a:solidFill>
                  <a:srgbClr val="FFFFFF"/>
                </a:solidFill>
                <a:effectLst/>
                <a:uLnTx/>
                <a:uFillTx/>
                <a:latin typeface="Segoe UI"/>
                <a:cs typeface="Proximus"/>
              </a:endParaRPr>
            </a:p>
          </p:txBody>
        </p:sp>
        <p:sp>
          <p:nvSpPr>
            <p:cNvPr id="40" name="Rectangle: Top Corners Rounded 19">
              <a:extLst>
                <a:ext uri="{FF2B5EF4-FFF2-40B4-BE49-F238E27FC236}">
                  <a16:creationId xmlns:a16="http://schemas.microsoft.com/office/drawing/2014/main" id="{A7E08127-B732-C12B-3E47-42E7E9710650}"/>
                </a:ext>
              </a:extLst>
            </p:cNvPr>
            <p:cNvSpPr/>
            <p:nvPr/>
          </p:nvSpPr>
          <p:spPr>
            <a:xfrm>
              <a:off x="838200" y="2742853"/>
              <a:ext cx="5185544" cy="635778"/>
            </a:xfrm>
            <a:prstGeom prst="round2SameRect">
              <a:avLst>
                <a:gd name="adj1" fmla="val 50000"/>
                <a:gd name="adj2" fmla="val 50000"/>
              </a:avLst>
            </a:prstGeom>
            <a:grpFill/>
            <a:ln w="9525" cap="flat" cmpd="sng" algn="ctr">
              <a:noFill/>
              <a:prstDash val="solid"/>
            </a:ln>
            <a:effectLst/>
          </p:spPr>
          <p:txBody>
            <a:bodyPr vert="horz" lIns="108000" tIns="108000" rIns="108000" bIns="108000" rtlCol="0" anchor="ctr" anchorCtr="0">
              <a:noAutofit/>
            </a:bodyPr>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egoe UI"/>
                <a:cs typeface="Proximus"/>
              </a:endParaRPr>
            </a:p>
          </p:txBody>
        </p:sp>
      </p:grpSp>
      <p:sp>
        <p:nvSpPr>
          <p:cNvPr id="8"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aphicFrame>
        <p:nvGraphicFramePr>
          <p:cNvPr id="15" name="Table 15">
            <a:extLst>
              <a:ext uri="{FF2B5EF4-FFF2-40B4-BE49-F238E27FC236}">
                <a16:creationId xmlns:a16="http://schemas.microsoft.com/office/drawing/2014/main" id="{6BAAE3EE-5B8E-4567-90A5-941D92DDDAF3}"/>
              </a:ext>
            </a:extLst>
          </p:cNvPr>
          <p:cNvGraphicFramePr>
            <a:graphicFrameLocks noGrp="1"/>
          </p:cNvGraphicFramePr>
          <p:nvPr>
            <p:extLst>
              <p:ext uri="{D42A27DB-BD31-4B8C-83A1-F6EECF244321}">
                <p14:modId xmlns:p14="http://schemas.microsoft.com/office/powerpoint/2010/main" val="2888933514"/>
              </p:ext>
            </p:extLst>
          </p:nvPr>
        </p:nvGraphicFramePr>
        <p:xfrm>
          <a:off x="607059" y="1896852"/>
          <a:ext cx="6706238" cy="7158300"/>
        </p:xfrm>
        <a:graphic>
          <a:graphicData uri="http://schemas.openxmlformats.org/drawingml/2006/table">
            <a:tbl>
              <a:tblPr firstRow="1" bandRow="1">
                <a:tableStyleId>{5C22544A-7EE6-4342-B048-85BDC9FD1C3A}</a:tableStyleId>
              </a:tblPr>
              <a:tblGrid>
                <a:gridCol w="1151004">
                  <a:extLst>
                    <a:ext uri="{9D8B030D-6E8A-4147-A177-3AD203B41FA5}">
                      <a16:colId xmlns:a16="http://schemas.microsoft.com/office/drawing/2014/main" val="2729363908"/>
                    </a:ext>
                  </a:extLst>
                </a:gridCol>
                <a:gridCol w="2777617">
                  <a:extLst>
                    <a:ext uri="{9D8B030D-6E8A-4147-A177-3AD203B41FA5}">
                      <a16:colId xmlns:a16="http://schemas.microsoft.com/office/drawing/2014/main" val="1518868944"/>
                    </a:ext>
                  </a:extLst>
                </a:gridCol>
                <a:gridCol w="2777617">
                  <a:extLst>
                    <a:ext uri="{9D8B030D-6E8A-4147-A177-3AD203B41FA5}">
                      <a16:colId xmlns:a16="http://schemas.microsoft.com/office/drawing/2014/main" val="2897030626"/>
                    </a:ext>
                  </a:extLst>
                </a:gridCol>
              </a:tblGrid>
              <a:tr h="324000">
                <a:tc>
                  <a:txBody>
                    <a:bodyPr/>
                    <a:lstStyle/>
                    <a:p>
                      <a:pPr algn="ctr"/>
                      <a:r>
                        <a:rPr lang="en-US" sz="1100" dirty="0">
                          <a:solidFill>
                            <a:schemeClr val="bg1"/>
                          </a:solidFill>
                          <a:latin typeface="Segoe UI" panose="020B0502040204020203" pitchFamily="34" charset="0"/>
                          <a:cs typeface="Segoe UI" panose="020B0502040204020203" pitchFamily="34" charset="0"/>
                        </a:rPr>
                        <a:t>Stakeholder</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bg1"/>
                          </a:solidFill>
                          <a:latin typeface="Segoe UI" panose="020B0502040204020203" pitchFamily="34" charset="0"/>
                          <a:cs typeface="Segoe UI" panose="020B0502040204020203" pitchFamily="34" charset="0"/>
                        </a:rPr>
                        <a:t>What does it bring?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1" noProof="0" dirty="0">
                          <a:solidFill>
                            <a:schemeClr val="bg1"/>
                          </a:solidFill>
                          <a:latin typeface="Segoe UI" panose="020B0502040204020203" pitchFamily="34" charset="0"/>
                          <a:cs typeface="Segoe UI" panose="020B0502040204020203" pitchFamily="34" charset="0"/>
                        </a:rPr>
                        <a:t>Proof</a:t>
                      </a:r>
                      <a:r>
                        <a:rPr lang="en-GB" sz="1100" b="0" i="1" baseline="30000" noProof="0" dirty="0">
                          <a:solidFill>
                            <a:schemeClr val="bg1"/>
                          </a:solidFill>
                          <a:latin typeface="Segoe UI" panose="020B0502040204020203" pitchFamily="34" charset="0"/>
                          <a:cs typeface="Segoe UI" panose="020B0502040204020203" pitchFamily="34" charset="0"/>
                        </a:rPr>
                        <a:t>1</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301501"/>
                  </a:ext>
                </a:extLst>
              </a:tr>
              <a:tr h="928800">
                <a:tc>
                  <a:txBody>
                    <a:bodyPr/>
                    <a:lstStyle/>
                    <a:p>
                      <a:pPr algn="ctr">
                        <a:lnSpc>
                          <a:spcPct val="95000"/>
                        </a:lnSpc>
                      </a:pPr>
                      <a:r>
                        <a:rPr lang="en-GB" sz="1000" b="1" dirty="0">
                          <a:solidFill>
                            <a:srgbClr val="636569"/>
                          </a:solidFill>
                          <a:latin typeface="Segoe UI" panose="020B0502040204020203" pitchFamily="34" charset="0"/>
                          <a:cs typeface="Segoe UI" panose="020B0502040204020203" pitchFamily="34" charset="0"/>
                        </a:rPr>
                        <a:t>Category Buyers</a:t>
                      </a:r>
                    </a:p>
                  </a:txBody>
                  <a:tcPr marL="9000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Larger customer base through increased share of wallet and advocacy</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Customers pay a premium price</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Longer lifetime value</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Enhanced profile on social media.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GB" sz="1000" i="1" noProof="0" dirty="0">
                          <a:solidFill>
                            <a:srgbClr val="636569"/>
                          </a:solidFill>
                          <a:latin typeface="Segoe UI" panose="020B0502040204020203" pitchFamily="34" charset="0"/>
                          <a:cs typeface="Segoe UI" panose="020B0502040204020203" pitchFamily="34" charset="0"/>
                        </a:rPr>
                        <a:t>Positive reviews make 9/10 consumers more likely to use a business</a:t>
                      </a:r>
                    </a:p>
                    <a:p>
                      <a:pPr algn="l">
                        <a:lnSpc>
                          <a:spcPct val="95000"/>
                        </a:lnSpc>
                      </a:pPr>
                      <a:r>
                        <a:rPr lang="en-GB" sz="1000" i="1" noProof="0" dirty="0">
                          <a:solidFill>
                            <a:srgbClr val="636569"/>
                          </a:solidFill>
                          <a:latin typeface="Segoe UI" panose="020B0502040204020203" pitchFamily="34" charset="0"/>
                          <a:cs typeface="Segoe UI" panose="020B0502040204020203" pitchFamily="34" charset="0"/>
                        </a:rPr>
                        <a:t>9/10 consumers would boycott a company with irresponsible or deceptive business practices.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88785"/>
                  </a:ext>
                </a:extLst>
              </a:tr>
              <a:tr h="932688">
                <a:tc>
                  <a:txBody>
                    <a:bodyPr/>
                    <a:lstStyle/>
                    <a:p>
                      <a:pPr algn="ctr">
                        <a:lnSpc>
                          <a:spcPct val="95000"/>
                        </a:lnSpc>
                      </a:pPr>
                      <a:r>
                        <a:rPr lang="en-GB" sz="1000" b="1" dirty="0">
                          <a:solidFill>
                            <a:srgbClr val="636569"/>
                          </a:solidFill>
                          <a:latin typeface="Segoe UI" panose="020B0502040204020203" pitchFamily="34" charset="0"/>
                          <a:cs typeface="Segoe UI" panose="020B0502040204020203" pitchFamily="34" charset="0"/>
                        </a:rPr>
                        <a:t>Employees &amp; Future Talents</a:t>
                      </a:r>
                    </a:p>
                  </a:txBody>
                  <a:tcPr marL="9000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1EB"/>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More applicants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Broader talent pool</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Attraction of top talent</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Increased employee retention</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Proud staff to work there</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Increased motivation.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GB" sz="1000" i="1" noProof="0" dirty="0">
                          <a:solidFill>
                            <a:srgbClr val="636569"/>
                          </a:solidFill>
                          <a:latin typeface="Segoe UI" panose="020B0502040204020203" pitchFamily="34" charset="0"/>
                          <a:cs typeface="Segoe UI" panose="020B0502040204020203" pitchFamily="34" charset="0"/>
                        </a:rPr>
                        <a:t>Reputation is important to 8/10 jobseekers and 5/10 would not work for a company with a bad reputation.</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663641"/>
                  </a:ext>
                </a:extLst>
              </a:tr>
              <a:tr h="370840">
                <a:tc>
                  <a:txBody>
                    <a:bodyPr/>
                    <a:lstStyle/>
                    <a:p>
                      <a:pPr algn="ctr">
                        <a:lnSpc>
                          <a:spcPct val="95000"/>
                        </a:lnSpc>
                      </a:pPr>
                      <a:r>
                        <a:rPr lang="en-GB" sz="1000" b="1" dirty="0">
                          <a:solidFill>
                            <a:srgbClr val="636569"/>
                          </a:solidFill>
                          <a:latin typeface="Segoe UI" panose="020B0502040204020203" pitchFamily="34" charset="0"/>
                          <a:cs typeface="Segoe UI" panose="020B0502040204020203" pitchFamily="34" charset="0"/>
                        </a:rPr>
                        <a:t>Opinion</a:t>
                      </a:r>
                      <a:br>
                        <a:rPr lang="en-GB" sz="1000" b="1" dirty="0">
                          <a:solidFill>
                            <a:srgbClr val="636569"/>
                          </a:solidFill>
                          <a:latin typeface="Segoe UI" panose="020B0502040204020203" pitchFamily="34" charset="0"/>
                          <a:cs typeface="Segoe UI" panose="020B0502040204020203" pitchFamily="34" charset="0"/>
                        </a:rPr>
                      </a:br>
                      <a:r>
                        <a:rPr lang="en-GB" sz="1000" b="1" dirty="0">
                          <a:solidFill>
                            <a:srgbClr val="636569"/>
                          </a:solidFill>
                          <a:latin typeface="Segoe UI" panose="020B0502040204020203" pitchFamily="34" charset="0"/>
                          <a:cs typeface="Segoe UI" panose="020B0502040204020203" pitchFamily="34" charset="0"/>
                        </a:rPr>
                        <a:t>Makers</a:t>
                      </a:r>
                    </a:p>
                  </a:txBody>
                  <a:tcPr marL="9000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Avoid negative reporting or shorten bad news cycles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Build public rapport</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Free publicity</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Opportunities to provide expert comment</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Stronger media coverage.</a:t>
                      </a:r>
                      <a:endParaRPr lang="en-GB" sz="1000" kern="0" noProof="0" dirty="0">
                        <a:solidFill>
                          <a:srgbClr val="636569"/>
                        </a:solidFill>
                        <a:latin typeface="Segoe UI" panose="020B0502040204020203" pitchFamily="34" charset="0"/>
                        <a:ea typeface="+mn-ea"/>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US" sz="1000" i="1" noProof="0" dirty="0">
                          <a:solidFill>
                            <a:srgbClr val="636569"/>
                          </a:solidFill>
                          <a:latin typeface="Segoe UI" panose="020B0502040204020203" pitchFamily="34" charset="0"/>
                          <a:cs typeface="Segoe UI" panose="020B0502040204020203" pitchFamily="34" charset="0"/>
                        </a:rPr>
                        <a:t>Brands with negative stories appeared in nearly twice as many headlines and were shared nearly twice as much on  social media than positive stories.</a:t>
                      </a:r>
                      <a:endParaRPr lang="en-GB" sz="1000" i="1" noProof="0" dirty="0">
                        <a:solidFill>
                          <a:srgbClr val="636569"/>
                        </a:solidFill>
                        <a:latin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764973"/>
                  </a:ext>
                </a:extLst>
              </a:tr>
              <a:tr h="370840">
                <a:tc>
                  <a:txBody>
                    <a:bodyPr/>
                    <a:lstStyle/>
                    <a:p>
                      <a:pPr algn="ctr">
                        <a:lnSpc>
                          <a:spcPct val="95000"/>
                        </a:lnSpc>
                      </a:pPr>
                      <a:r>
                        <a:rPr lang="en-GB" sz="1000" b="1" dirty="0">
                          <a:solidFill>
                            <a:srgbClr val="636569"/>
                          </a:solidFill>
                          <a:latin typeface="Segoe UI" panose="020B0502040204020203" pitchFamily="34" charset="0"/>
                          <a:cs typeface="Segoe UI" panose="020B0502040204020203" pitchFamily="34" charset="0"/>
                        </a:rPr>
                        <a:t>Investors</a:t>
                      </a:r>
                    </a:p>
                  </a:txBody>
                  <a:tcPr marL="9000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1EB"/>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Better access to capital markets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Attracting investors willing to face greater risks or lower return</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Better share performance versus others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Increased investor loyalty and advocacy.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GB" sz="1000" i="1" noProof="0" dirty="0">
                          <a:solidFill>
                            <a:srgbClr val="636569"/>
                          </a:solidFill>
                          <a:latin typeface="Segoe UI" panose="020B0502040204020203" pitchFamily="34" charset="0"/>
                          <a:cs typeface="Segoe UI" panose="020B0502040204020203" pitchFamily="34" charset="0"/>
                        </a:rPr>
                        <a:t>Corporate reputation accounted for 1/3 of total </a:t>
                      </a:r>
                      <a:r>
                        <a:rPr lang="en-GB" sz="1000" i="1" noProof="0" dirty="0" err="1">
                          <a:solidFill>
                            <a:srgbClr val="636569"/>
                          </a:solidFill>
                          <a:latin typeface="Segoe UI" panose="020B0502040204020203" pitchFamily="34" charset="0"/>
                          <a:cs typeface="Segoe UI" panose="020B0502040204020203" pitchFamily="34" charset="0"/>
                        </a:rPr>
                        <a:t>capatilisation</a:t>
                      </a:r>
                      <a:r>
                        <a:rPr lang="en-GB" sz="1000" i="1" noProof="0" dirty="0">
                          <a:solidFill>
                            <a:srgbClr val="636569"/>
                          </a:solidFill>
                          <a:latin typeface="Segoe UI" panose="020B0502040204020203" pitchFamily="34" charset="0"/>
                          <a:cs typeface="Segoe UI" panose="020B0502040204020203" pitchFamily="34" charset="0"/>
                        </a:rPr>
                        <a:t> of the world’s top 15 stock market indices, representing over 15 trillion Euro in shareholder value.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712758"/>
                  </a:ext>
                </a:extLst>
              </a:tr>
              <a:tr h="370840">
                <a:tc>
                  <a:txBody>
                    <a:bodyPr/>
                    <a:lstStyle/>
                    <a:p>
                      <a:pPr algn="ctr">
                        <a:lnSpc>
                          <a:spcPct val="95000"/>
                        </a:lnSpc>
                      </a:pPr>
                      <a:r>
                        <a:rPr lang="en-GB" sz="1000" b="1" dirty="0">
                          <a:solidFill>
                            <a:srgbClr val="636569"/>
                          </a:solidFill>
                          <a:latin typeface="Segoe UI" panose="020B0502040204020203" pitchFamily="34" charset="0"/>
                          <a:cs typeface="Segoe UI" panose="020B0502040204020203" pitchFamily="34" charset="0"/>
                        </a:rPr>
                        <a:t>Government &amp; Policy Makers</a:t>
                      </a:r>
                    </a:p>
                  </a:txBody>
                  <a:tcPr marL="9000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Less scrutiny</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Reduced regulatory burden</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Preferential access to (future) projects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Influence on policy formation</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Greater openness for dialogue.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US" sz="1000" i="1" noProof="0" dirty="0">
                          <a:solidFill>
                            <a:srgbClr val="636569"/>
                          </a:solidFill>
                          <a:latin typeface="Segoe UI" panose="020B0502040204020203" pitchFamily="34" charset="0"/>
                          <a:cs typeface="Segoe UI" panose="020B0502040204020203" pitchFamily="34" charset="0"/>
                        </a:rPr>
                        <a:t>7/10 of regulatory compliance professionals in financial institutions see protecting their corporate reputation as their primary role</a:t>
                      </a:r>
                    </a:p>
                    <a:p>
                      <a:pPr algn="l">
                        <a:lnSpc>
                          <a:spcPct val="95000"/>
                        </a:lnSpc>
                      </a:pPr>
                      <a:r>
                        <a:rPr lang="en-US" sz="1000" i="1" noProof="0" dirty="0">
                          <a:solidFill>
                            <a:srgbClr val="636569"/>
                          </a:solidFill>
                          <a:latin typeface="Segoe UI" panose="020B0502040204020203" pitchFamily="34" charset="0"/>
                          <a:cs typeface="Segoe UI" panose="020B0502040204020203" pitchFamily="34" charset="0"/>
                        </a:rPr>
                        <a:t>9/10 of the largest global companies are concerned about news coverage of how much tax they pay.</a:t>
                      </a:r>
                      <a:endParaRPr lang="en-GB" sz="1000" i="1" noProof="0" dirty="0">
                        <a:solidFill>
                          <a:srgbClr val="636569"/>
                        </a:solidFill>
                        <a:latin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646453"/>
                  </a:ext>
                </a:extLst>
              </a:tr>
              <a:tr h="0">
                <a:tc>
                  <a:txBody>
                    <a:bodyPr/>
                    <a:lstStyle/>
                    <a:p>
                      <a:pPr algn="ctr">
                        <a:lnSpc>
                          <a:spcPct val="95000"/>
                        </a:lnSpc>
                      </a:pPr>
                      <a:r>
                        <a:rPr lang="en-GB" sz="1000" b="1" dirty="0">
                          <a:solidFill>
                            <a:srgbClr val="636569"/>
                          </a:solidFill>
                          <a:latin typeface="Segoe UI" panose="020B0502040204020203" pitchFamily="34" charset="0"/>
                          <a:cs typeface="Segoe UI" panose="020B0502040204020203" pitchFamily="34" charset="0"/>
                        </a:rPr>
                        <a:t>Think tanks</a:t>
                      </a:r>
                      <a:br>
                        <a:rPr lang="en-GB" sz="1000" b="1" dirty="0">
                          <a:solidFill>
                            <a:srgbClr val="636569"/>
                          </a:solidFill>
                          <a:latin typeface="Segoe UI" panose="020B0502040204020203" pitchFamily="34" charset="0"/>
                          <a:cs typeface="Segoe UI" panose="020B0502040204020203" pitchFamily="34" charset="0"/>
                        </a:rPr>
                      </a:br>
                      <a:r>
                        <a:rPr lang="en-GB" sz="1000" b="1" dirty="0">
                          <a:solidFill>
                            <a:srgbClr val="636569"/>
                          </a:solidFill>
                          <a:latin typeface="Segoe UI" panose="020B0502040204020203" pitchFamily="34" charset="0"/>
                          <a:cs typeface="Segoe UI" panose="020B0502040204020203" pitchFamily="34" charset="0"/>
                        </a:rPr>
                        <a:t>&amp; NGO’s</a:t>
                      </a:r>
                    </a:p>
                  </a:txBody>
                  <a:tcPr marL="90000" marT="61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1EB"/>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Raised public profile</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Positive media coverage</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Avoiding negative campaigns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Broader networking</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Recruiting advantage</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Access to new sectors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000" kern="0" noProof="0" dirty="0">
                          <a:solidFill>
                            <a:srgbClr val="636569"/>
                          </a:solidFill>
                          <a:latin typeface="Segoe UI" panose="020B0502040204020203" pitchFamily="34" charset="0"/>
                          <a:ea typeface="+mn-ea"/>
                          <a:cs typeface="Segoe UI" panose="020B0502040204020203" pitchFamily="34" charset="0"/>
                        </a:rPr>
                        <a:t>Impact on industry research.</a:t>
                      </a:r>
                      <a:endParaRPr lang="en-GB" sz="1000" kern="0" noProof="0" dirty="0">
                        <a:solidFill>
                          <a:srgbClr val="636569"/>
                        </a:solidFill>
                        <a:latin typeface="Segoe UI" panose="020B0502040204020203" pitchFamily="34" charset="0"/>
                        <a:ea typeface="+mn-ea"/>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US" sz="1000" i="1" noProof="0" dirty="0">
                          <a:solidFill>
                            <a:srgbClr val="636569"/>
                          </a:solidFill>
                          <a:latin typeface="Segoe UI" panose="020B0502040204020203" pitchFamily="34" charset="0"/>
                          <a:cs typeface="Segoe UI" panose="020B0502040204020203" pitchFamily="34" charset="0"/>
                        </a:rPr>
                        <a:t>9/10 UK consumers think businesses should support charities and local communities</a:t>
                      </a:r>
                    </a:p>
                    <a:p>
                      <a:pPr algn="l">
                        <a:lnSpc>
                          <a:spcPct val="95000"/>
                        </a:lnSpc>
                      </a:pPr>
                      <a:r>
                        <a:rPr lang="en-US" sz="1000" i="1" noProof="0" dirty="0">
                          <a:solidFill>
                            <a:srgbClr val="636569"/>
                          </a:solidFill>
                          <a:latin typeface="Segoe UI" panose="020B0502040204020203" pitchFamily="34" charset="0"/>
                          <a:cs typeface="Segoe UI" panose="020B0502040204020203" pitchFamily="34" charset="0"/>
                        </a:rPr>
                        <a:t>6/10 UK consider that companies that do so benefit from increased profits.</a:t>
                      </a:r>
                      <a:endParaRPr lang="en-GB" sz="1000" i="1" noProof="0" dirty="0">
                        <a:solidFill>
                          <a:srgbClr val="636569"/>
                        </a:solidFill>
                        <a:latin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066442"/>
                  </a:ext>
                </a:extLst>
              </a:tr>
              <a:tr h="0">
                <a:tc>
                  <a:txBody>
                    <a:bodyPr/>
                    <a:lstStyle/>
                    <a:p>
                      <a:pPr algn="ctr">
                        <a:lnSpc>
                          <a:spcPct val="95000"/>
                        </a:lnSpc>
                      </a:pPr>
                      <a:r>
                        <a:rPr lang="en-US" sz="1000" b="1" dirty="0">
                          <a:solidFill>
                            <a:srgbClr val="636569"/>
                          </a:solidFill>
                          <a:latin typeface="Segoe UI" panose="020B0502040204020203" pitchFamily="34" charset="0"/>
                          <a:cs typeface="Segoe UI" panose="020B0502040204020203" pitchFamily="34" charset="0"/>
                        </a:rPr>
                        <a:t>Local Communities</a:t>
                      </a:r>
                      <a:endParaRPr lang="en-GB" sz="1000" b="1" dirty="0">
                        <a:solidFill>
                          <a:srgbClr val="636569"/>
                        </a:solidFill>
                        <a:latin typeface="Segoe UI" panose="020B0502040204020203" pitchFamily="34" charset="0"/>
                        <a:cs typeface="Segoe UI" panose="020B0502040204020203" pitchFamily="34" charset="0"/>
                      </a:endParaRPr>
                    </a:p>
                  </a:txBody>
                  <a:tcPr marL="90000" marT="64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Attract and retain local talent</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Appeals to customers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Boosts local economy</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Gain competitive advantage through community promotions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Links with community leaders</a:t>
                      </a:r>
                    </a:p>
                    <a:p>
                      <a:pPr marL="230400" marR="0" lvl="0" indent="-230400" algn="l" defTabSz="1218418"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1000" kern="0" noProof="0" dirty="0">
                          <a:solidFill>
                            <a:srgbClr val="636569"/>
                          </a:solidFill>
                          <a:latin typeface="Segoe UI" panose="020B0502040204020203" pitchFamily="34" charset="0"/>
                          <a:ea typeface="+mn-ea"/>
                          <a:cs typeface="Segoe UI" panose="020B0502040204020203" pitchFamily="34" charset="0"/>
                        </a:rPr>
                        <a:t>Gain support for business expansion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pPr>
                      <a:r>
                        <a:rPr lang="en-GB" sz="1000" i="1" noProof="0" dirty="0">
                          <a:solidFill>
                            <a:srgbClr val="636569"/>
                          </a:solidFill>
                          <a:latin typeface="Segoe UI" panose="020B0502040204020203" pitchFamily="34" charset="0"/>
                          <a:cs typeface="Segoe UI" panose="020B0502040204020203" pitchFamily="34" charset="0"/>
                        </a:rPr>
                        <a:t>8/10 consumers would buy a product from an unknown brand if it had strong social commitments</a:t>
                      </a:r>
                    </a:p>
                    <a:p>
                      <a:pPr algn="l">
                        <a:lnSpc>
                          <a:spcPct val="95000"/>
                        </a:lnSpc>
                      </a:pPr>
                      <a:r>
                        <a:rPr lang="en-GB" sz="1000" i="1" noProof="0" dirty="0">
                          <a:solidFill>
                            <a:srgbClr val="636569"/>
                          </a:solidFill>
                          <a:latin typeface="Segoe UI" panose="020B0502040204020203" pitchFamily="34" charset="0"/>
                          <a:cs typeface="Segoe UI" panose="020B0502040204020203" pitchFamily="34" charset="0"/>
                        </a:rPr>
                        <a:t>9/10 US employees believe that companies who sponsor volunteer activities offer a better working environment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264179"/>
                  </a:ext>
                </a:extLst>
              </a:tr>
            </a:tbl>
          </a:graphicData>
        </a:graphic>
      </p:graphicFrame>
      <p:sp>
        <p:nvSpPr>
          <p:cNvPr id="46" name="TextBox 45">
            <a:extLst>
              <a:ext uri="{FF2B5EF4-FFF2-40B4-BE49-F238E27FC236}">
                <a16:creationId xmlns:a16="http://schemas.microsoft.com/office/drawing/2014/main" id="{0E1E9763-87C9-4312-B7B3-D58F98CC5B6E}"/>
              </a:ext>
            </a:extLst>
          </p:cNvPr>
          <p:cNvSpPr txBox="1"/>
          <p:nvPr/>
        </p:nvSpPr>
        <p:spPr>
          <a:xfrm>
            <a:off x="4534272" y="9658908"/>
            <a:ext cx="1440148" cy="230832"/>
          </a:xfrm>
          <a:prstGeom prst="rect">
            <a:avLst/>
          </a:prstGeom>
          <a:noFill/>
        </p:spPr>
        <p:txBody>
          <a:bodyPr wrap="square" rtlCol="0">
            <a:spAutoFit/>
          </a:bodyPr>
          <a:lstStyle/>
          <a:p>
            <a:pPr algn="r"/>
            <a:r>
              <a:rPr lang="en-US" sz="900" baseline="30000" dirty="0">
                <a:latin typeface="Segoe UI Light" panose="020B0502040204020203" pitchFamily="34" charset="0"/>
                <a:cs typeface="Segoe UI Light" panose="020B0502040204020203" pitchFamily="34" charset="0"/>
              </a:rPr>
              <a:t>1 </a:t>
            </a:r>
            <a:r>
              <a:rPr lang="en-US" sz="900" dirty="0">
                <a:latin typeface="Segoe UI Light" panose="020B0502040204020203" pitchFamily="34" charset="0"/>
                <a:cs typeface="Segoe UI Light" panose="020B0502040204020203" pitchFamily="34" charset="0"/>
              </a:rPr>
              <a:t>Alva-Group.com</a:t>
            </a:r>
            <a:endParaRPr lang="en-GB" sz="900" dirty="0">
              <a:latin typeface="Segoe UI Light" panose="020B0502040204020203" pitchFamily="34" charset="0"/>
              <a:cs typeface="Segoe UI Light" panose="020B0502040204020203" pitchFamily="34" charset="0"/>
            </a:endParaRPr>
          </a:p>
        </p:txBody>
      </p:sp>
      <p:sp>
        <p:nvSpPr>
          <p:cNvPr id="41" name="Oval 40">
            <a:extLst>
              <a:ext uri="{FF2B5EF4-FFF2-40B4-BE49-F238E27FC236}">
                <a16:creationId xmlns:a16="http://schemas.microsoft.com/office/drawing/2014/main" id="{85CF6C34-5411-08B2-82B6-14C88EEA3A12}"/>
              </a:ext>
            </a:extLst>
          </p:cNvPr>
          <p:cNvSpPr/>
          <p:nvPr/>
        </p:nvSpPr>
        <p:spPr>
          <a:xfrm>
            <a:off x="949058" y="2297604"/>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389FE46-CA18-38C3-A9F1-B0B49414C60D}"/>
              </a:ext>
            </a:extLst>
          </p:cNvPr>
          <p:cNvSpPr/>
          <p:nvPr/>
        </p:nvSpPr>
        <p:spPr>
          <a:xfrm>
            <a:off x="949058" y="3237180"/>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A134272-6365-3292-2911-3764E4E3EAD2}"/>
              </a:ext>
            </a:extLst>
          </p:cNvPr>
          <p:cNvSpPr/>
          <p:nvPr/>
        </p:nvSpPr>
        <p:spPr>
          <a:xfrm>
            <a:off x="949058" y="4198412"/>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557BA79-027D-DB56-8B95-A81171FF1634}"/>
              </a:ext>
            </a:extLst>
          </p:cNvPr>
          <p:cNvSpPr/>
          <p:nvPr/>
        </p:nvSpPr>
        <p:spPr>
          <a:xfrm>
            <a:off x="949058" y="5169393"/>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4614469-55DE-C5F5-3564-54AB425581E9}"/>
              </a:ext>
            </a:extLst>
          </p:cNvPr>
          <p:cNvSpPr/>
          <p:nvPr/>
        </p:nvSpPr>
        <p:spPr>
          <a:xfrm>
            <a:off x="949058" y="5980205"/>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09E0086-C361-EFCD-4E89-63CFF4542F3D}"/>
              </a:ext>
            </a:extLst>
          </p:cNvPr>
          <p:cNvSpPr/>
          <p:nvPr/>
        </p:nvSpPr>
        <p:spPr>
          <a:xfrm>
            <a:off x="949058" y="6986149"/>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DBF3575-A230-6BA0-971C-4A0A7D701819}"/>
              </a:ext>
            </a:extLst>
          </p:cNvPr>
          <p:cNvSpPr/>
          <p:nvPr/>
        </p:nvSpPr>
        <p:spPr>
          <a:xfrm>
            <a:off x="949058" y="8081732"/>
            <a:ext cx="468000" cy="468000"/>
          </a:xfrm>
          <a:prstGeom prst="ellipse">
            <a:avLst/>
          </a:prstGeom>
          <a:solidFill>
            <a:srgbClr val="43A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extLst>
              <a:ext uri="{FF2B5EF4-FFF2-40B4-BE49-F238E27FC236}">
                <a16:creationId xmlns:a16="http://schemas.microsoft.com/office/drawing/2014/main" id="{EABAE4CD-BB6F-4C0A-B63E-88E590DA45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710" y="2383403"/>
            <a:ext cx="292697" cy="296402"/>
          </a:xfrm>
          <a:prstGeom prst="rect">
            <a:avLst/>
          </a:prstGeom>
        </p:spPr>
      </p:pic>
      <p:pic>
        <p:nvPicPr>
          <p:cNvPr id="65" name="Graphic 64">
            <a:extLst>
              <a:ext uri="{FF2B5EF4-FFF2-40B4-BE49-F238E27FC236}">
                <a16:creationId xmlns:a16="http://schemas.microsoft.com/office/drawing/2014/main" id="{8F54F9D3-8DD4-0AD3-25B3-8AE1573CE7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9058" y="3327180"/>
            <a:ext cx="288000" cy="288000"/>
          </a:xfrm>
          <a:prstGeom prst="rect">
            <a:avLst/>
          </a:prstGeom>
        </p:spPr>
      </p:pic>
      <p:pic>
        <p:nvPicPr>
          <p:cNvPr id="69" name="Graphic 68">
            <a:extLst>
              <a:ext uri="{FF2B5EF4-FFF2-40B4-BE49-F238E27FC236}">
                <a16:creationId xmlns:a16="http://schemas.microsoft.com/office/drawing/2014/main" id="{4CA2839C-6528-165A-48A1-B66BE75754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091" y="4288412"/>
            <a:ext cx="255934" cy="288000"/>
          </a:xfrm>
          <a:prstGeom prst="rect">
            <a:avLst/>
          </a:prstGeom>
        </p:spPr>
      </p:pic>
      <p:pic>
        <p:nvPicPr>
          <p:cNvPr id="71" name="Graphic 70">
            <a:extLst>
              <a:ext uri="{FF2B5EF4-FFF2-40B4-BE49-F238E27FC236}">
                <a16:creationId xmlns:a16="http://schemas.microsoft.com/office/drawing/2014/main" id="{DB6D8BB8-3418-C2C1-96EE-C4BDE5852B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8167" y="5259393"/>
            <a:ext cx="329782" cy="288000"/>
          </a:xfrm>
          <a:prstGeom prst="rect">
            <a:avLst/>
          </a:prstGeom>
        </p:spPr>
      </p:pic>
      <p:pic>
        <p:nvPicPr>
          <p:cNvPr id="73" name="Graphic 72">
            <a:extLst>
              <a:ext uri="{FF2B5EF4-FFF2-40B4-BE49-F238E27FC236}">
                <a16:creationId xmlns:a16="http://schemas.microsoft.com/office/drawing/2014/main" id="{0EE9488B-E0EC-FEE7-3E72-10ACAEE488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9058" y="6090298"/>
            <a:ext cx="288000" cy="247814"/>
          </a:xfrm>
          <a:prstGeom prst="rect">
            <a:avLst/>
          </a:prstGeom>
        </p:spPr>
      </p:pic>
      <p:sp>
        <p:nvSpPr>
          <p:cNvPr id="76" name="Graphic 74">
            <a:extLst>
              <a:ext uri="{FF2B5EF4-FFF2-40B4-BE49-F238E27FC236}">
                <a16:creationId xmlns:a16="http://schemas.microsoft.com/office/drawing/2014/main" id="{A41A6C08-171A-95C2-B0B8-98E28509D58D}"/>
              </a:ext>
            </a:extLst>
          </p:cNvPr>
          <p:cNvSpPr/>
          <p:nvPr/>
        </p:nvSpPr>
        <p:spPr>
          <a:xfrm>
            <a:off x="1054753" y="7076081"/>
            <a:ext cx="256611" cy="288136"/>
          </a:xfrm>
          <a:custGeom>
            <a:avLst/>
            <a:gdLst>
              <a:gd name="connsiteX0" fmla="*/ 36160 w 256611"/>
              <a:gd name="connsiteY0" fmla="*/ 124617 h 288136"/>
              <a:gd name="connsiteX1" fmla="*/ 36160 w 256611"/>
              <a:gd name="connsiteY1" fmla="*/ 120777 h 288136"/>
              <a:gd name="connsiteX2" fmla="*/ 32960 w 256611"/>
              <a:gd name="connsiteY2" fmla="*/ 116617 h 288136"/>
              <a:gd name="connsiteX3" fmla="*/ 24000 w 256611"/>
              <a:gd name="connsiteY3" fmla="*/ 100297 h 288136"/>
              <a:gd name="connsiteX4" fmla="*/ 92480 w 256611"/>
              <a:gd name="connsiteY4" fmla="*/ 15497 h 288136"/>
              <a:gd name="connsiteX5" fmla="*/ 222400 w 256611"/>
              <a:gd name="connsiteY5" fmla="*/ 38217 h 288136"/>
              <a:gd name="connsiteX6" fmla="*/ 241280 w 256611"/>
              <a:gd name="connsiteY6" fmla="*/ 146697 h 288136"/>
              <a:gd name="connsiteX7" fmla="*/ 211520 w 256611"/>
              <a:gd name="connsiteY7" fmla="*/ 216457 h 288136"/>
              <a:gd name="connsiteX8" fmla="*/ 235200 w 256611"/>
              <a:gd name="connsiteY8" fmla="*/ 281417 h 288136"/>
              <a:gd name="connsiteX9" fmla="*/ 109120 w 256611"/>
              <a:gd name="connsiteY9" fmla="*/ 281417 h 288136"/>
              <a:gd name="connsiteX10" fmla="*/ 94400 w 256611"/>
              <a:gd name="connsiteY10" fmla="*/ 253897 h 288136"/>
              <a:gd name="connsiteX11" fmla="*/ 90880 w 256611"/>
              <a:gd name="connsiteY11" fmla="*/ 252617 h 288136"/>
              <a:gd name="connsiteX12" fmla="*/ 54080 w 256611"/>
              <a:gd name="connsiteY12" fmla="*/ 259337 h 288136"/>
              <a:gd name="connsiteX13" fmla="*/ 53760 w 256611"/>
              <a:gd name="connsiteY13" fmla="*/ 259337 h 288136"/>
              <a:gd name="connsiteX14" fmla="*/ 33600 w 256611"/>
              <a:gd name="connsiteY14" fmla="*/ 258377 h 288136"/>
              <a:gd name="connsiteX15" fmla="*/ 34560 w 256611"/>
              <a:gd name="connsiteY15" fmla="*/ 229577 h 288136"/>
              <a:gd name="connsiteX16" fmla="*/ 32960 w 256611"/>
              <a:gd name="connsiteY16" fmla="*/ 225417 h 288136"/>
              <a:gd name="connsiteX17" fmla="*/ 23040 w 256611"/>
              <a:gd name="connsiteY17" fmla="*/ 220297 h 288136"/>
              <a:gd name="connsiteX18" fmla="*/ 27520 w 256611"/>
              <a:gd name="connsiteY18" fmla="*/ 216137 h 288136"/>
              <a:gd name="connsiteX19" fmla="*/ 28800 w 256611"/>
              <a:gd name="connsiteY19" fmla="*/ 213577 h 288136"/>
              <a:gd name="connsiteX20" fmla="*/ 27520 w 256611"/>
              <a:gd name="connsiteY20" fmla="*/ 211017 h 288136"/>
              <a:gd name="connsiteX21" fmla="*/ 17920 w 256611"/>
              <a:gd name="connsiteY21" fmla="*/ 203657 h 288136"/>
              <a:gd name="connsiteX22" fmla="*/ 26240 w 256611"/>
              <a:gd name="connsiteY22" fmla="*/ 186057 h 288136"/>
              <a:gd name="connsiteX23" fmla="*/ 25920 w 256611"/>
              <a:gd name="connsiteY23" fmla="*/ 182537 h 288136"/>
              <a:gd name="connsiteX24" fmla="*/ 8320 w 256611"/>
              <a:gd name="connsiteY24" fmla="*/ 167177 h 288136"/>
              <a:gd name="connsiteX25" fmla="*/ 36160 w 256611"/>
              <a:gd name="connsiteY25" fmla="*/ 124617 h 288136"/>
              <a:gd name="connsiteX26" fmla="*/ 36160 w 256611"/>
              <a:gd name="connsiteY26" fmla="*/ 124617 h 288136"/>
              <a:gd name="connsiteX27" fmla="*/ 0 w 256611"/>
              <a:gd name="connsiteY27" fmla="*/ 168457 h 288136"/>
              <a:gd name="connsiteX28" fmla="*/ 1280 w 256611"/>
              <a:gd name="connsiteY28" fmla="*/ 170697 h 288136"/>
              <a:gd name="connsiteX29" fmla="*/ 18880 w 256611"/>
              <a:gd name="connsiteY29" fmla="*/ 185417 h 288136"/>
              <a:gd name="connsiteX30" fmla="*/ 10240 w 256611"/>
              <a:gd name="connsiteY30" fmla="*/ 203337 h 288136"/>
              <a:gd name="connsiteX31" fmla="*/ 11200 w 256611"/>
              <a:gd name="connsiteY31" fmla="*/ 207497 h 288136"/>
              <a:gd name="connsiteX32" fmla="*/ 19840 w 256611"/>
              <a:gd name="connsiteY32" fmla="*/ 213897 h 288136"/>
              <a:gd name="connsiteX33" fmla="*/ 14720 w 256611"/>
              <a:gd name="connsiteY33" fmla="*/ 218697 h 288136"/>
              <a:gd name="connsiteX34" fmla="*/ 14400 w 256611"/>
              <a:gd name="connsiteY34" fmla="*/ 223497 h 288136"/>
              <a:gd name="connsiteX35" fmla="*/ 15680 w 256611"/>
              <a:gd name="connsiteY35" fmla="*/ 224137 h 288136"/>
              <a:gd name="connsiteX36" fmla="*/ 27520 w 256611"/>
              <a:gd name="connsiteY36" fmla="*/ 230537 h 288136"/>
              <a:gd name="connsiteX37" fmla="*/ 28800 w 256611"/>
              <a:gd name="connsiteY37" fmla="*/ 263177 h 288136"/>
              <a:gd name="connsiteX38" fmla="*/ 55360 w 256611"/>
              <a:gd name="connsiteY38" fmla="*/ 266057 h 288136"/>
              <a:gd name="connsiteX39" fmla="*/ 90240 w 256611"/>
              <a:gd name="connsiteY39" fmla="*/ 259337 h 288136"/>
              <a:gd name="connsiteX40" fmla="*/ 103680 w 256611"/>
              <a:gd name="connsiteY40" fmla="*/ 285897 h 288136"/>
              <a:gd name="connsiteX41" fmla="*/ 106880 w 256611"/>
              <a:gd name="connsiteY41" fmla="*/ 288137 h 288136"/>
              <a:gd name="connsiteX42" fmla="*/ 242880 w 256611"/>
              <a:gd name="connsiteY42" fmla="*/ 288137 h 288136"/>
              <a:gd name="connsiteX43" fmla="*/ 246400 w 256611"/>
              <a:gd name="connsiteY43" fmla="*/ 284617 h 288136"/>
              <a:gd name="connsiteX44" fmla="*/ 245440 w 256611"/>
              <a:gd name="connsiteY44" fmla="*/ 282377 h 288136"/>
              <a:gd name="connsiteX45" fmla="*/ 246720 w 256611"/>
              <a:gd name="connsiteY45" fmla="*/ 150857 h 288136"/>
              <a:gd name="connsiteX46" fmla="*/ 247360 w 256611"/>
              <a:gd name="connsiteY46" fmla="*/ 149897 h 288136"/>
              <a:gd name="connsiteX47" fmla="*/ 227520 w 256611"/>
              <a:gd name="connsiteY47" fmla="*/ 33417 h 288136"/>
              <a:gd name="connsiteX48" fmla="*/ 163840 w 256611"/>
              <a:gd name="connsiteY48" fmla="*/ 1737 h 288136"/>
              <a:gd name="connsiteX49" fmla="*/ 90240 w 256611"/>
              <a:gd name="connsiteY49" fmla="*/ 9097 h 288136"/>
              <a:gd name="connsiteX50" fmla="*/ 40000 w 256611"/>
              <a:gd name="connsiteY50" fmla="*/ 42697 h 288136"/>
              <a:gd name="connsiteX51" fmla="*/ 16960 w 256611"/>
              <a:gd name="connsiteY51" fmla="*/ 99657 h 288136"/>
              <a:gd name="connsiteX52" fmla="*/ 27520 w 256611"/>
              <a:gd name="connsiteY52" fmla="*/ 120457 h 288136"/>
              <a:gd name="connsiteX53" fmla="*/ 29120 w 256611"/>
              <a:gd name="connsiteY53" fmla="*/ 122697 h 288136"/>
              <a:gd name="connsiteX54" fmla="*/ 960 w 256611"/>
              <a:gd name="connsiteY54" fmla="*/ 165897 h 288136"/>
              <a:gd name="connsiteX55" fmla="*/ 0 w 256611"/>
              <a:gd name="connsiteY55" fmla="*/ 168457 h 288136"/>
              <a:gd name="connsiteX56" fmla="*/ 0 w 256611"/>
              <a:gd name="connsiteY56" fmla="*/ 168457 h 288136"/>
              <a:gd name="connsiteX57" fmla="*/ 138240 w 256611"/>
              <a:gd name="connsiteY57" fmla="*/ 78217 h 288136"/>
              <a:gd name="connsiteX58" fmla="*/ 112640 w 256611"/>
              <a:gd name="connsiteY58" fmla="*/ 103817 h 288136"/>
              <a:gd name="connsiteX59" fmla="*/ 138240 w 256611"/>
              <a:gd name="connsiteY59" fmla="*/ 129417 h 288136"/>
              <a:gd name="connsiteX60" fmla="*/ 163840 w 256611"/>
              <a:gd name="connsiteY60" fmla="*/ 103817 h 288136"/>
              <a:gd name="connsiteX61" fmla="*/ 138240 w 256611"/>
              <a:gd name="connsiteY61" fmla="*/ 78217 h 288136"/>
              <a:gd name="connsiteX62" fmla="*/ 138240 w 256611"/>
              <a:gd name="connsiteY62" fmla="*/ 136137 h 288136"/>
              <a:gd name="connsiteX63" fmla="*/ 170560 w 256611"/>
              <a:gd name="connsiteY63" fmla="*/ 103817 h 288136"/>
              <a:gd name="connsiteX64" fmla="*/ 138240 w 256611"/>
              <a:gd name="connsiteY64" fmla="*/ 71497 h 288136"/>
              <a:gd name="connsiteX65" fmla="*/ 105920 w 256611"/>
              <a:gd name="connsiteY65" fmla="*/ 103817 h 288136"/>
              <a:gd name="connsiteX66" fmla="*/ 105920 w 256611"/>
              <a:gd name="connsiteY66" fmla="*/ 103817 h 288136"/>
              <a:gd name="connsiteX67" fmla="*/ 138240 w 256611"/>
              <a:gd name="connsiteY67" fmla="*/ 136137 h 288136"/>
              <a:gd name="connsiteX68" fmla="*/ 78400 w 256611"/>
              <a:gd name="connsiteY68" fmla="*/ 93897 h 288136"/>
              <a:gd name="connsiteX69" fmla="*/ 78400 w 256611"/>
              <a:gd name="connsiteY69" fmla="*/ 113417 h 288136"/>
              <a:gd name="connsiteX70" fmla="*/ 87680 w 256611"/>
              <a:gd name="connsiteY70" fmla="*/ 115337 h 288136"/>
              <a:gd name="connsiteX71" fmla="*/ 90240 w 256611"/>
              <a:gd name="connsiteY71" fmla="*/ 117577 h 288136"/>
              <a:gd name="connsiteX72" fmla="*/ 94400 w 256611"/>
              <a:gd name="connsiteY72" fmla="*/ 127497 h 288136"/>
              <a:gd name="connsiteX73" fmla="*/ 94400 w 256611"/>
              <a:gd name="connsiteY73" fmla="*/ 131017 h 288136"/>
              <a:gd name="connsiteX74" fmla="*/ 89280 w 256611"/>
              <a:gd name="connsiteY74" fmla="*/ 139017 h 288136"/>
              <a:gd name="connsiteX75" fmla="*/ 103040 w 256611"/>
              <a:gd name="connsiteY75" fmla="*/ 152777 h 288136"/>
              <a:gd name="connsiteX76" fmla="*/ 111040 w 256611"/>
              <a:gd name="connsiteY76" fmla="*/ 147657 h 288136"/>
              <a:gd name="connsiteX77" fmla="*/ 114560 w 256611"/>
              <a:gd name="connsiteY77" fmla="*/ 147657 h 288136"/>
              <a:gd name="connsiteX78" fmla="*/ 124480 w 256611"/>
              <a:gd name="connsiteY78" fmla="*/ 151817 h 288136"/>
              <a:gd name="connsiteX79" fmla="*/ 126720 w 256611"/>
              <a:gd name="connsiteY79" fmla="*/ 154377 h 288136"/>
              <a:gd name="connsiteX80" fmla="*/ 128640 w 256611"/>
              <a:gd name="connsiteY80" fmla="*/ 163657 h 288136"/>
              <a:gd name="connsiteX81" fmla="*/ 148160 w 256611"/>
              <a:gd name="connsiteY81" fmla="*/ 163657 h 288136"/>
              <a:gd name="connsiteX82" fmla="*/ 150080 w 256611"/>
              <a:gd name="connsiteY82" fmla="*/ 154377 h 288136"/>
              <a:gd name="connsiteX83" fmla="*/ 152320 w 256611"/>
              <a:gd name="connsiteY83" fmla="*/ 151817 h 288136"/>
              <a:gd name="connsiteX84" fmla="*/ 162240 w 256611"/>
              <a:gd name="connsiteY84" fmla="*/ 147657 h 288136"/>
              <a:gd name="connsiteX85" fmla="*/ 165760 w 256611"/>
              <a:gd name="connsiteY85" fmla="*/ 147657 h 288136"/>
              <a:gd name="connsiteX86" fmla="*/ 173760 w 256611"/>
              <a:gd name="connsiteY86" fmla="*/ 152777 h 288136"/>
              <a:gd name="connsiteX87" fmla="*/ 187520 w 256611"/>
              <a:gd name="connsiteY87" fmla="*/ 139017 h 288136"/>
              <a:gd name="connsiteX88" fmla="*/ 182400 w 256611"/>
              <a:gd name="connsiteY88" fmla="*/ 131017 h 288136"/>
              <a:gd name="connsiteX89" fmla="*/ 182400 w 256611"/>
              <a:gd name="connsiteY89" fmla="*/ 127497 h 288136"/>
              <a:gd name="connsiteX90" fmla="*/ 186560 w 256611"/>
              <a:gd name="connsiteY90" fmla="*/ 117577 h 288136"/>
              <a:gd name="connsiteX91" fmla="*/ 189120 w 256611"/>
              <a:gd name="connsiteY91" fmla="*/ 115337 h 288136"/>
              <a:gd name="connsiteX92" fmla="*/ 198400 w 256611"/>
              <a:gd name="connsiteY92" fmla="*/ 113417 h 288136"/>
              <a:gd name="connsiteX93" fmla="*/ 198400 w 256611"/>
              <a:gd name="connsiteY93" fmla="*/ 93897 h 288136"/>
              <a:gd name="connsiteX94" fmla="*/ 188800 w 256611"/>
              <a:gd name="connsiteY94" fmla="*/ 91977 h 288136"/>
              <a:gd name="connsiteX95" fmla="*/ 186240 w 256611"/>
              <a:gd name="connsiteY95" fmla="*/ 89737 h 288136"/>
              <a:gd name="connsiteX96" fmla="*/ 182080 w 256611"/>
              <a:gd name="connsiteY96" fmla="*/ 79817 h 288136"/>
              <a:gd name="connsiteX97" fmla="*/ 182080 w 256611"/>
              <a:gd name="connsiteY97" fmla="*/ 76297 h 288136"/>
              <a:gd name="connsiteX98" fmla="*/ 187200 w 256611"/>
              <a:gd name="connsiteY98" fmla="*/ 68297 h 288136"/>
              <a:gd name="connsiteX99" fmla="*/ 173760 w 256611"/>
              <a:gd name="connsiteY99" fmla="*/ 54537 h 288136"/>
              <a:gd name="connsiteX100" fmla="*/ 165760 w 256611"/>
              <a:gd name="connsiteY100" fmla="*/ 59657 h 288136"/>
              <a:gd name="connsiteX101" fmla="*/ 162240 w 256611"/>
              <a:gd name="connsiteY101" fmla="*/ 59657 h 288136"/>
              <a:gd name="connsiteX102" fmla="*/ 152320 w 256611"/>
              <a:gd name="connsiteY102" fmla="*/ 55497 h 288136"/>
              <a:gd name="connsiteX103" fmla="*/ 150080 w 256611"/>
              <a:gd name="connsiteY103" fmla="*/ 52937 h 288136"/>
              <a:gd name="connsiteX104" fmla="*/ 148160 w 256611"/>
              <a:gd name="connsiteY104" fmla="*/ 43657 h 288136"/>
              <a:gd name="connsiteX105" fmla="*/ 128640 w 256611"/>
              <a:gd name="connsiteY105" fmla="*/ 43657 h 288136"/>
              <a:gd name="connsiteX106" fmla="*/ 126720 w 256611"/>
              <a:gd name="connsiteY106" fmla="*/ 52937 h 288136"/>
              <a:gd name="connsiteX107" fmla="*/ 124480 w 256611"/>
              <a:gd name="connsiteY107" fmla="*/ 55497 h 288136"/>
              <a:gd name="connsiteX108" fmla="*/ 114560 w 256611"/>
              <a:gd name="connsiteY108" fmla="*/ 59657 h 288136"/>
              <a:gd name="connsiteX109" fmla="*/ 111040 w 256611"/>
              <a:gd name="connsiteY109" fmla="*/ 59657 h 288136"/>
              <a:gd name="connsiteX110" fmla="*/ 103040 w 256611"/>
              <a:gd name="connsiteY110" fmla="*/ 54537 h 288136"/>
              <a:gd name="connsiteX111" fmla="*/ 89280 w 256611"/>
              <a:gd name="connsiteY111" fmla="*/ 68297 h 288136"/>
              <a:gd name="connsiteX112" fmla="*/ 94400 w 256611"/>
              <a:gd name="connsiteY112" fmla="*/ 76297 h 288136"/>
              <a:gd name="connsiteX113" fmla="*/ 94400 w 256611"/>
              <a:gd name="connsiteY113" fmla="*/ 79817 h 288136"/>
              <a:gd name="connsiteX114" fmla="*/ 90240 w 256611"/>
              <a:gd name="connsiteY114" fmla="*/ 89737 h 288136"/>
              <a:gd name="connsiteX115" fmla="*/ 87680 w 256611"/>
              <a:gd name="connsiteY115" fmla="*/ 91977 h 288136"/>
              <a:gd name="connsiteX116" fmla="*/ 78400 w 256611"/>
              <a:gd name="connsiteY116" fmla="*/ 93897 h 288136"/>
              <a:gd name="connsiteX117" fmla="*/ 78400 w 256611"/>
              <a:gd name="connsiteY117" fmla="*/ 93897 h 288136"/>
              <a:gd name="connsiteX118" fmla="*/ 75520 w 256611"/>
              <a:gd name="connsiteY118" fmla="*/ 119817 h 288136"/>
              <a:gd name="connsiteX119" fmla="*/ 84480 w 256611"/>
              <a:gd name="connsiteY119" fmla="*/ 121737 h 288136"/>
              <a:gd name="connsiteX120" fmla="*/ 87680 w 256611"/>
              <a:gd name="connsiteY120" fmla="*/ 129097 h 288136"/>
              <a:gd name="connsiteX121" fmla="*/ 82560 w 256611"/>
              <a:gd name="connsiteY121" fmla="*/ 136777 h 288136"/>
              <a:gd name="connsiteX122" fmla="*/ 83200 w 256611"/>
              <a:gd name="connsiteY122" fmla="*/ 142537 h 288136"/>
              <a:gd name="connsiteX123" fmla="*/ 99520 w 256611"/>
              <a:gd name="connsiteY123" fmla="*/ 158857 h 288136"/>
              <a:gd name="connsiteX124" fmla="*/ 105280 w 256611"/>
              <a:gd name="connsiteY124" fmla="*/ 159497 h 288136"/>
              <a:gd name="connsiteX125" fmla="*/ 112960 w 256611"/>
              <a:gd name="connsiteY125" fmla="*/ 154377 h 288136"/>
              <a:gd name="connsiteX126" fmla="*/ 120320 w 256611"/>
              <a:gd name="connsiteY126" fmla="*/ 157577 h 288136"/>
              <a:gd name="connsiteX127" fmla="*/ 122240 w 256611"/>
              <a:gd name="connsiteY127" fmla="*/ 166537 h 288136"/>
              <a:gd name="connsiteX128" fmla="*/ 126720 w 256611"/>
              <a:gd name="connsiteY128" fmla="*/ 170377 h 288136"/>
              <a:gd name="connsiteX129" fmla="*/ 149760 w 256611"/>
              <a:gd name="connsiteY129" fmla="*/ 170377 h 288136"/>
              <a:gd name="connsiteX130" fmla="*/ 154240 w 256611"/>
              <a:gd name="connsiteY130" fmla="*/ 166537 h 288136"/>
              <a:gd name="connsiteX131" fmla="*/ 156160 w 256611"/>
              <a:gd name="connsiteY131" fmla="*/ 157577 h 288136"/>
              <a:gd name="connsiteX132" fmla="*/ 163520 w 256611"/>
              <a:gd name="connsiteY132" fmla="*/ 154377 h 288136"/>
              <a:gd name="connsiteX133" fmla="*/ 171200 w 256611"/>
              <a:gd name="connsiteY133" fmla="*/ 159497 h 288136"/>
              <a:gd name="connsiteX134" fmla="*/ 176960 w 256611"/>
              <a:gd name="connsiteY134" fmla="*/ 158857 h 288136"/>
              <a:gd name="connsiteX135" fmla="*/ 193280 w 256611"/>
              <a:gd name="connsiteY135" fmla="*/ 142537 h 288136"/>
              <a:gd name="connsiteX136" fmla="*/ 193920 w 256611"/>
              <a:gd name="connsiteY136" fmla="*/ 136777 h 288136"/>
              <a:gd name="connsiteX137" fmla="*/ 188800 w 256611"/>
              <a:gd name="connsiteY137" fmla="*/ 129097 h 288136"/>
              <a:gd name="connsiteX138" fmla="*/ 192000 w 256611"/>
              <a:gd name="connsiteY138" fmla="*/ 121737 h 288136"/>
              <a:gd name="connsiteX139" fmla="*/ 200960 w 256611"/>
              <a:gd name="connsiteY139" fmla="*/ 119817 h 288136"/>
              <a:gd name="connsiteX140" fmla="*/ 204800 w 256611"/>
              <a:gd name="connsiteY140" fmla="*/ 115337 h 288136"/>
              <a:gd name="connsiteX141" fmla="*/ 204800 w 256611"/>
              <a:gd name="connsiteY141" fmla="*/ 92297 h 288136"/>
              <a:gd name="connsiteX142" fmla="*/ 200960 w 256611"/>
              <a:gd name="connsiteY142" fmla="*/ 87817 h 288136"/>
              <a:gd name="connsiteX143" fmla="*/ 192000 w 256611"/>
              <a:gd name="connsiteY143" fmla="*/ 85897 h 288136"/>
              <a:gd name="connsiteX144" fmla="*/ 188800 w 256611"/>
              <a:gd name="connsiteY144" fmla="*/ 78537 h 288136"/>
              <a:gd name="connsiteX145" fmla="*/ 193920 w 256611"/>
              <a:gd name="connsiteY145" fmla="*/ 70857 h 288136"/>
              <a:gd name="connsiteX146" fmla="*/ 193280 w 256611"/>
              <a:gd name="connsiteY146" fmla="*/ 65097 h 288136"/>
              <a:gd name="connsiteX147" fmla="*/ 176960 w 256611"/>
              <a:gd name="connsiteY147" fmla="*/ 48777 h 288136"/>
              <a:gd name="connsiteX148" fmla="*/ 171200 w 256611"/>
              <a:gd name="connsiteY148" fmla="*/ 48137 h 288136"/>
              <a:gd name="connsiteX149" fmla="*/ 163520 w 256611"/>
              <a:gd name="connsiteY149" fmla="*/ 53257 h 288136"/>
              <a:gd name="connsiteX150" fmla="*/ 156160 w 256611"/>
              <a:gd name="connsiteY150" fmla="*/ 50057 h 288136"/>
              <a:gd name="connsiteX151" fmla="*/ 154240 w 256611"/>
              <a:gd name="connsiteY151" fmla="*/ 41097 h 288136"/>
              <a:gd name="connsiteX152" fmla="*/ 149760 w 256611"/>
              <a:gd name="connsiteY152" fmla="*/ 37257 h 288136"/>
              <a:gd name="connsiteX153" fmla="*/ 126720 w 256611"/>
              <a:gd name="connsiteY153" fmla="*/ 37257 h 288136"/>
              <a:gd name="connsiteX154" fmla="*/ 122240 w 256611"/>
              <a:gd name="connsiteY154" fmla="*/ 41097 h 288136"/>
              <a:gd name="connsiteX155" fmla="*/ 120320 w 256611"/>
              <a:gd name="connsiteY155" fmla="*/ 50057 h 288136"/>
              <a:gd name="connsiteX156" fmla="*/ 112960 w 256611"/>
              <a:gd name="connsiteY156" fmla="*/ 53257 h 288136"/>
              <a:gd name="connsiteX157" fmla="*/ 105280 w 256611"/>
              <a:gd name="connsiteY157" fmla="*/ 48137 h 288136"/>
              <a:gd name="connsiteX158" fmla="*/ 99520 w 256611"/>
              <a:gd name="connsiteY158" fmla="*/ 48777 h 288136"/>
              <a:gd name="connsiteX159" fmla="*/ 83200 w 256611"/>
              <a:gd name="connsiteY159" fmla="*/ 64777 h 288136"/>
              <a:gd name="connsiteX160" fmla="*/ 82560 w 256611"/>
              <a:gd name="connsiteY160" fmla="*/ 70537 h 288136"/>
              <a:gd name="connsiteX161" fmla="*/ 87680 w 256611"/>
              <a:gd name="connsiteY161" fmla="*/ 78217 h 288136"/>
              <a:gd name="connsiteX162" fmla="*/ 84480 w 256611"/>
              <a:gd name="connsiteY162" fmla="*/ 85577 h 288136"/>
              <a:gd name="connsiteX163" fmla="*/ 75520 w 256611"/>
              <a:gd name="connsiteY163" fmla="*/ 87497 h 288136"/>
              <a:gd name="connsiteX164" fmla="*/ 71680 w 256611"/>
              <a:gd name="connsiteY164" fmla="*/ 91977 h 288136"/>
              <a:gd name="connsiteX165" fmla="*/ 71680 w 256611"/>
              <a:gd name="connsiteY165" fmla="*/ 115337 h 288136"/>
              <a:gd name="connsiteX166" fmla="*/ 75520 w 256611"/>
              <a:gd name="connsiteY166" fmla="*/ 119817 h 28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256611" h="288136">
                <a:moveTo>
                  <a:pt x="36160" y="124617"/>
                </a:moveTo>
                <a:cubicBezTo>
                  <a:pt x="36800" y="123337"/>
                  <a:pt x="36800" y="122057"/>
                  <a:pt x="36160" y="120777"/>
                </a:cubicBezTo>
                <a:cubicBezTo>
                  <a:pt x="35200" y="119497"/>
                  <a:pt x="33920" y="117897"/>
                  <a:pt x="32960" y="116617"/>
                </a:cubicBezTo>
                <a:cubicBezTo>
                  <a:pt x="29120" y="111817"/>
                  <a:pt x="23680" y="104777"/>
                  <a:pt x="24000" y="100297"/>
                </a:cubicBezTo>
                <a:cubicBezTo>
                  <a:pt x="25600" y="62217"/>
                  <a:pt x="51520" y="30537"/>
                  <a:pt x="92480" y="15497"/>
                </a:cubicBezTo>
                <a:cubicBezTo>
                  <a:pt x="139840" y="-1783"/>
                  <a:pt x="193280" y="7497"/>
                  <a:pt x="222400" y="38217"/>
                </a:cubicBezTo>
                <a:cubicBezTo>
                  <a:pt x="249920" y="67337"/>
                  <a:pt x="257280" y="109897"/>
                  <a:pt x="241280" y="146697"/>
                </a:cubicBezTo>
                <a:cubicBezTo>
                  <a:pt x="222080" y="166857"/>
                  <a:pt x="211840" y="191177"/>
                  <a:pt x="211520" y="216457"/>
                </a:cubicBezTo>
                <a:cubicBezTo>
                  <a:pt x="211520" y="240137"/>
                  <a:pt x="219840" y="263177"/>
                  <a:pt x="235200" y="281417"/>
                </a:cubicBezTo>
                <a:lnTo>
                  <a:pt x="109120" y="281417"/>
                </a:lnTo>
                <a:cubicBezTo>
                  <a:pt x="105280" y="271497"/>
                  <a:pt x="100480" y="262217"/>
                  <a:pt x="94400" y="253897"/>
                </a:cubicBezTo>
                <a:cubicBezTo>
                  <a:pt x="93760" y="252937"/>
                  <a:pt x="92160" y="252297"/>
                  <a:pt x="90880" y="252617"/>
                </a:cubicBezTo>
                <a:lnTo>
                  <a:pt x="54080" y="259337"/>
                </a:lnTo>
                <a:cubicBezTo>
                  <a:pt x="54080" y="259337"/>
                  <a:pt x="53760" y="259337"/>
                  <a:pt x="53760" y="259337"/>
                </a:cubicBezTo>
                <a:cubicBezTo>
                  <a:pt x="46720" y="261257"/>
                  <a:pt x="37760" y="262537"/>
                  <a:pt x="33600" y="258377"/>
                </a:cubicBezTo>
                <a:cubicBezTo>
                  <a:pt x="29440" y="254217"/>
                  <a:pt x="29760" y="244297"/>
                  <a:pt x="34560" y="229577"/>
                </a:cubicBezTo>
                <a:cubicBezTo>
                  <a:pt x="35200" y="227977"/>
                  <a:pt x="34240" y="226377"/>
                  <a:pt x="32960" y="225417"/>
                </a:cubicBezTo>
                <a:lnTo>
                  <a:pt x="23040" y="220297"/>
                </a:lnTo>
                <a:lnTo>
                  <a:pt x="27520" y="216137"/>
                </a:lnTo>
                <a:cubicBezTo>
                  <a:pt x="28160" y="215817"/>
                  <a:pt x="28800" y="214537"/>
                  <a:pt x="28800" y="213577"/>
                </a:cubicBezTo>
                <a:cubicBezTo>
                  <a:pt x="28800" y="212617"/>
                  <a:pt x="28160" y="211657"/>
                  <a:pt x="27520" y="211017"/>
                </a:cubicBezTo>
                <a:lnTo>
                  <a:pt x="17920" y="203657"/>
                </a:lnTo>
                <a:lnTo>
                  <a:pt x="26240" y="186057"/>
                </a:lnTo>
                <a:cubicBezTo>
                  <a:pt x="26880" y="184777"/>
                  <a:pt x="26560" y="183497"/>
                  <a:pt x="25920" y="182537"/>
                </a:cubicBezTo>
                <a:cubicBezTo>
                  <a:pt x="20800" y="176777"/>
                  <a:pt x="14720" y="171657"/>
                  <a:pt x="8320" y="167177"/>
                </a:cubicBezTo>
                <a:cubicBezTo>
                  <a:pt x="12480" y="161417"/>
                  <a:pt x="21760" y="147337"/>
                  <a:pt x="36160" y="124617"/>
                </a:cubicBezTo>
                <a:lnTo>
                  <a:pt x="36160" y="124617"/>
                </a:lnTo>
                <a:close/>
                <a:moveTo>
                  <a:pt x="0" y="168457"/>
                </a:moveTo>
                <a:cubicBezTo>
                  <a:pt x="0" y="169417"/>
                  <a:pt x="640" y="170377"/>
                  <a:pt x="1280" y="170697"/>
                </a:cubicBezTo>
                <a:cubicBezTo>
                  <a:pt x="7360" y="175177"/>
                  <a:pt x="13440" y="179977"/>
                  <a:pt x="18880" y="185417"/>
                </a:cubicBezTo>
                <a:lnTo>
                  <a:pt x="10240" y="203337"/>
                </a:lnTo>
                <a:cubicBezTo>
                  <a:pt x="9600" y="204937"/>
                  <a:pt x="9920" y="206537"/>
                  <a:pt x="11200" y="207497"/>
                </a:cubicBezTo>
                <a:lnTo>
                  <a:pt x="19840" y="213897"/>
                </a:lnTo>
                <a:lnTo>
                  <a:pt x="14720" y="218697"/>
                </a:lnTo>
                <a:cubicBezTo>
                  <a:pt x="13440" y="219977"/>
                  <a:pt x="13120" y="222217"/>
                  <a:pt x="14400" y="223497"/>
                </a:cubicBezTo>
                <a:cubicBezTo>
                  <a:pt x="15040" y="223817"/>
                  <a:pt x="15360" y="224137"/>
                  <a:pt x="15680" y="224137"/>
                </a:cubicBezTo>
                <a:lnTo>
                  <a:pt x="27520" y="230537"/>
                </a:lnTo>
                <a:cubicBezTo>
                  <a:pt x="22720" y="246537"/>
                  <a:pt x="23040" y="257417"/>
                  <a:pt x="28800" y="263177"/>
                </a:cubicBezTo>
                <a:cubicBezTo>
                  <a:pt x="33920" y="268617"/>
                  <a:pt x="42880" y="269577"/>
                  <a:pt x="55360" y="266057"/>
                </a:cubicBezTo>
                <a:lnTo>
                  <a:pt x="90240" y="259337"/>
                </a:lnTo>
                <a:cubicBezTo>
                  <a:pt x="96000" y="267337"/>
                  <a:pt x="100480" y="276297"/>
                  <a:pt x="103680" y="285897"/>
                </a:cubicBezTo>
                <a:cubicBezTo>
                  <a:pt x="104000" y="287177"/>
                  <a:pt x="105280" y="288137"/>
                  <a:pt x="106880" y="288137"/>
                </a:cubicBezTo>
                <a:lnTo>
                  <a:pt x="242880" y="288137"/>
                </a:lnTo>
                <a:cubicBezTo>
                  <a:pt x="244800" y="288137"/>
                  <a:pt x="246400" y="286537"/>
                  <a:pt x="246400" y="284617"/>
                </a:cubicBezTo>
                <a:cubicBezTo>
                  <a:pt x="246400" y="283657"/>
                  <a:pt x="246080" y="283017"/>
                  <a:pt x="245440" y="282377"/>
                </a:cubicBezTo>
                <a:cubicBezTo>
                  <a:pt x="208960" y="243017"/>
                  <a:pt x="209280" y="190217"/>
                  <a:pt x="246720" y="150857"/>
                </a:cubicBezTo>
                <a:cubicBezTo>
                  <a:pt x="247040" y="150537"/>
                  <a:pt x="247360" y="150217"/>
                  <a:pt x="247360" y="149897"/>
                </a:cubicBezTo>
                <a:cubicBezTo>
                  <a:pt x="264960" y="110537"/>
                  <a:pt x="256960" y="64777"/>
                  <a:pt x="227520" y="33417"/>
                </a:cubicBezTo>
                <a:cubicBezTo>
                  <a:pt x="211840" y="16777"/>
                  <a:pt x="189760" y="5897"/>
                  <a:pt x="163840" y="1737"/>
                </a:cubicBezTo>
                <a:cubicBezTo>
                  <a:pt x="139200" y="-2103"/>
                  <a:pt x="113920" y="457"/>
                  <a:pt x="90240" y="9097"/>
                </a:cubicBezTo>
                <a:cubicBezTo>
                  <a:pt x="70720" y="15817"/>
                  <a:pt x="53440" y="27337"/>
                  <a:pt x="40000" y="42697"/>
                </a:cubicBezTo>
                <a:cubicBezTo>
                  <a:pt x="26240" y="58377"/>
                  <a:pt x="17920" y="78537"/>
                  <a:pt x="16960" y="99657"/>
                </a:cubicBezTo>
                <a:cubicBezTo>
                  <a:pt x="16640" y="106697"/>
                  <a:pt x="22720" y="114377"/>
                  <a:pt x="27520" y="120457"/>
                </a:cubicBezTo>
                <a:cubicBezTo>
                  <a:pt x="28160" y="121097"/>
                  <a:pt x="28800" y="122057"/>
                  <a:pt x="29120" y="122697"/>
                </a:cubicBezTo>
                <a:cubicBezTo>
                  <a:pt x="8640" y="154697"/>
                  <a:pt x="2560" y="163977"/>
                  <a:pt x="960" y="165897"/>
                </a:cubicBezTo>
                <a:cubicBezTo>
                  <a:pt x="320" y="166537"/>
                  <a:pt x="0" y="167497"/>
                  <a:pt x="0" y="168457"/>
                </a:cubicBezTo>
                <a:lnTo>
                  <a:pt x="0" y="168457"/>
                </a:lnTo>
                <a:close/>
                <a:moveTo>
                  <a:pt x="138240" y="78217"/>
                </a:moveTo>
                <a:cubicBezTo>
                  <a:pt x="124160" y="78217"/>
                  <a:pt x="112640" y="89737"/>
                  <a:pt x="112640" y="103817"/>
                </a:cubicBezTo>
                <a:cubicBezTo>
                  <a:pt x="112640" y="117897"/>
                  <a:pt x="124160" y="129417"/>
                  <a:pt x="138240" y="129417"/>
                </a:cubicBezTo>
                <a:cubicBezTo>
                  <a:pt x="152320" y="129417"/>
                  <a:pt x="163840" y="117897"/>
                  <a:pt x="163840" y="103817"/>
                </a:cubicBezTo>
                <a:cubicBezTo>
                  <a:pt x="163840" y="89737"/>
                  <a:pt x="152320" y="78217"/>
                  <a:pt x="138240" y="78217"/>
                </a:cubicBezTo>
                <a:close/>
                <a:moveTo>
                  <a:pt x="138240" y="136137"/>
                </a:moveTo>
                <a:cubicBezTo>
                  <a:pt x="156160" y="136137"/>
                  <a:pt x="170560" y="121737"/>
                  <a:pt x="170560" y="103817"/>
                </a:cubicBezTo>
                <a:cubicBezTo>
                  <a:pt x="170560" y="85897"/>
                  <a:pt x="156160" y="71497"/>
                  <a:pt x="138240" y="71497"/>
                </a:cubicBezTo>
                <a:cubicBezTo>
                  <a:pt x="120320" y="71497"/>
                  <a:pt x="105920" y="85897"/>
                  <a:pt x="105920" y="103817"/>
                </a:cubicBezTo>
                <a:lnTo>
                  <a:pt x="105920" y="103817"/>
                </a:lnTo>
                <a:cubicBezTo>
                  <a:pt x="105920" y="121737"/>
                  <a:pt x="120320" y="136137"/>
                  <a:pt x="138240" y="136137"/>
                </a:cubicBezTo>
                <a:close/>
                <a:moveTo>
                  <a:pt x="78400" y="93897"/>
                </a:moveTo>
                <a:lnTo>
                  <a:pt x="78400" y="113417"/>
                </a:lnTo>
                <a:lnTo>
                  <a:pt x="87680" y="115337"/>
                </a:lnTo>
                <a:cubicBezTo>
                  <a:pt x="88960" y="115657"/>
                  <a:pt x="89920" y="116617"/>
                  <a:pt x="90240" y="117577"/>
                </a:cubicBezTo>
                <a:cubicBezTo>
                  <a:pt x="91200" y="121097"/>
                  <a:pt x="92480" y="124297"/>
                  <a:pt x="94400" y="127497"/>
                </a:cubicBezTo>
                <a:cubicBezTo>
                  <a:pt x="95040" y="128457"/>
                  <a:pt x="95040" y="130057"/>
                  <a:pt x="94400" y="131017"/>
                </a:cubicBezTo>
                <a:lnTo>
                  <a:pt x="89280" y="139017"/>
                </a:lnTo>
                <a:lnTo>
                  <a:pt x="103040" y="152777"/>
                </a:lnTo>
                <a:lnTo>
                  <a:pt x="111040" y="147657"/>
                </a:lnTo>
                <a:cubicBezTo>
                  <a:pt x="112000" y="147017"/>
                  <a:pt x="113280" y="147017"/>
                  <a:pt x="114560" y="147657"/>
                </a:cubicBezTo>
                <a:cubicBezTo>
                  <a:pt x="117760" y="149257"/>
                  <a:pt x="120960" y="150857"/>
                  <a:pt x="124480" y="151817"/>
                </a:cubicBezTo>
                <a:cubicBezTo>
                  <a:pt x="125760" y="152137"/>
                  <a:pt x="126720" y="153097"/>
                  <a:pt x="126720" y="154377"/>
                </a:cubicBezTo>
                <a:lnTo>
                  <a:pt x="128640" y="163657"/>
                </a:lnTo>
                <a:lnTo>
                  <a:pt x="148160" y="163657"/>
                </a:lnTo>
                <a:lnTo>
                  <a:pt x="150080" y="154377"/>
                </a:lnTo>
                <a:cubicBezTo>
                  <a:pt x="150400" y="153097"/>
                  <a:pt x="151360" y="152137"/>
                  <a:pt x="152320" y="151817"/>
                </a:cubicBezTo>
                <a:cubicBezTo>
                  <a:pt x="155840" y="150857"/>
                  <a:pt x="159040" y="149577"/>
                  <a:pt x="162240" y="147657"/>
                </a:cubicBezTo>
                <a:cubicBezTo>
                  <a:pt x="163200" y="147017"/>
                  <a:pt x="164800" y="147017"/>
                  <a:pt x="165760" y="147657"/>
                </a:cubicBezTo>
                <a:lnTo>
                  <a:pt x="173760" y="152777"/>
                </a:lnTo>
                <a:lnTo>
                  <a:pt x="187520" y="139017"/>
                </a:lnTo>
                <a:lnTo>
                  <a:pt x="182400" y="131017"/>
                </a:lnTo>
                <a:cubicBezTo>
                  <a:pt x="181760" y="130057"/>
                  <a:pt x="181760" y="128777"/>
                  <a:pt x="182400" y="127497"/>
                </a:cubicBezTo>
                <a:cubicBezTo>
                  <a:pt x="184000" y="124297"/>
                  <a:pt x="185600" y="121097"/>
                  <a:pt x="186560" y="117577"/>
                </a:cubicBezTo>
                <a:cubicBezTo>
                  <a:pt x="186880" y="116297"/>
                  <a:pt x="187840" y="115337"/>
                  <a:pt x="189120" y="115337"/>
                </a:cubicBezTo>
                <a:lnTo>
                  <a:pt x="198400" y="113417"/>
                </a:lnTo>
                <a:lnTo>
                  <a:pt x="198400" y="93897"/>
                </a:lnTo>
                <a:lnTo>
                  <a:pt x="188800" y="91977"/>
                </a:lnTo>
                <a:cubicBezTo>
                  <a:pt x="187520" y="91657"/>
                  <a:pt x="186560" y="90697"/>
                  <a:pt x="186240" y="89737"/>
                </a:cubicBezTo>
                <a:cubicBezTo>
                  <a:pt x="185280" y="86217"/>
                  <a:pt x="184000" y="83017"/>
                  <a:pt x="182080" y="79817"/>
                </a:cubicBezTo>
                <a:cubicBezTo>
                  <a:pt x="181440" y="78857"/>
                  <a:pt x="181440" y="77257"/>
                  <a:pt x="182080" y="76297"/>
                </a:cubicBezTo>
                <a:lnTo>
                  <a:pt x="187200" y="68297"/>
                </a:lnTo>
                <a:lnTo>
                  <a:pt x="173760" y="54537"/>
                </a:lnTo>
                <a:lnTo>
                  <a:pt x="165760" y="59657"/>
                </a:lnTo>
                <a:cubicBezTo>
                  <a:pt x="164800" y="60297"/>
                  <a:pt x="163520" y="60297"/>
                  <a:pt x="162240" y="59657"/>
                </a:cubicBezTo>
                <a:cubicBezTo>
                  <a:pt x="159040" y="58057"/>
                  <a:pt x="155840" y="56457"/>
                  <a:pt x="152320" y="55497"/>
                </a:cubicBezTo>
                <a:cubicBezTo>
                  <a:pt x="151040" y="55177"/>
                  <a:pt x="150080" y="54217"/>
                  <a:pt x="150080" y="52937"/>
                </a:cubicBezTo>
                <a:lnTo>
                  <a:pt x="148160" y="43657"/>
                </a:lnTo>
                <a:lnTo>
                  <a:pt x="128640" y="43657"/>
                </a:lnTo>
                <a:lnTo>
                  <a:pt x="126720" y="52937"/>
                </a:lnTo>
                <a:cubicBezTo>
                  <a:pt x="126400" y="54217"/>
                  <a:pt x="125440" y="55177"/>
                  <a:pt x="124480" y="55497"/>
                </a:cubicBezTo>
                <a:cubicBezTo>
                  <a:pt x="120960" y="56457"/>
                  <a:pt x="117760" y="57737"/>
                  <a:pt x="114560" y="59657"/>
                </a:cubicBezTo>
                <a:cubicBezTo>
                  <a:pt x="113600" y="60297"/>
                  <a:pt x="112000" y="60297"/>
                  <a:pt x="111040" y="59657"/>
                </a:cubicBezTo>
                <a:lnTo>
                  <a:pt x="103040" y="54537"/>
                </a:lnTo>
                <a:lnTo>
                  <a:pt x="89280" y="68297"/>
                </a:lnTo>
                <a:lnTo>
                  <a:pt x="94400" y="76297"/>
                </a:lnTo>
                <a:cubicBezTo>
                  <a:pt x="95040" y="77257"/>
                  <a:pt x="95040" y="78537"/>
                  <a:pt x="94400" y="79817"/>
                </a:cubicBezTo>
                <a:cubicBezTo>
                  <a:pt x="92800" y="83017"/>
                  <a:pt x="91200" y="86217"/>
                  <a:pt x="90240" y="89737"/>
                </a:cubicBezTo>
                <a:cubicBezTo>
                  <a:pt x="89920" y="91017"/>
                  <a:pt x="88960" y="91977"/>
                  <a:pt x="87680" y="91977"/>
                </a:cubicBezTo>
                <a:lnTo>
                  <a:pt x="78400" y="93897"/>
                </a:lnTo>
                <a:lnTo>
                  <a:pt x="78400" y="93897"/>
                </a:lnTo>
                <a:close/>
                <a:moveTo>
                  <a:pt x="75520" y="119817"/>
                </a:moveTo>
                <a:lnTo>
                  <a:pt x="84480" y="121737"/>
                </a:lnTo>
                <a:cubicBezTo>
                  <a:pt x="85440" y="124297"/>
                  <a:pt x="86400" y="126857"/>
                  <a:pt x="87680" y="129097"/>
                </a:cubicBezTo>
                <a:lnTo>
                  <a:pt x="82560" y="136777"/>
                </a:lnTo>
                <a:cubicBezTo>
                  <a:pt x="81280" y="138697"/>
                  <a:pt x="81600" y="141257"/>
                  <a:pt x="83200" y="142537"/>
                </a:cubicBezTo>
                <a:lnTo>
                  <a:pt x="99520" y="158857"/>
                </a:lnTo>
                <a:cubicBezTo>
                  <a:pt x="101120" y="160457"/>
                  <a:pt x="103680" y="160777"/>
                  <a:pt x="105280" y="159497"/>
                </a:cubicBezTo>
                <a:lnTo>
                  <a:pt x="112960" y="154377"/>
                </a:lnTo>
                <a:cubicBezTo>
                  <a:pt x="115200" y="155657"/>
                  <a:pt x="117760" y="156617"/>
                  <a:pt x="120320" y="157577"/>
                </a:cubicBezTo>
                <a:lnTo>
                  <a:pt x="122240" y="166537"/>
                </a:lnTo>
                <a:cubicBezTo>
                  <a:pt x="122560" y="168777"/>
                  <a:pt x="124480" y="170377"/>
                  <a:pt x="126720" y="170377"/>
                </a:cubicBezTo>
                <a:lnTo>
                  <a:pt x="149760" y="170377"/>
                </a:lnTo>
                <a:cubicBezTo>
                  <a:pt x="152000" y="170377"/>
                  <a:pt x="153920" y="168777"/>
                  <a:pt x="154240" y="166537"/>
                </a:cubicBezTo>
                <a:lnTo>
                  <a:pt x="156160" y="157577"/>
                </a:lnTo>
                <a:cubicBezTo>
                  <a:pt x="158720" y="156617"/>
                  <a:pt x="161280" y="155657"/>
                  <a:pt x="163520" y="154377"/>
                </a:cubicBezTo>
                <a:lnTo>
                  <a:pt x="171200" y="159497"/>
                </a:lnTo>
                <a:cubicBezTo>
                  <a:pt x="173120" y="160777"/>
                  <a:pt x="175680" y="160457"/>
                  <a:pt x="176960" y="158857"/>
                </a:cubicBezTo>
                <a:lnTo>
                  <a:pt x="193280" y="142537"/>
                </a:lnTo>
                <a:cubicBezTo>
                  <a:pt x="194880" y="140937"/>
                  <a:pt x="195200" y="138377"/>
                  <a:pt x="193920" y="136777"/>
                </a:cubicBezTo>
                <a:lnTo>
                  <a:pt x="188800" y="129097"/>
                </a:lnTo>
                <a:cubicBezTo>
                  <a:pt x="190080" y="126857"/>
                  <a:pt x="191040" y="124297"/>
                  <a:pt x="192000" y="121737"/>
                </a:cubicBezTo>
                <a:lnTo>
                  <a:pt x="200960" y="119817"/>
                </a:lnTo>
                <a:cubicBezTo>
                  <a:pt x="203200" y="119497"/>
                  <a:pt x="204800" y="117577"/>
                  <a:pt x="204800" y="115337"/>
                </a:cubicBezTo>
                <a:lnTo>
                  <a:pt x="204800" y="92297"/>
                </a:lnTo>
                <a:cubicBezTo>
                  <a:pt x="204800" y="90057"/>
                  <a:pt x="203200" y="88137"/>
                  <a:pt x="200960" y="87817"/>
                </a:cubicBezTo>
                <a:lnTo>
                  <a:pt x="192000" y="85897"/>
                </a:lnTo>
                <a:cubicBezTo>
                  <a:pt x="191040" y="83337"/>
                  <a:pt x="190080" y="80777"/>
                  <a:pt x="188800" y="78537"/>
                </a:cubicBezTo>
                <a:lnTo>
                  <a:pt x="193920" y="70857"/>
                </a:lnTo>
                <a:cubicBezTo>
                  <a:pt x="195200" y="68937"/>
                  <a:pt x="194880" y="66377"/>
                  <a:pt x="193280" y="65097"/>
                </a:cubicBezTo>
                <a:lnTo>
                  <a:pt x="176960" y="48777"/>
                </a:lnTo>
                <a:cubicBezTo>
                  <a:pt x="175360" y="47177"/>
                  <a:pt x="172800" y="46857"/>
                  <a:pt x="171200" y="48137"/>
                </a:cubicBezTo>
                <a:lnTo>
                  <a:pt x="163520" y="53257"/>
                </a:lnTo>
                <a:cubicBezTo>
                  <a:pt x="161280" y="51977"/>
                  <a:pt x="158720" y="51017"/>
                  <a:pt x="156160" y="50057"/>
                </a:cubicBezTo>
                <a:lnTo>
                  <a:pt x="154240" y="41097"/>
                </a:lnTo>
                <a:cubicBezTo>
                  <a:pt x="153920" y="38857"/>
                  <a:pt x="152000" y="37257"/>
                  <a:pt x="149760" y="37257"/>
                </a:cubicBezTo>
                <a:lnTo>
                  <a:pt x="126720" y="37257"/>
                </a:lnTo>
                <a:cubicBezTo>
                  <a:pt x="124480" y="37257"/>
                  <a:pt x="122560" y="38857"/>
                  <a:pt x="122240" y="41097"/>
                </a:cubicBezTo>
                <a:lnTo>
                  <a:pt x="120320" y="50057"/>
                </a:lnTo>
                <a:cubicBezTo>
                  <a:pt x="117760" y="51017"/>
                  <a:pt x="115200" y="51977"/>
                  <a:pt x="112960" y="53257"/>
                </a:cubicBezTo>
                <a:lnTo>
                  <a:pt x="105280" y="48137"/>
                </a:lnTo>
                <a:cubicBezTo>
                  <a:pt x="103360" y="46857"/>
                  <a:pt x="100800" y="47177"/>
                  <a:pt x="99520" y="48777"/>
                </a:cubicBezTo>
                <a:lnTo>
                  <a:pt x="83200" y="64777"/>
                </a:lnTo>
                <a:cubicBezTo>
                  <a:pt x="81600" y="66377"/>
                  <a:pt x="81280" y="68937"/>
                  <a:pt x="82560" y="70537"/>
                </a:cubicBezTo>
                <a:lnTo>
                  <a:pt x="87680" y="78217"/>
                </a:lnTo>
                <a:cubicBezTo>
                  <a:pt x="86400" y="80457"/>
                  <a:pt x="85440" y="83017"/>
                  <a:pt x="84480" y="85577"/>
                </a:cubicBezTo>
                <a:lnTo>
                  <a:pt x="75520" y="87497"/>
                </a:lnTo>
                <a:cubicBezTo>
                  <a:pt x="73280" y="87817"/>
                  <a:pt x="71680" y="89737"/>
                  <a:pt x="71680" y="91977"/>
                </a:cubicBezTo>
                <a:lnTo>
                  <a:pt x="71680" y="115337"/>
                </a:lnTo>
                <a:cubicBezTo>
                  <a:pt x="71680" y="117577"/>
                  <a:pt x="73280" y="119497"/>
                  <a:pt x="75520" y="119817"/>
                </a:cubicBezTo>
                <a:close/>
              </a:path>
            </a:pathLst>
          </a:custGeom>
          <a:solidFill>
            <a:schemeClr val="bg1"/>
          </a:solidFill>
          <a:ln w="3096" cap="flat">
            <a:noFill/>
            <a:prstDash val="solid"/>
            <a:miter/>
          </a:ln>
        </p:spPr>
        <p:txBody>
          <a:bodyPr rtlCol="0" anchor="ctr"/>
          <a:lstStyle/>
          <a:p>
            <a:endParaRPr lang="es-ES_tradnl"/>
          </a:p>
        </p:txBody>
      </p:sp>
      <p:pic>
        <p:nvPicPr>
          <p:cNvPr id="78" name="Graphic 77">
            <a:extLst>
              <a:ext uri="{FF2B5EF4-FFF2-40B4-BE49-F238E27FC236}">
                <a16:creationId xmlns:a16="http://schemas.microsoft.com/office/drawing/2014/main" id="{83ED76AC-2732-8764-834E-3FB82F2371E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0793" y="8171732"/>
            <a:ext cx="284530" cy="288000"/>
          </a:xfrm>
          <a:prstGeom prst="rect">
            <a:avLst/>
          </a:prstGeom>
        </p:spPr>
      </p:pic>
      <p:sp>
        <p:nvSpPr>
          <p:cNvPr id="4" name="Title 3">
            <a:extLst>
              <a:ext uri="{FF2B5EF4-FFF2-40B4-BE49-F238E27FC236}">
                <a16:creationId xmlns:a16="http://schemas.microsoft.com/office/drawing/2014/main" id="{395BB433-A677-EB8A-5FB2-653A5FBF64D9}"/>
              </a:ext>
            </a:extLst>
          </p:cNvPr>
          <p:cNvSpPr>
            <a:spLocks noGrp="1"/>
          </p:cNvSpPr>
          <p:nvPr>
            <p:ph type="title"/>
          </p:nvPr>
        </p:nvSpPr>
        <p:spPr>
          <a:xfrm>
            <a:off x="419100" y="573045"/>
            <a:ext cx="6934200" cy="215444"/>
          </a:xfrm>
        </p:spPr>
        <p:txBody>
          <a:bodyPr vert="horz"/>
          <a:lstStyle/>
          <a:p>
            <a:r>
              <a:rPr lang="es-ES_tradnl" dirty="0"/>
              <a:t>CORPORATE REPUTATION</a:t>
            </a:r>
          </a:p>
        </p:txBody>
      </p:sp>
      <p:sp>
        <p:nvSpPr>
          <p:cNvPr id="7" name="Oval 6">
            <a:extLst>
              <a:ext uri="{FF2B5EF4-FFF2-40B4-BE49-F238E27FC236}">
                <a16:creationId xmlns:a16="http://schemas.microsoft.com/office/drawing/2014/main" id="{C04C9BA2-EC5E-1706-A442-505E846D69C6}"/>
              </a:ext>
            </a:extLst>
          </p:cNvPr>
          <p:cNvSpPr/>
          <p:nvPr/>
        </p:nvSpPr>
        <p:spPr>
          <a:xfrm>
            <a:off x="906250" y="2254796"/>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362292-170E-81D3-C716-B0F19780744C}"/>
              </a:ext>
            </a:extLst>
          </p:cNvPr>
          <p:cNvSpPr/>
          <p:nvPr/>
        </p:nvSpPr>
        <p:spPr>
          <a:xfrm>
            <a:off x="906250" y="3194372"/>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FD8B3F5-C05E-9FC3-E20A-5028881899A9}"/>
              </a:ext>
            </a:extLst>
          </p:cNvPr>
          <p:cNvSpPr/>
          <p:nvPr/>
        </p:nvSpPr>
        <p:spPr>
          <a:xfrm>
            <a:off x="906250" y="4155604"/>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C8D48B9-9E09-2F73-6377-349E79DE6031}"/>
              </a:ext>
            </a:extLst>
          </p:cNvPr>
          <p:cNvSpPr/>
          <p:nvPr/>
        </p:nvSpPr>
        <p:spPr>
          <a:xfrm>
            <a:off x="906250" y="5126585"/>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5053925-E413-54EE-1106-008205A1AA30}"/>
              </a:ext>
            </a:extLst>
          </p:cNvPr>
          <p:cNvSpPr/>
          <p:nvPr/>
        </p:nvSpPr>
        <p:spPr>
          <a:xfrm>
            <a:off x="906250" y="5937397"/>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3A56F0-4366-A292-A9C7-7604DAB370C1}"/>
              </a:ext>
            </a:extLst>
          </p:cNvPr>
          <p:cNvSpPr/>
          <p:nvPr/>
        </p:nvSpPr>
        <p:spPr>
          <a:xfrm>
            <a:off x="906250" y="6943341"/>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767AC7-03AE-7159-0DDE-6237330CDFE7}"/>
              </a:ext>
            </a:extLst>
          </p:cNvPr>
          <p:cNvSpPr/>
          <p:nvPr/>
        </p:nvSpPr>
        <p:spPr>
          <a:xfrm>
            <a:off x="906250" y="8038924"/>
            <a:ext cx="553616" cy="553616"/>
          </a:xfrm>
          <a:prstGeom prst="ellipse">
            <a:avLst/>
          </a:prstGeom>
          <a:noFill/>
          <a:ln w="12700">
            <a:solidFill>
              <a:srgbClr val="43A8C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86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54587937-F271-E45F-B4CA-C03AFAA0F66A}"/>
              </a:ext>
            </a:extLst>
          </p:cNvPr>
          <p:cNvGraphicFramePr>
            <a:graphicFrameLocks noChangeAspect="1"/>
          </p:cNvGraphicFramePr>
          <p:nvPr>
            <p:custDataLst>
              <p:tags r:id="rId1"/>
            </p:custDataLst>
            <p:extLst>
              <p:ext uri="{D42A27DB-BD31-4B8C-83A1-F6EECF244321}">
                <p14:modId xmlns:p14="http://schemas.microsoft.com/office/powerpoint/2010/main" val="4157545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8" name="Object 27" hidden="1">
                        <a:extLst>
                          <a:ext uri="{FF2B5EF4-FFF2-40B4-BE49-F238E27FC236}">
                            <a16:creationId xmlns:a16="http://schemas.microsoft.com/office/drawing/2014/main" id="{54587937-F271-E45F-B4CA-C03AFAA0F6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315EC73F-AD43-DDB4-CF5C-A114EBE07F23}"/>
              </a:ext>
            </a:extLst>
          </p:cNvPr>
          <p:cNvSpPr/>
          <p:nvPr/>
        </p:nvSpPr>
        <p:spPr>
          <a:xfrm>
            <a:off x="607059" y="3150037"/>
            <a:ext cx="6706237" cy="8189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46800" rIns="90000" bIns="46800" numCol="1" spcCol="1270" anchor="ctr" anchorCtr="0">
            <a:noAutofit/>
          </a:bodyPr>
          <a:lstStyle/>
          <a:p>
            <a:pPr marL="0" lvl="0" indent="0" algn="l" defTabSz="488950">
              <a:spcBef>
                <a:spcPct val="0"/>
              </a:spcBef>
              <a:buNone/>
            </a:pPr>
            <a:r>
              <a:rPr lang="en-US" sz="1200" b="0" i="0" kern="1200" baseline="0" dirty="0">
                <a:solidFill>
                  <a:srgbClr val="636569"/>
                </a:solidFill>
                <a:latin typeface="Segoe UI" panose="020B0502040204020203" pitchFamily="34" charset="0"/>
                <a:cs typeface="Segoe UI" panose="020B0502040204020203" pitchFamily="34" charset="0"/>
              </a:rPr>
              <a:t>Each target group should be representative for its population. </a:t>
            </a:r>
            <a:endParaRPr lang="en-US" sz="1200" kern="1200" dirty="0">
              <a:solidFill>
                <a:srgbClr val="636569"/>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5B9CC5B8-BE43-5559-170B-8EA6BBEC0916}"/>
              </a:ext>
            </a:extLst>
          </p:cNvPr>
          <p:cNvSpPr/>
          <p:nvPr/>
        </p:nvSpPr>
        <p:spPr>
          <a:xfrm>
            <a:off x="607059" y="4049582"/>
            <a:ext cx="6706237" cy="8189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46800" rIns="90000" bIns="46800" numCol="1" spcCol="1270" anchor="ctr" anchorCtr="0">
            <a:noAutofit/>
          </a:bodyPr>
          <a:lstStyle/>
          <a:p>
            <a:pPr marL="0" lvl="0" indent="0" algn="l" defTabSz="488950">
              <a:spcBef>
                <a:spcPct val="0"/>
              </a:spcBef>
              <a:buNone/>
            </a:pPr>
            <a:r>
              <a:rPr lang="en-US" sz="1200" b="0" i="0" kern="1200" baseline="0">
                <a:solidFill>
                  <a:srgbClr val="636569"/>
                </a:solidFill>
                <a:latin typeface="Segoe UI" panose="020B0502040204020203" pitchFamily="34" charset="0"/>
                <a:cs typeface="Segoe UI" panose="020B0502040204020203" pitchFamily="34" charset="0"/>
              </a:rPr>
              <a:t>For the must-have target groups, we recommend to draw a large enough sample, allowing for robust statistical analyses, and comprising all relevant subgroups, you wish to analyse the results for. </a:t>
            </a:r>
            <a:endParaRPr lang="en-US" sz="1200" kern="1200">
              <a:solidFill>
                <a:srgbClr val="636569"/>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0950850-3CFA-EB9B-930E-1D62804492CA}"/>
              </a:ext>
            </a:extLst>
          </p:cNvPr>
          <p:cNvSpPr/>
          <p:nvPr/>
        </p:nvSpPr>
        <p:spPr>
          <a:xfrm>
            <a:off x="607059" y="4949127"/>
            <a:ext cx="6706237" cy="8189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46800" rIns="90000" bIns="46800" numCol="1" spcCol="1270" anchor="ctr" anchorCtr="0">
            <a:noAutofit/>
          </a:bodyPr>
          <a:lstStyle/>
          <a:p>
            <a:pPr marL="0" lvl="0" indent="0" algn="l" defTabSz="488950">
              <a:spcBef>
                <a:spcPct val="0"/>
              </a:spcBef>
              <a:buNone/>
            </a:pPr>
            <a:r>
              <a:rPr lang="en-US" sz="1200" b="0" i="0" kern="1200" baseline="0">
                <a:solidFill>
                  <a:srgbClr val="636569"/>
                </a:solidFill>
                <a:latin typeface="Segoe UI" panose="020B0502040204020203" pitchFamily="34" charset="0"/>
                <a:cs typeface="Segoe UI" panose="020B0502040204020203" pitchFamily="34" charset="0"/>
              </a:rPr>
              <a:t>When drawing the category-users-sample for example, you must make sure that you sample a sufficient number of customers and prospects, a sufficient number of smaller and larger businesses or younger and older consumers, recent customers, churners, etc. </a:t>
            </a:r>
            <a:endParaRPr lang="en-US" sz="1200" kern="1200">
              <a:solidFill>
                <a:srgbClr val="636569"/>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540706A5-1876-7D92-A029-1DE2FF90AF55}"/>
              </a:ext>
            </a:extLst>
          </p:cNvPr>
          <p:cNvSpPr/>
          <p:nvPr/>
        </p:nvSpPr>
        <p:spPr>
          <a:xfrm>
            <a:off x="607059" y="5848672"/>
            <a:ext cx="6706237" cy="8189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46800" rIns="90000" bIns="46800" numCol="1" spcCol="1270" anchor="ctr" anchorCtr="0">
            <a:noAutofit/>
          </a:bodyPr>
          <a:lstStyle/>
          <a:p>
            <a:pPr marL="0" lvl="0" indent="0" algn="l" defTabSz="488950">
              <a:spcBef>
                <a:spcPct val="0"/>
              </a:spcBef>
              <a:buNone/>
            </a:pPr>
            <a:r>
              <a:rPr lang="en-US" sz="1200" b="0" i="0" kern="1200" baseline="0">
                <a:solidFill>
                  <a:srgbClr val="636569"/>
                </a:solidFill>
                <a:latin typeface="Segoe UI" panose="020B0502040204020203" pitchFamily="34" charset="0"/>
                <a:cs typeface="Segoe UI" panose="020B0502040204020203" pitchFamily="34" charset="0"/>
              </a:rPr>
              <a:t>The same goes for the employees, where all levels, functions, divisions, age categories, etc. need to be represented.</a:t>
            </a:r>
            <a:endParaRPr lang="en-US" sz="1200" kern="1200">
              <a:solidFill>
                <a:srgbClr val="636569"/>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B23CFDE8-C3FD-7C53-705F-D8CFD689E89F}"/>
              </a:ext>
            </a:extLst>
          </p:cNvPr>
          <p:cNvSpPr/>
          <p:nvPr/>
        </p:nvSpPr>
        <p:spPr>
          <a:xfrm>
            <a:off x="607059" y="6748217"/>
            <a:ext cx="6706237" cy="81897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46800" rIns="90000" bIns="46800" numCol="1" spcCol="1270" anchor="ctr" anchorCtr="0">
            <a:noAutofit/>
          </a:bodyPr>
          <a:lstStyle/>
          <a:p>
            <a:pPr marL="0" lvl="0" indent="0" algn="l" defTabSz="488950">
              <a:spcBef>
                <a:spcPct val="0"/>
              </a:spcBef>
              <a:buNone/>
            </a:pPr>
            <a:r>
              <a:rPr lang="en-US" sz="1200" b="0" i="0" kern="1200" baseline="0">
                <a:solidFill>
                  <a:srgbClr val="636569"/>
                </a:solidFill>
                <a:latin typeface="Segoe UI" panose="020B0502040204020203" pitchFamily="34" charset="0"/>
                <a:cs typeface="Segoe UI" panose="020B0502040204020203" pitchFamily="34" charset="0"/>
              </a:rPr>
              <a:t>For the optional targets, we advice to have a minimum of 10 to 20 interviews for each subgroup. This will allow you to analyse their feedback separately but in general, the optional targets are regrouped in the analyses and confronted with the category users and employees as a whole. </a:t>
            </a:r>
            <a:endParaRPr lang="en-US" sz="1200" kern="1200">
              <a:solidFill>
                <a:srgbClr val="636569"/>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02C73962-8C55-2DE9-1342-3E53DAEDE4BE}"/>
              </a:ext>
            </a:extLst>
          </p:cNvPr>
          <p:cNvSpPr/>
          <p:nvPr/>
        </p:nvSpPr>
        <p:spPr>
          <a:xfrm>
            <a:off x="607059" y="7647760"/>
            <a:ext cx="6706237" cy="10178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46800" rIns="90000" bIns="46800" numCol="1" spcCol="1270" anchor="ctr" anchorCtr="0">
            <a:noAutofit/>
          </a:bodyPr>
          <a:lstStyle/>
          <a:p>
            <a:pPr marL="0" lvl="0" indent="0" algn="l" defTabSz="488950">
              <a:spcBef>
                <a:spcPct val="0"/>
              </a:spcBef>
              <a:buNone/>
            </a:pPr>
            <a:r>
              <a:rPr lang="en-US" sz="1200" b="0" i="0" kern="1200" baseline="0" dirty="0">
                <a:solidFill>
                  <a:srgbClr val="636569"/>
                </a:solidFill>
                <a:latin typeface="Segoe UI" panose="020B0502040204020203" pitchFamily="34" charset="0"/>
                <a:cs typeface="Segoe UI" panose="020B0502040204020203" pitchFamily="34" charset="0"/>
              </a:rPr>
              <a:t>When talking to these stakeholders, especially the special target groups and future talents, we must make sure that they know the brand or company that we wish them to evaluate. For example, they should know which products or services the brand offers (if only one) and which other brands, the brand competes with (if only one). Only then, we are sure that we obtain an informed judgement and hence reliable information. </a:t>
            </a:r>
            <a:endParaRPr lang="en-US" sz="1200" kern="1200" dirty="0">
              <a:solidFill>
                <a:srgbClr val="636569"/>
              </a:solidFill>
              <a:latin typeface="Segoe UI" panose="020B0502040204020203" pitchFamily="34" charset="0"/>
              <a:cs typeface="Segoe UI" panose="020B0502040204020203" pitchFamily="34" charset="0"/>
            </a:endParaRPr>
          </a:p>
        </p:txBody>
      </p:sp>
      <p:grpSp>
        <p:nvGrpSpPr>
          <p:cNvPr id="57" name="Group 56">
            <a:extLst>
              <a:ext uri="{FF2B5EF4-FFF2-40B4-BE49-F238E27FC236}">
                <a16:creationId xmlns:a16="http://schemas.microsoft.com/office/drawing/2014/main" id="{DF8714B0-A544-14E8-6B46-AE826E7795ED}"/>
              </a:ext>
            </a:extLst>
          </p:cNvPr>
          <p:cNvGrpSpPr/>
          <p:nvPr/>
        </p:nvGrpSpPr>
        <p:grpSpPr>
          <a:xfrm>
            <a:off x="607059" y="1284784"/>
            <a:ext cx="6706237" cy="1656195"/>
            <a:chOff x="607059" y="1944051"/>
            <a:chExt cx="6706237" cy="1656195"/>
          </a:xfrm>
        </p:grpSpPr>
        <p:sp>
          <p:nvSpPr>
            <p:cNvPr id="43" name="Rectangle 42">
              <a:extLst>
                <a:ext uri="{FF2B5EF4-FFF2-40B4-BE49-F238E27FC236}">
                  <a16:creationId xmlns:a16="http://schemas.microsoft.com/office/drawing/2014/main" id="{9254F16D-B90D-005C-20DF-C7E721078280}"/>
                </a:ext>
              </a:extLst>
            </p:cNvPr>
            <p:cNvSpPr/>
            <p:nvPr/>
          </p:nvSpPr>
          <p:spPr>
            <a:xfrm>
              <a:off x="6458840" y="3280977"/>
              <a:ext cx="854456" cy="319269"/>
            </a:xfrm>
            <a:prstGeom prst="rect">
              <a:avLst/>
            </a:prstGeom>
            <a:solidFill>
              <a:srgbClr val="00739A"/>
            </a:solidFill>
            <a:ln w="9525" cap="flat" cmpd="sng" algn="ctr">
              <a:noFill/>
              <a:prstDash val="solid"/>
            </a:ln>
            <a:effectLst/>
          </p:spPr>
          <p:txBody>
            <a:bodyPr vert="horz" lIns="108000" tIns="108000" rIns="108000" bIns="108000" rtlCol="0" anchor="ctr" anchorCtr="0">
              <a:noAutofit/>
            </a:bodyPr>
            <a:lstStyle/>
            <a:p>
              <a:pPr marL="0" marR="0" lvl="0" indent="0" algn="ctr" defTabSz="1218418"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err="1">
                <a:ln>
                  <a:noFill/>
                </a:ln>
                <a:solidFill>
                  <a:srgbClr val="FFFFFF"/>
                </a:solidFill>
                <a:effectLst/>
                <a:uLnTx/>
                <a:uFillTx/>
                <a:latin typeface="Segoe UI"/>
                <a:cs typeface="Proximus"/>
              </a:endParaRPr>
            </a:p>
          </p:txBody>
        </p:sp>
        <p:sp>
          <p:nvSpPr>
            <p:cNvPr id="44" name="Rectangle: Top Corners Rounded 19">
              <a:extLst>
                <a:ext uri="{FF2B5EF4-FFF2-40B4-BE49-F238E27FC236}">
                  <a16:creationId xmlns:a16="http://schemas.microsoft.com/office/drawing/2014/main" id="{43B86F9A-CC91-60F2-7F08-ADAC6BB91A6F}"/>
                </a:ext>
              </a:extLst>
            </p:cNvPr>
            <p:cNvSpPr/>
            <p:nvPr/>
          </p:nvSpPr>
          <p:spPr>
            <a:xfrm>
              <a:off x="607059" y="2964468"/>
              <a:ext cx="6706237" cy="635778"/>
            </a:xfrm>
            <a:prstGeom prst="round2SameRect">
              <a:avLst>
                <a:gd name="adj1" fmla="val 50000"/>
                <a:gd name="adj2" fmla="val 50000"/>
              </a:avLst>
            </a:prstGeom>
            <a:solidFill>
              <a:srgbClr val="00739A"/>
            </a:solidFill>
            <a:ln w="9525" cap="flat" cmpd="sng" algn="ctr">
              <a:noFill/>
              <a:prstDash val="solid"/>
            </a:ln>
            <a:effectLst/>
          </p:spPr>
          <p:txBody>
            <a:bodyPr vert="horz" lIns="108000" tIns="108000" rIns="108000" bIns="108000" rtlCol="0" anchor="ctr" anchorCtr="0">
              <a:noAutofit/>
            </a:bodyPr>
            <a:lstStyle/>
            <a:p>
              <a:pPr marL="0" marR="0" lvl="0" indent="0" algn="ctr" defTabSz="1218418"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Segoe UI"/>
                  <a:cs typeface="Proximus"/>
                </a:rPr>
                <a:t>Quick Tips</a:t>
              </a:r>
            </a:p>
          </p:txBody>
        </p:sp>
        <p:grpSp>
          <p:nvGrpSpPr>
            <p:cNvPr id="45" name="Groupe 6">
              <a:extLst>
                <a:ext uri="{FF2B5EF4-FFF2-40B4-BE49-F238E27FC236}">
                  <a16:creationId xmlns:a16="http://schemas.microsoft.com/office/drawing/2014/main" id="{6E57AB05-F129-BFF0-B3CA-2ABED277646E}"/>
                </a:ext>
              </a:extLst>
            </p:cNvPr>
            <p:cNvGrpSpPr/>
            <p:nvPr/>
          </p:nvGrpSpPr>
          <p:grpSpPr>
            <a:xfrm>
              <a:off x="3412973" y="1944051"/>
              <a:ext cx="1094408" cy="1094408"/>
              <a:chOff x="2883768" y="1722436"/>
              <a:chExt cx="1094408" cy="1094408"/>
            </a:xfrm>
          </p:grpSpPr>
          <p:sp>
            <p:nvSpPr>
              <p:cNvPr id="46" name="Ellipse 14">
                <a:extLst>
                  <a:ext uri="{FF2B5EF4-FFF2-40B4-BE49-F238E27FC236}">
                    <a16:creationId xmlns:a16="http://schemas.microsoft.com/office/drawing/2014/main" id="{9FDE512A-B324-1583-D178-30E53D1C6A3D}"/>
                  </a:ext>
                </a:extLst>
              </p:cNvPr>
              <p:cNvSpPr/>
              <p:nvPr/>
            </p:nvSpPr>
            <p:spPr>
              <a:xfrm>
                <a:off x="2883768" y="1722436"/>
                <a:ext cx="1094408" cy="109440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47" name="Ellipse 15">
                <a:extLst>
                  <a:ext uri="{FF2B5EF4-FFF2-40B4-BE49-F238E27FC236}">
                    <a16:creationId xmlns:a16="http://schemas.microsoft.com/office/drawing/2014/main" id="{99CC8BC6-7BF8-1998-AE65-E130DE214A85}"/>
                  </a:ext>
                </a:extLst>
              </p:cNvPr>
              <p:cNvSpPr/>
              <p:nvPr/>
            </p:nvSpPr>
            <p:spPr>
              <a:xfrm>
                <a:off x="2974255" y="1812923"/>
                <a:ext cx="913434" cy="913434"/>
              </a:xfrm>
              <a:prstGeom prst="ellipse">
                <a:avLst/>
              </a:prstGeom>
              <a:solidFill>
                <a:srgbClr val="43A8C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pic>
          <p:nvPicPr>
            <p:cNvPr id="56" name="Graphic 55">
              <a:extLst>
                <a:ext uri="{FF2B5EF4-FFF2-40B4-BE49-F238E27FC236}">
                  <a16:creationId xmlns:a16="http://schemas.microsoft.com/office/drawing/2014/main" id="{841F1829-6C53-2EBB-3E16-7A934D8DEF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31518" y="2185255"/>
              <a:ext cx="457319" cy="612000"/>
            </a:xfrm>
            <a:prstGeom prst="rect">
              <a:avLst/>
            </a:prstGeom>
          </p:spPr>
        </p:pic>
      </p:grpSp>
      <p:sp>
        <p:nvSpPr>
          <p:cNvPr id="8"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3" name="Title 2">
            <a:extLst>
              <a:ext uri="{FF2B5EF4-FFF2-40B4-BE49-F238E27FC236}">
                <a16:creationId xmlns:a16="http://schemas.microsoft.com/office/drawing/2014/main" id="{B50A63CD-AF69-DFE5-58D4-20B88E83816E}"/>
              </a:ext>
            </a:extLst>
          </p:cNvPr>
          <p:cNvSpPr>
            <a:spLocks noGrp="1"/>
          </p:cNvSpPr>
          <p:nvPr>
            <p:ph type="title"/>
          </p:nvPr>
        </p:nvSpPr>
        <p:spPr>
          <a:xfrm>
            <a:off x="419100" y="573045"/>
            <a:ext cx="6934200" cy="215444"/>
          </a:xfrm>
        </p:spPr>
        <p:txBody>
          <a:bodyPr vert="horz"/>
          <a:lstStyle/>
          <a:p>
            <a:r>
              <a:rPr lang="es-ES_tradnl" dirty="0"/>
              <a:t>CORPORATE REPUTATION</a:t>
            </a:r>
          </a:p>
        </p:txBody>
      </p:sp>
      <p:sp>
        <p:nvSpPr>
          <p:cNvPr id="19" name="Arrow: Pentagon 18">
            <a:extLst>
              <a:ext uri="{FF2B5EF4-FFF2-40B4-BE49-F238E27FC236}">
                <a16:creationId xmlns:a16="http://schemas.microsoft.com/office/drawing/2014/main" id="{38ABB70E-2024-443F-1CF5-52F62BC8FAFD}"/>
              </a:ext>
            </a:extLst>
          </p:cNvPr>
          <p:cNvSpPr/>
          <p:nvPr/>
        </p:nvSpPr>
        <p:spPr>
          <a:xfrm>
            <a:off x="607059" y="3150037"/>
            <a:ext cx="432000" cy="818978"/>
          </a:xfrm>
          <a:prstGeom prst="homePlate">
            <a:avLst>
              <a:gd name="adj" fmla="val 18391"/>
            </a:avLst>
          </a:prstGeom>
          <a:solidFill>
            <a:srgbClr val="43A8C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44" tIns="80344" rIns="80344" bIns="80344" numCol="1" spcCol="1270" anchor="ctr" anchorCtr="0">
            <a:noAutofit/>
          </a:bodyPr>
          <a:lstStyle/>
          <a:p>
            <a:pPr marL="0" lvl="0" indent="0" algn="l" defTabSz="488950">
              <a:spcBef>
                <a:spcPct val="0"/>
              </a:spcBef>
              <a:buNone/>
            </a:pPr>
            <a:endParaRPr lang="en-US" sz="1200" kern="1200" dirty="0">
              <a:latin typeface="Segoe UI" panose="020B0502040204020203" pitchFamily="34" charset="0"/>
              <a:cs typeface="Segoe UI" panose="020B0502040204020203" pitchFamily="34" charset="0"/>
            </a:endParaRPr>
          </a:p>
        </p:txBody>
      </p:sp>
      <p:sp>
        <p:nvSpPr>
          <p:cNvPr id="20" name="Arrow: Pentagon 19">
            <a:extLst>
              <a:ext uri="{FF2B5EF4-FFF2-40B4-BE49-F238E27FC236}">
                <a16:creationId xmlns:a16="http://schemas.microsoft.com/office/drawing/2014/main" id="{2122DFE9-9F68-B11B-C39F-777E48838497}"/>
              </a:ext>
            </a:extLst>
          </p:cNvPr>
          <p:cNvSpPr/>
          <p:nvPr/>
        </p:nvSpPr>
        <p:spPr>
          <a:xfrm>
            <a:off x="607059" y="4049582"/>
            <a:ext cx="432000" cy="818978"/>
          </a:xfrm>
          <a:prstGeom prst="homePlate">
            <a:avLst>
              <a:gd name="adj" fmla="val 18391"/>
            </a:avLst>
          </a:prstGeom>
          <a:solidFill>
            <a:srgbClr val="43A8C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44" tIns="80344" rIns="80344" bIns="80344" numCol="1" spcCol="1270" anchor="ctr" anchorCtr="0">
            <a:noAutofit/>
          </a:bodyPr>
          <a:lstStyle/>
          <a:p>
            <a:pPr marL="0" lvl="0" indent="0" algn="l" defTabSz="488950">
              <a:spcBef>
                <a:spcPct val="0"/>
              </a:spcBef>
              <a:buNone/>
            </a:pPr>
            <a:endParaRPr lang="en-US" sz="1200" kern="1200" dirty="0">
              <a:latin typeface="Segoe UI" panose="020B0502040204020203" pitchFamily="34" charset="0"/>
              <a:cs typeface="Segoe UI" panose="020B0502040204020203" pitchFamily="34" charset="0"/>
            </a:endParaRPr>
          </a:p>
        </p:txBody>
      </p:sp>
      <p:sp>
        <p:nvSpPr>
          <p:cNvPr id="21" name="Arrow: Pentagon 20">
            <a:extLst>
              <a:ext uri="{FF2B5EF4-FFF2-40B4-BE49-F238E27FC236}">
                <a16:creationId xmlns:a16="http://schemas.microsoft.com/office/drawing/2014/main" id="{48F39CA2-52F4-5D13-B70C-F33C7EDF14FD}"/>
              </a:ext>
            </a:extLst>
          </p:cNvPr>
          <p:cNvSpPr/>
          <p:nvPr/>
        </p:nvSpPr>
        <p:spPr>
          <a:xfrm>
            <a:off x="607059" y="4949127"/>
            <a:ext cx="432000" cy="818978"/>
          </a:xfrm>
          <a:prstGeom prst="homePlate">
            <a:avLst>
              <a:gd name="adj" fmla="val 18391"/>
            </a:avLst>
          </a:prstGeom>
          <a:solidFill>
            <a:srgbClr val="43A8C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44" tIns="80344" rIns="80344" bIns="80344" numCol="1" spcCol="1270" anchor="ctr" anchorCtr="0">
            <a:noAutofit/>
          </a:bodyPr>
          <a:lstStyle/>
          <a:p>
            <a:pPr marL="0" lvl="0" indent="0" algn="l" defTabSz="488950">
              <a:spcBef>
                <a:spcPct val="0"/>
              </a:spcBef>
              <a:buNone/>
            </a:pPr>
            <a:endParaRPr lang="en-US" sz="1200" kern="1200" dirty="0">
              <a:latin typeface="Segoe UI" panose="020B0502040204020203" pitchFamily="34" charset="0"/>
              <a:cs typeface="Segoe UI" panose="020B0502040204020203" pitchFamily="34" charset="0"/>
            </a:endParaRPr>
          </a:p>
        </p:txBody>
      </p:sp>
      <p:sp>
        <p:nvSpPr>
          <p:cNvPr id="22" name="Arrow: Pentagon 21">
            <a:extLst>
              <a:ext uri="{FF2B5EF4-FFF2-40B4-BE49-F238E27FC236}">
                <a16:creationId xmlns:a16="http://schemas.microsoft.com/office/drawing/2014/main" id="{D337E1D3-69F7-19FE-4A34-B33A8D6F3D61}"/>
              </a:ext>
            </a:extLst>
          </p:cNvPr>
          <p:cNvSpPr/>
          <p:nvPr/>
        </p:nvSpPr>
        <p:spPr>
          <a:xfrm>
            <a:off x="607059" y="5848672"/>
            <a:ext cx="432000" cy="818978"/>
          </a:xfrm>
          <a:prstGeom prst="homePlate">
            <a:avLst>
              <a:gd name="adj" fmla="val 18391"/>
            </a:avLst>
          </a:prstGeom>
          <a:solidFill>
            <a:srgbClr val="43A8C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44" tIns="80344" rIns="80344" bIns="80344" numCol="1" spcCol="1270" anchor="ctr" anchorCtr="0">
            <a:noAutofit/>
          </a:bodyPr>
          <a:lstStyle/>
          <a:p>
            <a:pPr marL="0" lvl="0" indent="0" algn="l" defTabSz="488950">
              <a:spcBef>
                <a:spcPct val="0"/>
              </a:spcBef>
              <a:buNone/>
            </a:pPr>
            <a:endParaRPr lang="en-US" sz="1200" kern="1200" dirty="0">
              <a:latin typeface="Segoe UI" panose="020B0502040204020203" pitchFamily="34" charset="0"/>
              <a:cs typeface="Segoe UI" panose="020B0502040204020203" pitchFamily="34" charset="0"/>
            </a:endParaRPr>
          </a:p>
        </p:txBody>
      </p:sp>
      <p:sp>
        <p:nvSpPr>
          <p:cNvPr id="23" name="Arrow: Pentagon 22">
            <a:extLst>
              <a:ext uri="{FF2B5EF4-FFF2-40B4-BE49-F238E27FC236}">
                <a16:creationId xmlns:a16="http://schemas.microsoft.com/office/drawing/2014/main" id="{BE7D6E7B-35AE-EAE3-FD8E-CF0AA0956854}"/>
              </a:ext>
            </a:extLst>
          </p:cNvPr>
          <p:cNvSpPr/>
          <p:nvPr/>
        </p:nvSpPr>
        <p:spPr>
          <a:xfrm>
            <a:off x="607059" y="6748217"/>
            <a:ext cx="432000" cy="818978"/>
          </a:xfrm>
          <a:prstGeom prst="homePlate">
            <a:avLst>
              <a:gd name="adj" fmla="val 18391"/>
            </a:avLst>
          </a:prstGeom>
          <a:solidFill>
            <a:srgbClr val="43A8C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44" tIns="80344" rIns="80344" bIns="80344" numCol="1" spcCol="1270" anchor="ctr" anchorCtr="0">
            <a:noAutofit/>
          </a:bodyPr>
          <a:lstStyle/>
          <a:p>
            <a:pPr marL="0" lvl="0" indent="0" algn="l" defTabSz="488950">
              <a:spcBef>
                <a:spcPct val="0"/>
              </a:spcBef>
              <a:buNone/>
            </a:pPr>
            <a:endParaRPr lang="en-US" sz="1200" kern="1200" dirty="0">
              <a:latin typeface="Segoe UI" panose="020B0502040204020203" pitchFamily="34" charset="0"/>
              <a:cs typeface="Segoe UI" panose="020B0502040204020203" pitchFamily="34" charset="0"/>
            </a:endParaRPr>
          </a:p>
        </p:txBody>
      </p:sp>
      <p:sp>
        <p:nvSpPr>
          <p:cNvPr id="24" name="Arrow: Pentagon 23">
            <a:extLst>
              <a:ext uri="{FF2B5EF4-FFF2-40B4-BE49-F238E27FC236}">
                <a16:creationId xmlns:a16="http://schemas.microsoft.com/office/drawing/2014/main" id="{25E5B22F-9ABC-F1A2-F594-37612A2EB20A}"/>
              </a:ext>
            </a:extLst>
          </p:cNvPr>
          <p:cNvSpPr/>
          <p:nvPr/>
        </p:nvSpPr>
        <p:spPr>
          <a:xfrm>
            <a:off x="607059" y="7647760"/>
            <a:ext cx="432000" cy="1017844"/>
          </a:xfrm>
          <a:prstGeom prst="homePlate">
            <a:avLst>
              <a:gd name="adj" fmla="val 18391"/>
            </a:avLst>
          </a:prstGeom>
          <a:solidFill>
            <a:srgbClr val="43A8C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lvl="0" indent="0" algn="l" defTabSz="488950">
              <a:spcBef>
                <a:spcPct val="0"/>
              </a:spcBef>
              <a:buNone/>
            </a:pPr>
            <a:endParaRPr lang="en-US" sz="1200" kern="1200" dirty="0">
              <a:latin typeface="Segoe UI" panose="020B0502040204020203" pitchFamily="34" charset="0"/>
              <a:cs typeface="Segoe UI" panose="020B0502040204020203" pitchFamily="34" charset="0"/>
            </a:endParaRPr>
          </a:p>
        </p:txBody>
      </p:sp>
      <p:pic>
        <p:nvPicPr>
          <p:cNvPr id="26" name="Graphic 25">
            <a:extLst>
              <a:ext uri="{FF2B5EF4-FFF2-40B4-BE49-F238E27FC236}">
                <a16:creationId xmlns:a16="http://schemas.microsoft.com/office/drawing/2014/main" id="{8B263CC8-DFC9-253F-5D3D-AE7E48824C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053" y="3415526"/>
            <a:ext cx="288000" cy="288000"/>
          </a:xfrm>
          <a:prstGeom prst="rect">
            <a:avLst/>
          </a:prstGeom>
        </p:spPr>
      </p:pic>
      <p:pic>
        <p:nvPicPr>
          <p:cNvPr id="27" name="Graphic 26">
            <a:extLst>
              <a:ext uri="{FF2B5EF4-FFF2-40B4-BE49-F238E27FC236}">
                <a16:creationId xmlns:a16="http://schemas.microsoft.com/office/drawing/2014/main" id="{589FBDBF-9A1C-D8FC-9BC5-C2B066FAF4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053" y="4315071"/>
            <a:ext cx="288000" cy="288000"/>
          </a:xfrm>
          <a:prstGeom prst="rect">
            <a:avLst/>
          </a:prstGeom>
        </p:spPr>
      </p:pic>
      <p:pic>
        <p:nvPicPr>
          <p:cNvPr id="29" name="Graphic 28">
            <a:extLst>
              <a:ext uri="{FF2B5EF4-FFF2-40B4-BE49-F238E27FC236}">
                <a16:creationId xmlns:a16="http://schemas.microsoft.com/office/drawing/2014/main" id="{D840234D-3CB4-E3C2-E0CB-8A60F8C851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053" y="5214616"/>
            <a:ext cx="288000" cy="288000"/>
          </a:xfrm>
          <a:prstGeom prst="rect">
            <a:avLst/>
          </a:prstGeom>
        </p:spPr>
      </p:pic>
      <p:pic>
        <p:nvPicPr>
          <p:cNvPr id="31" name="Graphic 30">
            <a:extLst>
              <a:ext uri="{FF2B5EF4-FFF2-40B4-BE49-F238E27FC236}">
                <a16:creationId xmlns:a16="http://schemas.microsoft.com/office/drawing/2014/main" id="{B47B8D47-BCC2-51E4-039A-DBB3735DAF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053" y="6114161"/>
            <a:ext cx="288000" cy="288000"/>
          </a:xfrm>
          <a:prstGeom prst="rect">
            <a:avLst/>
          </a:prstGeom>
        </p:spPr>
      </p:pic>
      <p:pic>
        <p:nvPicPr>
          <p:cNvPr id="32" name="Graphic 31">
            <a:extLst>
              <a:ext uri="{FF2B5EF4-FFF2-40B4-BE49-F238E27FC236}">
                <a16:creationId xmlns:a16="http://schemas.microsoft.com/office/drawing/2014/main" id="{67A78F26-A2E3-6A40-E20F-DCD6184C93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053" y="7013706"/>
            <a:ext cx="288000" cy="288000"/>
          </a:xfrm>
          <a:prstGeom prst="rect">
            <a:avLst/>
          </a:prstGeom>
        </p:spPr>
      </p:pic>
      <p:pic>
        <p:nvPicPr>
          <p:cNvPr id="33" name="Graphic 32">
            <a:extLst>
              <a:ext uri="{FF2B5EF4-FFF2-40B4-BE49-F238E27FC236}">
                <a16:creationId xmlns:a16="http://schemas.microsoft.com/office/drawing/2014/main" id="{A612D825-310E-0C78-5478-036F1930DC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053" y="8012682"/>
            <a:ext cx="288000" cy="288000"/>
          </a:xfrm>
          <a:prstGeom prst="rect">
            <a:avLst/>
          </a:prstGeom>
        </p:spPr>
      </p:pic>
      <p:cxnSp>
        <p:nvCxnSpPr>
          <p:cNvPr id="2" name="Straight Connector 1">
            <a:extLst>
              <a:ext uri="{FF2B5EF4-FFF2-40B4-BE49-F238E27FC236}">
                <a16:creationId xmlns:a16="http://schemas.microsoft.com/office/drawing/2014/main" id="{20B5A2FE-E2D2-47CF-4D94-88BD3721E29F}"/>
              </a:ext>
            </a:extLst>
          </p:cNvPr>
          <p:cNvCxnSpPr>
            <a:cxnSpLocks/>
          </p:cNvCxnSpPr>
          <p:nvPr/>
        </p:nvCxnSpPr>
        <p:spPr>
          <a:xfrm>
            <a:off x="1037230" y="4009298"/>
            <a:ext cx="627606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1CE557-E112-9C89-D76F-52176A343E63}"/>
              </a:ext>
            </a:extLst>
          </p:cNvPr>
          <p:cNvCxnSpPr>
            <a:cxnSpLocks/>
          </p:cNvCxnSpPr>
          <p:nvPr/>
        </p:nvCxnSpPr>
        <p:spPr>
          <a:xfrm>
            <a:off x="1037230" y="4908843"/>
            <a:ext cx="627606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501401-EBE6-4C2C-8BAC-56066A1464FB}"/>
              </a:ext>
            </a:extLst>
          </p:cNvPr>
          <p:cNvCxnSpPr>
            <a:cxnSpLocks/>
          </p:cNvCxnSpPr>
          <p:nvPr/>
        </p:nvCxnSpPr>
        <p:spPr>
          <a:xfrm>
            <a:off x="1037230" y="5808388"/>
            <a:ext cx="627606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1E7400-6DEB-AE1A-146E-2DBC0FEADD9D}"/>
              </a:ext>
            </a:extLst>
          </p:cNvPr>
          <p:cNvCxnSpPr>
            <a:cxnSpLocks/>
          </p:cNvCxnSpPr>
          <p:nvPr/>
        </p:nvCxnSpPr>
        <p:spPr>
          <a:xfrm>
            <a:off x="1037230" y="6707934"/>
            <a:ext cx="627606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9F44B-C8BE-6254-AB82-94D3F5F5F814}"/>
              </a:ext>
            </a:extLst>
          </p:cNvPr>
          <p:cNvCxnSpPr>
            <a:cxnSpLocks/>
          </p:cNvCxnSpPr>
          <p:nvPr/>
        </p:nvCxnSpPr>
        <p:spPr>
          <a:xfrm>
            <a:off x="1037230" y="7607477"/>
            <a:ext cx="627606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4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8F3CFB97-6D3B-A5C6-F637-3D8046F9D7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5" name="Object 24" hidden="1">
                        <a:extLst>
                          <a:ext uri="{FF2B5EF4-FFF2-40B4-BE49-F238E27FC236}">
                            <a16:creationId xmlns:a16="http://schemas.microsoft.com/office/drawing/2014/main" id="{8F3CFB97-6D3B-A5C6-F637-3D8046F9D7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Rounded Corners 11">
            <a:extLst>
              <a:ext uri="{FF2B5EF4-FFF2-40B4-BE49-F238E27FC236}">
                <a16:creationId xmlns:a16="http://schemas.microsoft.com/office/drawing/2014/main" id="{87413F83-C2ED-966F-9707-FB1D85CBAF0E}"/>
              </a:ext>
            </a:extLst>
          </p:cNvPr>
          <p:cNvSpPr>
            <a:spLocks/>
          </p:cNvSpPr>
          <p:nvPr/>
        </p:nvSpPr>
        <p:spPr>
          <a:xfrm>
            <a:off x="419100" y="3686879"/>
            <a:ext cx="7103504" cy="3894116"/>
          </a:xfrm>
          <a:prstGeom prst="roundRect">
            <a:avLst>
              <a:gd name="adj" fmla="val 5239"/>
            </a:avLst>
          </a:prstGeom>
          <a:solidFill>
            <a:srgbClr val="FFFFFF">
              <a:lumMod val="95000"/>
            </a:srgbClr>
          </a:solidFill>
          <a:ln w="9525" cap="flat" cmpd="sng" algn="ctr">
            <a:noFill/>
            <a:prstDash val="solid"/>
          </a:ln>
          <a:effectLst/>
        </p:spPr>
        <p:txBody>
          <a:bodyPr vert="horz" wrap="square" lIns="1080000" tIns="216000" rIns="90000" bIns="46800" rtlCol="0" anchor="t" anchorCtr="0">
            <a:noAutofit/>
          </a:bodyPr>
          <a:lstStyle/>
          <a:p>
            <a:pPr algn="just" defTabSz="1218418"/>
            <a:r>
              <a:rPr lang="en-GB" sz="1200" kern="0" dirty="0">
                <a:solidFill>
                  <a:srgbClr val="373737"/>
                </a:solidFill>
                <a:latin typeface="Segoe UI"/>
              </a:rPr>
              <a:t>Based on extensive research, we identified 10 drivers of corporate reputation: </a:t>
            </a: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a:p>
            <a:pPr defTabSz="1218418"/>
            <a:endParaRPr lang="en-GB" sz="1200" b="1" kern="0" dirty="0">
              <a:solidFill>
                <a:srgbClr val="373737"/>
              </a:solidFill>
              <a:latin typeface="Segoe UI"/>
            </a:endParaRPr>
          </a:p>
        </p:txBody>
      </p:sp>
      <p:sp>
        <p:nvSpPr>
          <p:cNvPr id="9" name="Rectangle: Rounded Corners 8">
            <a:extLst>
              <a:ext uri="{FF2B5EF4-FFF2-40B4-BE49-F238E27FC236}">
                <a16:creationId xmlns:a16="http://schemas.microsoft.com/office/drawing/2014/main" id="{EB433B13-A39E-C344-A69C-84E3212E15CF}"/>
              </a:ext>
            </a:extLst>
          </p:cNvPr>
          <p:cNvSpPr/>
          <p:nvPr/>
        </p:nvSpPr>
        <p:spPr>
          <a:xfrm>
            <a:off x="607057" y="2015492"/>
            <a:ext cx="3296866" cy="1558886"/>
          </a:xfrm>
          <a:prstGeom prst="roundRect">
            <a:avLst>
              <a:gd name="adj" fmla="val 13087"/>
            </a:avLst>
          </a:prstGeom>
          <a:noFill/>
          <a:ln w="9525" cap="flat" cmpd="sng" algn="ctr">
            <a:noFill/>
            <a:prstDash val="solid"/>
          </a:ln>
          <a:effectLst/>
        </p:spPr>
        <p:txBody>
          <a:bodyPr vert="horz" wrap="square" lIns="1080000" tIns="46800" rIns="90000" bIns="46800" rtlCol="0" anchor="ctr" anchorCtr="0">
            <a:noAutofit/>
          </a:bodyPr>
          <a:lstStyle/>
          <a:p>
            <a:pPr marL="0" marR="0" lvl="0" indent="0" algn="just" defTabSz="1218418"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636569"/>
                </a:solidFill>
                <a:effectLst/>
                <a:uLnTx/>
                <a:uFillTx/>
                <a:latin typeface="Segoe UI"/>
              </a:rPr>
              <a:t>It is vital to track what drives reputation, because this will assist you to forecast, anticipate and respond to reputation-endangering events effectively. </a:t>
            </a:r>
          </a:p>
        </p:txBody>
      </p:sp>
      <p:sp>
        <p:nvSpPr>
          <p:cNvPr id="10" name="Rectangle: Rounded Corners 9">
            <a:extLst>
              <a:ext uri="{FF2B5EF4-FFF2-40B4-BE49-F238E27FC236}">
                <a16:creationId xmlns:a16="http://schemas.microsoft.com/office/drawing/2014/main" id="{FBBFD8BD-D576-D55F-7ACD-3CEB85BD7E9F}"/>
              </a:ext>
            </a:extLst>
          </p:cNvPr>
          <p:cNvSpPr/>
          <p:nvPr/>
        </p:nvSpPr>
        <p:spPr>
          <a:xfrm>
            <a:off x="4016427" y="2015492"/>
            <a:ext cx="3296867" cy="1558886"/>
          </a:xfrm>
          <a:prstGeom prst="roundRect">
            <a:avLst>
              <a:gd name="adj" fmla="val 13087"/>
            </a:avLst>
          </a:prstGeom>
          <a:noFill/>
          <a:ln w="9525" cap="flat" cmpd="sng" algn="ctr">
            <a:noFill/>
            <a:prstDash val="solid"/>
          </a:ln>
          <a:effectLst/>
        </p:spPr>
        <p:txBody>
          <a:bodyPr vert="horz" wrap="square" lIns="1080000" tIns="46800" rIns="90000" bIns="46800" rtlCol="0" anchor="ctr" anchorCtr="0">
            <a:noAutofit/>
          </a:bodyPr>
          <a:lstStyle/>
          <a:p>
            <a:pPr marL="0" marR="0" lvl="0" indent="0" algn="just" defTabSz="1218418"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373737"/>
                </a:solidFill>
                <a:effectLst/>
                <a:uLnTx/>
                <a:uFillTx/>
                <a:latin typeface="Segoe UI"/>
              </a:rPr>
              <a:t>Reputation lies in the eye of the stakeholder; hence your company will have multiple reputations. Different stakeholders can be affected by different events. </a:t>
            </a:r>
          </a:p>
        </p:txBody>
      </p:sp>
      <p:sp>
        <p:nvSpPr>
          <p:cNvPr id="24" name="Title 23">
            <a:extLst>
              <a:ext uri="{FF2B5EF4-FFF2-40B4-BE49-F238E27FC236}">
                <a16:creationId xmlns:a16="http://schemas.microsoft.com/office/drawing/2014/main" id="{7AC56233-73C6-8694-4D50-1B70D621BD2B}"/>
              </a:ext>
            </a:extLst>
          </p:cNvPr>
          <p:cNvSpPr>
            <a:spLocks noGrp="1"/>
          </p:cNvSpPr>
          <p:nvPr>
            <p:ph type="title"/>
          </p:nvPr>
        </p:nvSpPr>
        <p:spPr>
          <a:xfrm>
            <a:off x="419100" y="573044"/>
            <a:ext cx="6934200" cy="215444"/>
          </a:xfrm>
        </p:spPr>
        <p:txBody>
          <a:bodyPr vert="horz"/>
          <a:lstStyle/>
          <a:p>
            <a:r>
              <a:rPr lang="es-ES_tradnl" dirty="0"/>
              <a:t>CORPORATE REPUTATION</a:t>
            </a:r>
          </a:p>
        </p:txBody>
      </p:sp>
      <p:sp>
        <p:nvSpPr>
          <p:cNvPr id="8"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63" name="Content Placeholder 62">
            <a:extLst>
              <a:ext uri="{FF2B5EF4-FFF2-40B4-BE49-F238E27FC236}">
                <a16:creationId xmlns:a16="http://schemas.microsoft.com/office/drawing/2014/main" id="{5149AB6E-96FF-4EB2-9F14-AC8FCA19BD6B}"/>
              </a:ext>
            </a:extLst>
          </p:cNvPr>
          <p:cNvSpPr>
            <a:spLocks noGrp="1"/>
          </p:cNvSpPr>
          <p:nvPr>
            <p:ph type="body" sz="quarter" idx="10"/>
          </p:nvPr>
        </p:nvSpPr>
        <p:spPr>
          <a:xfrm>
            <a:off x="393700" y="1239062"/>
            <a:ext cx="6985000" cy="693794"/>
          </a:xfrm>
        </p:spPr>
        <p:txBody>
          <a:bodyPr/>
          <a:lstStyle/>
          <a:p>
            <a:r>
              <a:rPr lang="en-US" dirty="0"/>
              <a:t>What drives corporate reputation?</a:t>
            </a:r>
          </a:p>
        </p:txBody>
      </p:sp>
      <p:sp>
        <p:nvSpPr>
          <p:cNvPr id="29" name="Rectangle: Diagonal Corners Rounded 28">
            <a:extLst>
              <a:ext uri="{FF2B5EF4-FFF2-40B4-BE49-F238E27FC236}">
                <a16:creationId xmlns:a16="http://schemas.microsoft.com/office/drawing/2014/main" id="{151779C1-825A-71EB-E2D0-65B1773D5DBF}"/>
              </a:ext>
            </a:extLst>
          </p:cNvPr>
          <p:cNvSpPr/>
          <p:nvPr/>
        </p:nvSpPr>
        <p:spPr>
          <a:xfrm flipH="1" flipV="1">
            <a:off x="0" y="7693496"/>
            <a:ext cx="7772400" cy="1475904"/>
          </a:xfrm>
          <a:prstGeom prst="round2DiagRect">
            <a:avLst>
              <a:gd name="adj1" fmla="val 20295"/>
              <a:gd name="adj2" fmla="val 0"/>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0" name="Rectangle 29">
            <a:extLst>
              <a:ext uri="{FF2B5EF4-FFF2-40B4-BE49-F238E27FC236}">
                <a16:creationId xmlns:a16="http://schemas.microsoft.com/office/drawing/2014/main" id="{45A3E7CB-DA24-310E-1CE9-D88AFCC37FD3}"/>
              </a:ext>
            </a:extLst>
          </p:cNvPr>
          <p:cNvSpPr/>
          <p:nvPr/>
        </p:nvSpPr>
        <p:spPr>
          <a:xfrm>
            <a:off x="-1716" y="7693496"/>
            <a:ext cx="683807" cy="390624"/>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solidFill>
                <a:prstClr val="white"/>
              </a:solidFill>
              <a:latin typeface="Segoe UI" panose="020B0502040204020203" pitchFamily="34" charset="0"/>
              <a:cs typeface="Segoe UI" panose="020B0502040204020203" pitchFamily="34" charset="0"/>
            </a:endParaRPr>
          </a:p>
        </p:txBody>
      </p:sp>
      <p:sp>
        <p:nvSpPr>
          <p:cNvPr id="31" name="Tekstvak 1">
            <a:extLst>
              <a:ext uri="{FF2B5EF4-FFF2-40B4-BE49-F238E27FC236}">
                <a16:creationId xmlns:a16="http://schemas.microsoft.com/office/drawing/2014/main" id="{87476275-BC73-B9C7-CABC-47758848E934}"/>
              </a:ext>
            </a:extLst>
          </p:cNvPr>
          <p:cNvSpPr txBox="1"/>
          <p:nvPr/>
        </p:nvSpPr>
        <p:spPr>
          <a:xfrm>
            <a:off x="1483360" y="7785117"/>
            <a:ext cx="5830251" cy="1292662"/>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en-US" sz="1200" b="1" i="1" u="sng"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Important remarks:</a:t>
            </a:r>
          </a:p>
          <a:p>
            <a:pPr marL="230400" indent="-230400" defTabSz="1218418">
              <a:buFont typeface="Arial" panose="020B0604020202020204" pitchFamily="34" charset="0"/>
              <a:buChar char="•"/>
              <a:defRPr/>
            </a:pPr>
            <a:r>
              <a:rPr lang="en-US" sz="1200" kern="0" dirty="0">
                <a:solidFill>
                  <a:schemeClr val="bg1"/>
                </a:solidFill>
                <a:latin typeface="Segoe UI" panose="020B0502040204020203" pitchFamily="34" charset="0"/>
                <a:cs typeface="Segoe UI" panose="020B0502040204020203" pitchFamily="34" charset="0"/>
              </a:rPr>
              <a:t>Each driver can be in a different stage of it’s life-cycle … emerging, current or inactive</a:t>
            </a:r>
          </a:p>
          <a:p>
            <a:pPr marL="230400" indent="-230400" defTabSz="1218418">
              <a:buFont typeface="Arial" panose="020B0604020202020204" pitchFamily="34" charset="0"/>
              <a:buChar char="•"/>
              <a:defRPr/>
            </a:pPr>
            <a:r>
              <a:rPr lang="en-US" sz="1200" kern="0" dirty="0">
                <a:solidFill>
                  <a:schemeClr val="bg1"/>
                </a:solidFill>
                <a:latin typeface="Segoe UI" panose="020B0502040204020203" pitchFamily="34" charset="0"/>
                <a:cs typeface="Segoe UI" panose="020B0502040204020203" pitchFamily="34" charset="0"/>
              </a:rPr>
              <a:t>Reputation is organic, hence you must make sure that they reflect the changing priorities of the stakeholders</a:t>
            </a:r>
          </a:p>
          <a:p>
            <a:pPr marL="230400" indent="-230400" defTabSz="1218418">
              <a:buFont typeface="Arial" panose="020B0604020202020204" pitchFamily="34" charset="0"/>
              <a:buChar char="•"/>
              <a:defRPr/>
            </a:pPr>
            <a:r>
              <a:rPr lang="en-US" sz="1200" kern="0" dirty="0">
                <a:solidFill>
                  <a:schemeClr val="bg1"/>
                </a:solidFill>
                <a:latin typeface="Segoe UI" panose="020B0502040204020203" pitchFamily="34" charset="0"/>
                <a:cs typeface="Segoe UI" panose="020B0502040204020203" pitchFamily="34" charset="0"/>
              </a:rPr>
              <a:t>It is vital to determine the weight of each driver for each stakeholder in order to focus your resources on the most critical drivers</a:t>
            </a:r>
          </a:p>
        </p:txBody>
      </p:sp>
      <p:pic>
        <p:nvPicPr>
          <p:cNvPr id="3" name="Graphic 2">
            <a:extLst>
              <a:ext uri="{FF2B5EF4-FFF2-40B4-BE49-F238E27FC236}">
                <a16:creationId xmlns:a16="http://schemas.microsoft.com/office/drawing/2014/main" id="{275B6B4D-6611-48A1-F40F-E5E9B8B5FA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336" y="7990542"/>
            <a:ext cx="1026109" cy="881812"/>
          </a:xfrm>
          <a:prstGeom prst="rect">
            <a:avLst/>
          </a:prstGeom>
        </p:spPr>
      </p:pic>
      <p:sp>
        <p:nvSpPr>
          <p:cNvPr id="23" name="Freeform: Shape 22">
            <a:extLst>
              <a:ext uri="{FF2B5EF4-FFF2-40B4-BE49-F238E27FC236}">
                <a16:creationId xmlns:a16="http://schemas.microsoft.com/office/drawing/2014/main" id="{3EF148CE-5C0A-F076-B2D8-847ED10FF1CD}"/>
              </a:ext>
            </a:extLst>
          </p:cNvPr>
          <p:cNvSpPr/>
          <p:nvPr/>
        </p:nvSpPr>
        <p:spPr>
          <a:xfrm>
            <a:off x="4118027" y="2404170"/>
            <a:ext cx="781530" cy="781531"/>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8E4961DE-7CC3-21E2-B112-ECFE683DFC82}"/>
              </a:ext>
            </a:extLst>
          </p:cNvPr>
          <p:cNvSpPr/>
          <p:nvPr/>
        </p:nvSpPr>
        <p:spPr>
          <a:xfrm>
            <a:off x="4190385" y="2404170"/>
            <a:ext cx="781530" cy="781531"/>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61BA5A8C-E801-AB1F-5D03-ECCD21471FFF}"/>
              </a:ext>
            </a:extLst>
          </p:cNvPr>
          <p:cNvSpPr/>
          <p:nvPr/>
        </p:nvSpPr>
        <p:spPr>
          <a:xfrm>
            <a:off x="708657" y="3788479"/>
            <a:ext cx="781530" cy="781531"/>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3C7F7AE6-FA4F-A055-90FE-A1B7732CB537}"/>
              </a:ext>
            </a:extLst>
          </p:cNvPr>
          <p:cNvSpPr/>
          <p:nvPr/>
        </p:nvSpPr>
        <p:spPr>
          <a:xfrm>
            <a:off x="781015" y="3788479"/>
            <a:ext cx="781530" cy="781531"/>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544DC169-D654-317C-A17E-DCBDF8486EB0}"/>
              </a:ext>
            </a:extLst>
          </p:cNvPr>
          <p:cNvSpPr txBox="1"/>
          <p:nvPr/>
        </p:nvSpPr>
        <p:spPr>
          <a:xfrm>
            <a:off x="607056" y="7092034"/>
            <a:ext cx="6706237" cy="461665"/>
          </a:xfrm>
          <a:prstGeom prst="rect">
            <a:avLst/>
          </a:prstGeom>
          <a:noFill/>
        </p:spPr>
        <p:txBody>
          <a:bodyPr wrap="square">
            <a:spAutoFit/>
          </a:bodyPr>
          <a:lstStyle/>
          <a:p>
            <a:pPr algn="ctr" defTabSz="1218418"/>
            <a:r>
              <a:rPr lang="en-US" sz="1200" i="1" kern="0" dirty="0">
                <a:solidFill>
                  <a:srgbClr val="636569"/>
                </a:solidFill>
                <a:latin typeface="Segoe UI"/>
              </a:rPr>
              <a:t>Please find a few examples of how these drivers are converted into statements </a:t>
            </a:r>
          </a:p>
          <a:p>
            <a:pPr algn="ctr" defTabSz="1218418"/>
            <a:r>
              <a:rPr lang="en-US" sz="1200" i="1" kern="0" dirty="0">
                <a:solidFill>
                  <a:srgbClr val="636569"/>
                </a:solidFill>
                <a:latin typeface="Segoe UI"/>
              </a:rPr>
              <a:t>to evaluate your brand’s reputation on the next page.</a:t>
            </a:r>
          </a:p>
        </p:txBody>
      </p:sp>
      <p:pic>
        <p:nvPicPr>
          <p:cNvPr id="37" name="Graphic 36">
            <a:extLst>
              <a:ext uri="{FF2B5EF4-FFF2-40B4-BE49-F238E27FC236}">
                <a16:creationId xmlns:a16="http://schemas.microsoft.com/office/drawing/2014/main" id="{3706F493-C810-1ABC-53E9-C730C0CB8C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7780" y="3945244"/>
            <a:ext cx="468000" cy="468000"/>
          </a:xfrm>
          <a:prstGeom prst="rect">
            <a:avLst/>
          </a:prstGeom>
        </p:spPr>
      </p:pic>
      <p:grpSp>
        <p:nvGrpSpPr>
          <p:cNvPr id="4" name="Group 3">
            <a:extLst>
              <a:ext uri="{FF2B5EF4-FFF2-40B4-BE49-F238E27FC236}">
                <a16:creationId xmlns:a16="http://schemas.microsoft.com/office/drawing/2014/main" id="{7AB2CC0E-F515-499D-BEC1-3279F2519FA3}"/>
              </a:ext>
            </a:extLst>
          </p:cNvPr>
          <p:cNvGrpSpPr/>
          <p:nvPr/>
        </p:nvGrpSpPr>
        <p:grpSpPr>
          <a:xfrm>
            <a:off x="607057" y="2404170"/>
            <a:ext cx="853888" cy="781531"/>
            <a:chOff x="708657" y="2404170"/>
            <a:chExt cx="853888" cy="781531"/>
          </a:xfrm>
        </p:grpSpPr>
        <p:grpSp>
          <p:nvGrpSpPr>
            <p:cNvPr id="15" name="Group 14">
              <a:extLst>
                <a:ext uri="{FF2B5EF4-FFF2-40B4-BE49-F238E27FC236}">
                  <a16:creationId xmlns:a16="http://schemas.microsoft.com/office/drawing/2014/main" id="{EDB10EA3-CC0D-3D36-EAAE-D58D4BB7529A}"/>
                </a:ext>
              </a:extLst>
            </p:cNvPr>
            <p:cNvGrpSpPr/>
            <p:nvPr/>
          </p:nvGrpSpPr>
          <p:grpSpPr>
            <a:xfrm>
              <a:off x="708657" y="2404170"/>
              <a:ext cx="853888" cy="781531"/>
              <a:chOff x="604689" y="2525358"/>
              <a:chExt cx="853888" cy="781531"/>
            </a:xfrm>
          </p:grpSpPr>
          <p:sp>
            <p:nvSpPr>
              <p:cNvPr id="16" name="Freeform: Shape 15">
                <a:extLst>
                  <a:ext uri="{FF2B5EF4-FFF2-40B4-BE49-F238E27FC236}">
                    <a16:creationId xmlns:a16="http://schemas.microsoft.com/office/drawing/2014/main" id="{01F0DF7C-3E87-FDF5-6C72-C34A7E9B4D97}"/>
                  </a:ext>
                </a:extLst>
              </p:cNvPr>
              <p:cNvSpPr/>
              <p:nvPr/>
            </p:nvSpPr>
            <p:spPr>
              <a:xfrm>
                <a:off x="604689" y="2525358"/>
                <a:ext cx="781530" cy="781531"/>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DBF3008D-4985-2A12-2C3B-13AEE3AEB536}"/>
                  </a:ext>
                </a:extLst>
              </p:cNvPr>
              <p:cNvSpPr/>
              <p:nvPr/>
            </p:nvSpPr>
            <p:spPr>
              <a:xfrm>
                <a:off x="677047" y="2525358"/>
                <a:ext cx="781530" cy="781531"/>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4194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4" name="Graphic 93">
              <a:extLst>
                <a:ext uri="{FF2B5EF4-FFF2-40B4-BE49-F238E27FC236}">
                  <a16:creationId xmlns:a16="http://schemas.microsoft.com/office/drawing/2014/main" id="{B903D6C1-C0D4-3EAE-12A4-997BBACCBB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096" y="2600644"/>
              <a:ext cx="348931" cy="388582"/>
            </a:xfrm>
            <a:prstGeom prst="rect">
              <a:avLst/>
            </a:prstGeom>
          </p:spPr>
        </p:pic>
      </p:grpSp>
      <p:pic>
        <p:nvPicPr>
          <p:cNvPr id="38" name="Graphic 37">
            <a:extLst>
              <a:ext uri="{FF2B5EF4-FFF2-40B4-BE49-F238E27FC236}">
                <a16:creationId xmlns:a16="http://schemas.microsoft.com/office/drawing/2014/main" id="{AE7BFFFA-6DE1-3E92-B30E-1A34E197E3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11150" y="2605935"/>
            <a:ext cx="540000" cy="378000"/>
          </a:xfrm>
          <a:prstGeom prst="rect">
            <a:avLst/>
          </a:prstGeom>
        </p:spPr>
      </p:pic>
      <p:cxnSp>
        <p:nvCxnSpPr>
          <p:cNvPr id="2" name="Straight Connector 1">
            <a:extLst>
              <a:ext uri="{FF2B5EF4-FFF2-40B4-BE49-F238E27FC236}">
                <a16:creationId xmlns:a16="http://schemas.microsoft.com/office/drawing/2014/main" id="{3DB4665A-214E-0659-2286-7161EDB3C37E}"/>
              </a:ext>
            </a:extLst>
          </p:cNvPr>
          <p:cNvCxnSpPr>
            <a:cxnSpLocks/>
          </p:cNvCxnSpPr>
          <p:nvPr/>
        </p:nvCxnSpPr>
        <p:spPr>
          <a:xfrm>
            <a:off x="3959858" y="2015492"/>
            <a:ext cx="634" cy="155888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BB3956E-CA90-2168-B640-EF1C4E44B842}"/>
              </a:ext>
            </a:extLst>
          </p:cNvPr>
          <p:cNvGrpSpPr/>
          <p:nvPr/>
        </p:nvGrpSpPr>
        <p:grpSpPr>
          <a:xfrm>
            <a:off x="501824" y="4370590"/>
            <a:ext cx="6891991" cy="2602826"/>
            <a:chOff x="465212" y="1568476"/>
            <a:chExt cx="6891991" cy="2602826"/>
          </a:xfrm>
        </p:grpSpPr>
        <p:grpSp>
          <p:nvGrpSpPr>
            <p:cNvPr id="6" name="Group 5">
              <a:extLst>
                <a:ext uri="{FF2B5EF4-FFF2-40B4-BE49-F238E27FC236}">
                  <a16:creationId xmlns:a16="http://schemas.microsoft.com/office/drawing/2014/main" id="{85823D3B-5B0C-6BEB-3935-A830D248C1D6}"/>
                </a:ext>
              </a:extLst>
            </p:cNvPr>
            <p:cNvGrpSpPr/>
            <p:nvPr/>
          </p:nvGrpSpPr>
          <p:grpSpPr>
            <a:xfrm>
              <a:off x="1621149" y="2333548"/>
              <a:ext cx="1102629" cy="1102630"/>
              <a:chOff x="608013" y="3227378"/>
              <a:chExt cx="1102629" cy="1102630"/>
            </a:xfrm>
          </p:grpSpPr>
          <p:sp>
            <p:nvSpPr>
              <p:cNvPr id="68" name="Freeform: Shape 67">
                <a:extLst>
                  <a:ext uri="{FF2B5EF4-FFF2-40B4-BE49-F238E27FC236}">
                    <a16:creationId xmlns:a16="http://schemas.microsoft.com/office/drawing/2014/main" id="{446F1AD1-D108-1986-48D8-61609441F901}"/>
                  </a:ext>
                </a:extLst>
              </p:cNvPr>
              <p:cNvSpPr/>
              <p:nvPr/>
            </p:nvSpPr>
            <p:spPr>
              <a:xfrm>
                <a:off x="608013" y="322737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Business Performance </a:t>
                </a:r>
              </a:p>
            </p:txBody>
          </p:sp>
          <p:pic>
            <p:nvPicPr>
              <p:cNvPr id="69" name="Graphic 68">
                <a:extLst>
                  <a:ext uri="{FF2B5EF4-FFF2-40B4-BE49-F238E27FC236}">
                    <a16:creationId xmlns:a16="http://schemas.microsoft.com/office/drawing/2014/main" id="{F3C7509D-EA75-3747-9B47-EE6E49D4346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8737" y="3387631"/>
                <a:ext cx="341180" cy="309684"/>
              </a:xfrm>
              <a:prstGeom prst="rect">
                <a:avLst/>
              </a:prstGeom>
            </p:spPr>
          </p:pic>
        </p:grpSp>
        <p:grpSp>
          <p:nvGrpSpPr>
            <p:cNvPr id="7" name="Group 6">
              <a:extLst>
                <a:ext uri="{FF2B5EF4-FFF2-40B4-BE49-F238E27FC236}">
                  <a16:creationId xmlns:a16="http://schemas.microsoft.com/office/drawing/2014/main" id="{04C1B9FD-D633-E2B9-92A5-1876F8E3FAA2}"/>
                </a:ext>
              </a:extLst>
            </p:cNvPr>
            <p:cNvGrpSpPr/>
            <p:nvPr/>
          </p:nvGrpSpPr>
          <p:grpSpPr>
            <a:xfrm>
              <a:off x="465212" y="2333548"/>
              <a:ext cx="1102629" cy="1102630"/>
              <a:chOff x="608013" y="2016738"/>
              <a:chExt cx="1102629" cy="1102630"/>
            </a:xfrm>
          </p:grpSpPr>
          <p:sp>
            <p:nvSpPr>
              <p:cNvPr id="66" name="Freeform: Shape 65">
                <a:extLst>
                  <a:ext uri="{FF2B5EF4-FFF2-40B4-BE49-F238E27FC236}">
                    <a16:creationId xmlns:a16="http://schemas.microsoft.com/office/drawing/2014/main" id="{D4F84FF5-8A01-9326-9455-F1A99FF3C9EB}"/>
                  </a:ext>
                </a:extLst>
              </p:cNvPr>
              <p:cNvSpPr/>
              <p:nvPr/>
            </p:nvSpPr>
            <p:spPr>
              <a:xfrm>
                <a:off x="608013" y="201673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Leadership</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Quality</a:t>
                </a:r>
              </a:p>
            </p:txBody>
          </p:sp>
          <p:pic>
            <p:nvPicPr>
              <p:cNvPr id="67" name="Graphic 66">
                <a:extLst>
                  <a:ext uri="{FF2B5EF4-FFF2-40B4-BE49-F238E27FC236}">
                    <a16:creationId xmlns:a16="http://schemas.microsoft.com/office/drawing/2014/main" id="{6AF41D7E-71DE-E448-9F8A-0960E2CBE2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8739" y="2161245"/>
                <a:ext cx="341176" cy="341176"/>
              </a:xfrm>
              <a:prstGeom prst="rect">
                <a:avLst/>
              </a:prstGeom>
            </p:spPr>
          </p:pic>
        </p:grpSp>
        <p:grpSp>
          <p:nvGrpSpPr>
            <p:cNvPr id="11" name="Group 10">
              <a:extLst>
                <a:ext uri="{FF2B5EF4-FFF2-40B4-BE49-F238E27FC236}">
                  <a16:creationId xmlns:a16="http://schemas.microsoft.com/office/drawing/2014/main" id="{5516D748-AB1A-7B52-7077-D7B7CAB3E63F}"/>
                </a:ext>
              </a:extLst>
            </p:cNvPr>
            <p:cNvGrpSpPr/>
            <p:nvPr/>
          </p:nvGrpSpPr>
          <p:grpSpPr>
            <a:xfrm>
              <a:off x="2192919" y="1578105"/>
              <a:ext cx="1102629" cy="1102630"/>
              <a:chOff x="608013" y="4438018"/>
              <a:chExt cx="1102629" cy="1102630"/>
            </a:xfrm>
          </p:grpSpPr>
          <p:sp>
            <p:nvSpPr>
              <p:cNvPr id="64" name="Freeform: Shape 63">
                <a:extLst>
                  <a:ext uri="{FF2B5EF4-FFF2-40B4-BE49-F238E27FC236}">
                    <a16:creationId xmlns:a16="http://schemas.microsoft.com/office/drawing/2014/main" id="{CDCA1C3D-4705-E086-711E-4513AED57E25}"/>
                  </a:ext>
                </a:extLst>
              </p:cNvPr>
              <p:cNvSpPr/>
              <p:nvPr/>
            </p:nvSpPr>
            <p:spPr>
              <a:xfrm>
                <a:off x="608013" y="443801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Product &amp;</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Service Culture Quality</a:t>
                </a:r>
              </a:p>
            </p:txBody>
          </p:sp>
          <p:pic>
            <p:nvPicPr>
              <p:cNvPr id="65" name="Graphic 64">
                <a:extLst>
                  <a:ext uri="{FF2B5EF4-FFF2-40B4-BE49-F238E27FC236}">
                    <a16:creationId xmlns:a16="http://schemas.microsoft.com/office/drawing/2014/main" id="{F2522283-389E-75C8-1445-83A74B43FF1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2048" y="4582525"/>
                <a:ext cx="234558" cy="341176"/>
              </a:xfrm>
              <a:prstGeom prst="rect">
                <a:avLst/>
              </a:prstGeom>
            </p:spPr>
          </p:pic>
        </p:grpSp>
        <p:grpSp>
          <p:nvGrpSpPr>
            <p:cNvPr id="13" name="Group 12">
              <a:extLst>
                <a:ext uri="{FF2B5EF4-FFF2-40B4-BE49-F238E27FC236}">
                  <a16:creationId xmlns:a16="http://schemas.microsoft.com/office/drawing/2014/main" id="{F27D9B7C-A1F9-5557-A2A7-CD528556656E}"/>
                </a:ext>
              </a:extLst>
            </p:cNvPr>
            <p:cNvGrpSpPr/>
            <p:nvPr/>
          </p:nvGrpSpPr>
          <p:grpSpPr>
            <a:xfrm>
              <a:off x="2205316" y="3067667"/>
              <a:ext cx="1102629" cy="1102630"/>
              <a:chOff x="608013" y="5648658"/>
              <a:chExt cx="1102629" cy="1102630"/>
            </a:xfrm>
          </p:grpSpPr>
          <p:sp>
            <p:nvSpPr>
              <p:cNvPr id="61" name="Freeform: Shape 60">
                <a:extLst>
                  <a:ext uri="{FF2B5EF4-FFF2-40B4-BE49-F238E27FC236}">
                    <a16:creationId xmlns:a16="http://schemas.microsoft.com/office/drawing/2014/main" id="{BAE33DD6-125A-1468-2D79-B6A0ED571AF3}"/>
                  </a:ext>
                </a:extLst>
              </p:cNvPr>
              <p:cNvSpPr/>
              <p:nvPr/>
            </p:nvSpPr>
            <p:spPr>
              <a:xfrm>
                <a:off x="608013" y="564865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468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Marketing</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&amp; Sales Effective-</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ness</a:t>
                </a:r>
              </a:p>
            </p:txBody>
          </p:sp>
          <p:pic>
            <p:nvPicPr>
              <p:cNvPr id="62" name="Graphic 61">
                <a:extLst>
                  <a:ext uri="{FF2B5EF4-FFF2-40B4-BE49-F238E27FC236}">
                    <a16:creationId xmlns:a16="http://schemas.microsoft.com/office/drawing/2014/main" id="{33AA08B3-DEA8-66A0-7DC4-B6B88E618FF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88738" y="5766625"/>
                <a:ext cx="341178" cy="321106"/>
              </a:xfrm>
              <a:prstGeom prst="rect">
                <a:avLst/>
              </a:prstGeom>
            </p:spPr>
          </p:pic>
        </p:grpSp>
        <p:grpSp>
          <p:nvGrpSpPr>
            <p:cNvPr id="14" name="Group 13">
              <a:extLst>
                <a:ext uri="{FF2B5EF4-FFF2-40B4-BE49-F238E27FC236}">
                  <a16:creationId xmlns:a16="http://schemas.microsoft.com/office/drawing/2014/main" id="{C3CD9EFC-9E07-ACDA-3465-3B26E5AFD9E4}"/>
                </a:ext>
              </a:extLst>
            </p:cNvPr>
            <p:cNvGrpSpPr/>
            <p:nvPr/>
          </p:nvGrpSpPr>
          <p:grpSpPr>
            <a:xfrm>
              <a:off x="2777086" y="2326370"/>
              <a:ext cx="1102629" cy="1102630"/>
              <a:chOff x="608013" y="6859298"/>
              <a:chExt cx="1102629" cy="1102630"/>
            </a:xfrm>
          </p:grpSpPr>
          <p:sp>
            <p:nvSpPr>
              <p:cNvPr id="59" name="Freeform: Shape 58">
                <a:extLst>
                  <a:ext uri="{FF2B5EF4-FFF2-40B4-BE49-F238E27FC236}">
                    <a16:creationId xmlns:a16="http://schemas.microsoft.com/office/drawing/2014/main" id="{73D5DEED-B390-E02F-8A81-50989112EDC4}"/>
                  </a:ext>
                </a:extLst>
              </p:cNvPr>
              <p:cNvSpPr/>
              <p:nvPr/>
            </p:nvSpPr>
            <p:spPr>
              <a:xfrm>
                <a:off x="608013" y="685929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Innovation</a:t>
                </a:r>
                <a:endParaRPr lang="en-US" sz="900" b="1" dirty="0">
                  <a:solidFill>
                    <a:schemeClr val="bg1"/>
                  </a:solidFill>
                  <a:latin typeface="Segoe UI" panose="020B0502040204020203" pitchFamily="34" charset="0"/>
                  <a:cs typeface="Segoe UI" panose="020B0502040204020203" pitchFamily="34" charset="0"/>
                </a:endParaRPr>
              </a:p>
            </p:txBody>
          </p:sp>
          <p:pic>
            <p:nvPicPr>
              <p:cNvPr id="60" name="Graphic 59">
                <a:extLst>
                  <a:ext uri="{FF2B5EF4-FFF2-40B4-BE49-F238E27FC236}">
                    <a16:creationId xmlns:a16="http://schemas.microsoft.com/office/drawing/2014/main" id="{DB070222-A270-6FF6-C6A4-B2AC2EA836D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88738" y="6995415"/>
                <a:ext cx="341178" cy="357956"/>
              </a:xfrm>
              <a:prstGeom prst="rect">
                <a:avLst/>
              </a:prstGeom>
            </p:spPr>
          </p:pic>
        </p:grpSp>
        <p:grpSp>
          <p:nvGrpSpPr>
            <p:cNvPr id="18" name="Group 17">
              <a:extLst>
                <a:ext uri="{FF2B5EF4-FFF2-40B4-BE49-F238E27FC236}">
                  <a16:creationId xmlns:a16="http://schemas.microsoft.com/office/drawing/2014/main" id="{6DC246B6-A6F7-E0EF-F4A7-56C435783EBB}"/>
                </a:ext>
              </a:extLst>
            </p:cNvPr>
            <p:cNvGrpSpPr/>
            <p:nvPr/>
          </p:nvGrpSpPr>
          <p:grpSpPr>
            <a:xfrm>
              <a:off x="6254574" y="2310090"/>
              <a:ext cx="1102629" cy="1102630"/>
              <a:chOff x="608013" y="8069939"/>
              <a:chExt cx="1102629" cy="1102630"/>
            </a:xfrm>
          </p:grpSpPr>
          <p:sp>
            <p:nvSpPr>
              <p:cNvPr id="57" name="Freeform: Shape 56">
                <a:extLst>
                  <a:ext uri="{FF2B5EF4-FFF2-40B4-BE49-F238E27FC236}">
                    <a16:creationId xmlns:a16="http://schemas.microsoft.com/office/drawing/2014/main" id="{38BE5E7A-E623-37F5-E3C7-0AD5CDC29653}"/>
                  </a:ext>
                </a:extLst>
              </p:cNvPr>
              <p:cNvSpPr/>
              <p:nvPr/>
            </p:nvSpPr>
            <p:spPr>
              <a:xfrm>
                <a:off x="608013" y="8069939"/>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9898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prstClr val="white"/>
                    </a:solidFill>
                    <a:latin typeface="Segoe UI" panose="020B0502040204020203" pitchFamily="34" charset="0"/>
                    <a:cs typeface="Segoe UI" panose="020B0502040204020203" pitchFamily="34" charset="0"/>
                  </a:rPr>
                  <a:t>Other</a:t>
                </a:r>
                <a:br>
                  <a:rPr lang="en-US" sz="900" b="1" dirty="0">
                    <a:solidFill>
                      <a:prstClr val="white"/>
                    </a:solidFill>
                    <a:latin typeface="Segoe UI" panose="020B0502040204020203" pitchFamily="34" charset="0"/>
                    <a:cs typeface="Segoe UI" panose="020B0502040204020203" pitchFamily="34" charset="0"/>
                  </a:rPr>
                </a:br>
                <a:r>
                  <a:rPr lang="en-US" sz="900" b="1" dirty="0">
                    <a:solidFill>
                      <a:prstClr val="white"/>
                    </a:solidFill>
                    <a:latin typeface="Segoe UI" panose="020B0502040204020203" pitchFamily="34" charset="0"/>
                    <a:cs typeface="Segoe UI" panose="020B0502040204020203" pitchFamily="34" charset="0"/>
                  </a:rPr>
                  <a:t>Relevant</a:t>
                </a:r>
                <a:br>
                  <a:rPr lang="en-US" sz="900" b="1" dirty="0">
                    <a:solidFill>
                      <a:prstClr val="white"/>
                    </a:solidFill>
                    <a:latin typeface="Segoe UI" panose="020B0502040204020203" pitchFamily="34" charset="0"/>
                    <a:cs typeface="Segoe UI" panose="020B0502040204020203" pitchFamily="34" charset="0"/>
                  </a:rPr>
                </a:br>
                <a:r>
                  <a:rPr lang="en-US" sz="900" b="1" dirty="0">
                    <a:solidFill>
                      <a:prstClr val="white"/>
                    </a:solidFill>
                    <a:latin typeface="Segoe UI" panose="020B0502040204020203" pitchFamily="34" charset="0"/>
                    <a:cs typeface="Segoe UI" panose="020B0502040204020203" pitchFamily="34" charset="0"/>
                  </a:rPr>
                  <a:t>aspects</a:t>
                </a:r>
              </a:p>
            </p:txBody>
          </p:sp>
          <p:pic>
            <p:nvPicPr>
              <p:cNvPr id="58" name="Graphic 57">
                <a:extLst>
                  <a:ext uri="{FF2B5EF4-FFF2-40B4-BE49-F238E27FC236}">
                    <a16:creationId xmlns:a16="http://schemas.microsoft.com/office/drawing/2014/main" id="{29469199-9C1F-01FA-CB9C-BC9D17678CA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44111" y="8173773"/>
                <a:ext cx="230434" cy="370274"/>
              </a:xfrm>
              <a:prstGeom prst="rect">
                <a:avLst/>
              </a:prstGeom>
            </p:spPr>
          </p:pic>
        </p:grpSp>
        <p:grpSp>
          <p:nvGrpSpPr>
            <p:cNvPr id="19" name="Group 18">
              <a:extLst>
                <a:ext uri="{FF2B5EF4-FFF2-40B4-BE49-F238E27FC236}">
                  <a16:creationId xmlns:a16="http://schemas.microsoft.com/office/drawing/2014/main" id="{22385CD1-A7DC-2DB1-DDD0-A2A526208C37}"/>
                </a:ext>
              </a:extLst>
            </p:cNvPr>
            <p:cNvGrpSpPr/>
            <p:nvPr/>
          </p:nvGrpSpPr>
          <p:grpSpPr>
            <a:xfrm>
              <a:off x="3942700" y="2323919"/>
              <a:ext cx="1102629" cy="1102630"/>
              <a:chOff x="4021097" y="3227378"/>
              <a:chExt cx="1102629" cy="1102630"/>
            </a:xfrm>
          </p:grpSpPr>
          <p:sp>
            <p:nvSpPr>
              <p:cNvPr id="55" name="Freeform: Shape 54">
                <a:extLst>
                  <a:ext uri="{FF2B5EF4-FFF2-40B4-BE49-F238E27FC236}">
                    <a16:creationId xmlns:a16="http://schemas.microsoft.com/office/drawing/2014/main" id="{DAC83B98-0D66-7314-EA97-F40F6A860177}"/>
                  </a:ext>
                </a:extLst>
              </p:cNvPr>
              <p:cNvSpPr/>
              <p:nvPr/>
            </p:nvSpPr>
            <p:spPr>
              <a:xfrm>
                <a:off x="4021097" y="322737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Ethical Business Practice</a:t>
                </a:r>
                <a:endParaRPr lang="en-US" sz="900" b="1" dirty="0">
                  <a:solidFill>
                    <a:schemeClr val="bg1"/>
                  </a:solidFill>
                  <a:latin typeface="Segoe UI" panose="020B0502040204020203" pitchFamily="34" charset="0"/>
                  <a:cs typeface="Segoe UI" panose="020B0502040204020203" pitchFamily="34" charset="0"/>
                </a:endParaRPr>
              </a:p>
            </p:txBody>
          </p:sp>
          <p:pic>
            <p:nvPicPr>
              <p:cNvPr id="56" name="Graphic 55">
                <a:extLst>
                  <a:ext uri="{FF2B5EF4-FFF2-40B4-BE49-F238E27FC236}">
                    <a16:creationId xmlns:a16="http://schemas.microsoft.com/office/drawing/2014/main" id="{D71F9674-496A-A8B1-B41A-E2C5FC8CBAB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401823" y="3371885"/>
                <a:ext cx="341176" cy="341176"/>
              </a:xfrm>
              <a:prstGeom prst="rect">
                <a:avLst/>
              </a:prstGeom>
            </p:spPr>
          </p:pic>
        </p:grpSp>
        <p:grpSp>
          <p:nvGrpSpPr>
            <p:cNvPr id="20" name="Group 19">
              <a:extLst>
                <a:ext uri="{FF2B5EF4-FFF2-40B4-BE49-F238E27FC236}">
                  <a16:creationId xmlns:a16="http://schemas.microsoft.com/office/drawing/2014/main" id="{F66512E0-B826-D58C-8BDA-FF3A607D3734}"/>
                </a:ext>
              </a:extLst>
            </p:cNvPr>
            <p:cNvGrpSpPr/>
            <p:nvPr/>
          </p:nvGrpSpPr>
          <p:grpSpPr>
            <a:xfrm>
              <a:off x="4514470" y="1568476"/>
              <a:ext cx="1102629" cy="1102630"/>
              <a:chOff x="4021097" y="4438018"/>
              <a:chExt cx="1102629" cy="1102630"/>
            </a:xfrm>
          </p:grpSpPr>
          <p:sp>
            <p:nvSpPr>
              <p:cNvPr id="51" name="Freeform: Shape 50">
                <a:extLst>
                  <a:ext uri="{FF2B5EF4-FFF2-40B4-BE49-F238E27FC236}">
                    <a16:creationId xmlns:a16="http://schemas.microsoft.com/office/drawing/2014/main" id="{288A67B3-A246-BC59-1F85-7FCBFD268524}"/>
                  </a:ext>
                </a:extLst>
              </p:cNvPr>
              <p:cNvSpPr/>
              <p:nvPr/>
            </p:nvSpPr>
            <p:spPr>
              <a:xfrm>
                <a:off x="4021097" y="443801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Transparency</a:t>
                </a:r>
                <a:endParaRPr lang="en-US" sz="900" b="1" dirty="0">
                  <a:solidFill>
                    <a:schemeClr val="bg1"/>
                  </a:solidFill>
                  <a:latin typeface="Segoe UI" panose="020B0502040204020203" pitchFamily="34" charset="0"/>
                  <a:cs typeface="Segoe UI" panose="020B0502040204020203" pitchFamily="34" charset="0"/>
                </a:endParaRPr>
              </a:p>
            </p:txBody>
          </p:sp>
          <p:pic>
            <p:nvPicPr>
              <p:cNvPr id="53" name="Graphic 52">
                <a:extLst>
                  <a:ext uri="{FF2B5EF4-FFF2-40B4-BE49-F238E27FC236}">
                    <a16:creationId xmlns:a16="http://schemas.microsoft.com/office/drawing/2014/main" id="{D9D578EE-72FB-20FB-A6EA-962D829F37B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401823" y="4582525"/>
                <a:ext cx="341176" cy="341176"/>
              </a:xfrm>
              <a:prstGeom prst="rect">
                <a:avLst/>
              </a:prstGeom>
            </p:spPr>
          </p:pic>
        </p:grpSp>
        <p:grpSp>
          <p:nvGrpSpPr>
            <p:cNvPr id="21" name="Group 20">
              <a:extLst>
                <a:ext uri="{FF2B5EF4-FFF2-40B4-BE49-F238E27FC236}">
                  <a16:creationId xmlns:a16="http://schemas.microsoft.com/office/drawing/2014/main" id="{1D3EF11E-F0B6-0554-BD70-963D10329B03}"/>
                </a:ext>
              </a:extLst>
            </p:cNvPr>
            <p:cNvGrpSpPr/>
            <p:nvPr/>
          </p:nvGrpSpPr>
          <p:grpSpPr>
            <a:xfrm>
              <a:off x="5098637" y="2323919"/>
              <a:ext cx="1102629" cy="1102630"/>
              <a:chOff x="4021097" y="5648658"/>
              <a:chExt cx="1102629" cy="1102630"/>
            </a:xfrm>
          </p:grpSpPr>
          <p:sp>
            <p:nvSpPr>
              <p:cNvPr id="41" name="Freeform: Shape 40">
                <a:extLst>
                  <a:ext uri="{FF2B5EF4-FFF2-40B4-BE49-F238E27FC236}">
                    <a16:creationId xmlns:a16="http://schemas.microsoft.com/office/drawing/2014/main" id="{0545C719-D68F-6CF7-CB8D-F8AB8A6A46FF}"/>
                  </a:ext>
                </a:extLst>
              </p:cNvPr>
              <p:cNvSpPr/>
              <p:nvPr/>
            </p:nvSpPr>
            <p:spPr>
              <a:xfrm>
                <a:off x="4021097" y="564865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Social Responsibility</a:t>
                </a:r>
                <a:endParaRPr lang="en-US" sz="900" b="1" dirty="0">
                  <a:solidFill>
                    <a:schemeClr val="bg1"/>
                  </a:solidFill>
                  <a:latin typeface="Segoe UI" panose="020B0502040204020203" pitchFamily="34" charset="0"/>
                  <a:cs typeface="Segoe UI" panose="020B0502040204020203" pitchFamily="34" charset="0"/>
                </a:endParaRPr>
              </a:p>
            </p:txBody>
          </p:sp>
          <p:pic>
            <p:nvPicPr>
              <p:cNvPr id="49" name="Graphic 48">
                <a:extLst>
                  <a:ext uri="{FF2B5EF4-FFF2-40B4-BE49-F238E27FC236}">
                    <a16:creationId xmlns:a16="http://schemas.microsoft.com/office/drawing/2014/main" id="{CD7126D7-C25C-AFD6-7FE5-790B90247DB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401823" y="5793165"/>
                <a:ext cx="341176" cy="341176"/>
              </a:xfrm>
              <a:prstGeom prst="rect">
                <a:avLst/>
              </a:prstGeom>
            </p:spPr>
          </p:pic>
        </p:grpSp>
        <p:grpSp>
          <p:nvGrpSpPr>
            <p:cNvPr id="22" name="Group 21">
              <a:extLst>
                <a:ext uri="{FF2B5EF4-FFF2-40B4-BE49-F238E27FC236}">
                  <a16:creationId xmlns:a16="http://schemas.microsoft.com/office/drawing/2014/main" id="{9C037484-6BED-8256-6F89-1A5CD603200B}"/>
                </a:ext>
              </a:extLst>
            </p:cNvPr>
            <p:cNvGrpSpPr/>
            <p:nvPr/>
          </p:nvGrpSpPr>
          <p:grpSpPr>
            <a:xfrm>
              <a:off x="4514469" y="3068672"/>
              <a:ext cx="1102629" cy="1102630"/>
              <a:chOff x="4021097" y="6859298"/>
              <a:chExt cx="1102629" cy="1102630"/>
            </a:xfrm>
          </p:grpSpPr>
          <p:sp>
            <p:nvSpPr>
              <p:cNvPr id="35" name="Freeform: Shape 34">
                <a:extLst>
                  <a:ext uri="{FF2B5EF4-FFF2-40B4-BE49-F238E27FC236}">
                    <a16:creationId xmlns:a16="http://schemas.microsoft.com/office/drawing/2014/main" id="{E73F5926-5FA5-12F9-9AD2-5381C7E388E3}"/>
                  </a:ext>
                </a:extLst>
              </p:cNvPr>
              <p:cNvSpPr/>
              <p:nvPr/>
            </p:nvSpPr>
            <p:spPr>
              <a:xfrm>
                <a:off x="4021097" y="685929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Sustainability</a:t>
                </a:r>
              </a:p>
            </p:txBody>
          </p:sp>
          <p:pic>
            <p:nvPicPr>
              <p:cNvPr id="39" name="Graphic 38">
                <a:extLst>
                  <a:ext uri="{FF2B5EF4-FFF2-40B4-BE49-F238E27FC236}">
                    <a16:creationId xmlns:a16="http://schemas.microsoft.com/office/drawing/2014/main" id="{B999301D-155A-92B5-76E6-902CC873CD4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443444" y="6984850"/>
                <a:ext cx="257934" cy="379086"/>
              </a:xfrm>
              <a:prstGeom prst="rect">
                <a:avLst/>
              </a:prstGeom>
            </p:spPr>
          </p:pic>
        </p:grpSp>
        <p:grpSp>
          <p:nvGrpSpPr>
            <p:cNvPr id="27" name="Group 26">
              <a:extLst>
                <a:ext uri="{FF2B5EF4-FFF2-40B4-BE49-F238E27FC236}">
                  <a16:creationId xmlns:a16="http://schemas.microsoft.com/office/drawing/2014/main" id="{CFB328B8-E527-AD49-8583-45F090F32D4F}"/>
                </a:ext>
              </a:extLst>
            </p:cNvPr>
            <p:cNvGrpSpPr/>
            <p:nvPr/>
          </p:nvGrpSpPr>
          <p:grpSpPr>
            <a:xfrm>
              <a:off x="3355627" y="1568476"/>
              <a:ext cx="1102629" cy="1102630"/>
              <a:chOff x="4021097" y="2016738"/>
              <a:chExt cx="1102629" cy="1102630"/>
            </a:xfrm>
          </p:grpSpPr>
          <p:sp>
            <p:nvSpPr>
              <p:cNvPr id="28" name="Freeform: Shape 27">
                <a:extLst>
                  <a:ext uri="{FF2B5EF4-FFF2-40B4-BE49-F238E27FC236}">
                    <a16:creationId xmlns:a16="http://schemas.microsoft.com/office/drawing/2014/main" id="{93237E41-EF22-D9A2-B46A-472A66E86840}"/>
                  </a:ext>
                </a:extLst>
              </p:cNvPr>
              <p:cNvSpPr/>
              <p:nvPr/>
            </p:nvSpPr>
            <p:spPr>
              <a:xfrm>
                <a:off x="4021097" y="201673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Employment Attractiveness</a:t>
                </a:r>
              </a:p>
            </p:txBody>
          </p:sp>
          <p:pic>
            <p:nvPicPr>
              <p:cNvPr id="32" name="Graphic 31">
                <a:extLst>
                  <a:ext uri="{FF2B5EF4-FFF2-40B4-BE49-F238E27FC236}">
                    <a16:creationId xmlns:a16="http://schemas.microsoft.com/office/drawing/2014/main" id="{3EB0391B-FFAE-AEA0-901D-E6C9315F4FF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438379" y="2161246"/>
                <a:ext cx="268066" cy="341174"/>
              </a:xfrm>
              <a:prstGeom prst="rect">
                <a:avLst/>
              </a:prstGeom>
            </p:spPr>
          </p:pic>
        </p:grpSp>
      </p:grpSp>
    </p:spTree>
    <p:extLst>
      <p:ext uri="{BB962C8B-B14F-4D97-AF65-F5344CB8AC3E}">
        <p14:creationId xmlns:p14="http://schemas.microsoft.com/office/powerpoint/2010/main" val="364126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Object 110" hidden="1">
            <a:extLst>
              <a:ext uri="{FF2B5EF4-FFF2-40B4-BE49-F238E27FC236}">
                <a16:creationId xmlns:a16="http://schemas.microsoft.com/office/drawing/2014/main" id="{5E109539-49C1-D4E4-AE25-5FA2C6D7DF03}"/>
              </a:ext>
            </a:extLst>
          </p:cNvPr>
          <p:cNvGraphicFramePr>
            <a:graphicFrameLocks noChangeAspect="1"/>
          </p:cNvGraphicFramePr>
          <p:nvPr>
            <p:custDataLst>
              <p:tags r:id="rId1"/>
            </p:custDataLst>
            <p:extLst>
              <p:ext uri="{D42A27DB-BD31-4B8C-83A1-F6EECF244321}">
                <p14:modId xmlns:p14="http://schemas.microsoft.com/office/powerpoint/2010/main" val="2967971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11" name="Object 110" hidden="1">
                        <a:extLst>
                          <a:ext uri="{FF2B5EF4-FFF2-40B4-BE49-F238E27FC236}">
                            <a16:creationId xmlns:a16="http://schemas.microsoft.com/office/drawing/2014/main" id="{5E109539-49C1-D4E4-AE25-5FA2C6D7DF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Title 20">
            <a:extLst>
              <a:ext uri="{FF2B5EF4-FFF2-40B4-BE49-F238E27FC236}">
                <a16:creationId xmlns:a16="http://schemas.microsoft.com/office/drawing/2014/main" id="{27306B43-EEBD-1691-593C-1157598ADB08}"/>
              </a:ext>
            </a:extLst>
          </p:cNvPr>
          <p:cNvSpPr>
            <a:spLocks noGrp="1"/>
          </p:cNvSpPr>
          <p:nvPr>
            <p:ph type="title"/>
          </p:nvPr>
        </p:nvSpPr>
        <p:spPr>
          <a:xfrm>
            <a:off x="419100" y="573045"/>
            <a:ext cx="6934200" cy="215444"/>
          </a:xfrm>
        </p:spPr>
        <p:txBody>
          <a:bodyPr vert="horz"/>
          <a:lstStyle/>
          <a:p>
            <a:r>
              <a:rPr lang="es-ES_tradnl" dirty="0"/>
              <a:t>CORPORATE REPUTATION</a:t>
            </a:r>
          </a:p>
        </p:txBody>
      </p:sp>
      <p:sp>
        <p:nvSpPr>
          <p:cNvPr id="8"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60" name="TextBox 159">
            <a:extLst>
              <a:ext uri="{FF2B5EF4-FFF2-40B4-BE49-F238E27FC236}">
                <a16:creationId xmlns:a16="http://schemas.microsoft.com/office/drawing/2014/main" id="{2C2E3E1D-A49C-3E2E-4929-5337559A07DF}"/>
              </a:ext>
            </a:extLst>
          </p:cNvPr>
          <p:cNvSpPr txBox="1">
            <a:spLocks noChangeAspect="1"/>
          </p:cNvSpPr>
          <p:nvPr/>
        </p:nvSpPr>
        <p:spPr>
          <a:xfrm>
            <a:off x="1856774" y="201673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Competent management with a clear vision for the future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636569"/>
                </a:solidFill>
                <a:effectLst/>
                <a:uLnTx/>
                <a:uFillTx/>
                <a:latin typeface="Segoe UI" panose="020B0502040204020203" pitchFamily="34" charset="0"/>
                <a:ea typeface="+mn-ea"/>
                <a:cs typeface="Segoe UI" panose="020B0502040204020203" pitchFamily="34" charset="0"/>
              </a:rPr>
              <a:t>Has a strong and appealing leader</a:t>
            </a:r>
          </a:p>
        </p:txBody>
      </p:sp>
      <p:sp>
        <p:nvSpPr>
          <p:cNvPr id="161" name="TextBox 160">
            <a:extLst>
              <a:ext uri="{FF2B5EF4-FFF2-40B4-BE49-F238E27FC236}">
                <a16:creationId xmlns:a16="http://schemas.microsoft.com/office/drawing/2014/main" id="{AF2B2A86-5AFA-9D54-C77E-C6F3AC163143}"/>
              </a:ext>
            </a:extLst>
          </p:cNvPr>
          <p:cNvSpPr txBox="1"/>
          <p:nvPr/>
        </p:nvSpPr>
        <p:spPr>
          <a:xfrm>
            <a:off x="1856774" y="322737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Is a profitable company</a:t>
            </a:r>
          </a:p>
          <a:p>
            <a:pPr>
              <a:spcBef>
                <a:spcPts val="600"/>
              </a:spcBef>
            </a:pPr>
            <a:r>
              <a:rPr lang="en-US" sz="1000" dirty="0"/>
              <a:t>Has strong prospects for the future</a:t>
            </a:r>
            <a:endParaRPr lang="en-GB" sz="1000" dirty="0"/>
          </a:p>
        </p:txBody>
      </p:sp>
      <p:sp>
        <p:nvSpPr>
          <p:cNvPr id="162" name="TextBox 161">
            <a:extLst>
              <a:ext uri="{FF2B5EF4-FFF2-40B4-BE49-F238E27FC236}">
                <a16:creationId xmlns:a16="http://schemas.microsoft.com/office/drawing/2014/main" id="{3573610F-929A-C475-85CD-2068106622EB}"/>
              </a:ext>
            </a:extLst>
          </p:cNvPr>
          <p:cNvSpPr txBox="1"/>
          <p:nvPr/>
        </p:nvSpPr>
        <p:spPr>
          <a:xfrm>
            <a:off x="1856774" y="443801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Has a high-quality portfolio of products and services</a:t>
            </a:r>
          </a:p>
          <a:p>
            <a:pPr>
              <a:spcBef>
                <a:spcPts val="600"/>
              </a:spcBef>
            </a:pPr>
            <a:r>
              <a:rPr lang="en-US" sz="1000" dirty="0"/>
              <a:t>Its offering is in line with the needs of the customers</a:t>
            </a:r>
            <a:endParaRPr lang="en-GB" sz="1000" dirty="0"/>
          </a:p>
        </p:txBody>
      </p:sp>
      <p:sp>
        <p:nvSpPr>
          <p:cNvPr id="163" name="TextBox 162">
            <a:extLst>
              <a:ext uri="{FF2B5EF4-FFF2-40B4-BE49-F238E27FC236}">
                <a16:creationId xmlns:a16="http://schemas.microsoft.com/office/drawing/2014/main" id="{67B366D1-3B03-2CB1-6ADB-03B64F8B90A4}"/>
              </a:ext>
            </a:extLst>
          </p:cNvPr>
          <p:cNvSpPr txBox="1"/>
          <p:nvPr/>
        </p:nvSpPr>
        <p:spPr>
          <a:xfrm>
            <a:off x="1856774" y="564865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Efforts in sales and marketing lead to business growth</a:t>
            </a:r>
          </a:p>
          <a:p>
            <a:pPr>
              <a:spcBef>
                <a:spcPts val="600"/>
              </a:spcBef>
            </a:pPr>
            <a:r>
              <a:rPr lang="en-US" sz="1000" dirty="0"/>
              <a:t>Has a clear strategy and goal in mind</a:t>
            </a:r>
            <a:endParaRPr lang="en-GB" sz="1000" dirty="0"/>
          </a:p>
        </p:txBody>
      </p:sp>
      <p:sp>
        <p:nvSpPr>
          <p:cNvPr id="164" name="TextBox 163">
            <a:extLst>
              <a:ext uri="{FF2B5EF4-FFF2-40B4-BE49-F238E27FC236}">
                <a16:creationId xmlns:a16="http://schemas.microsoft.com/office/drawing/2014/main" id="{BD15F8E5-4598-1DDF-56BD-CE629F858A69}"/>
              </a:ext>
            </a:extLst>
          </p:cNvPr>
          <p:cNvSpPr txBox="1"/>
          <p:nvPr/>
        </p:nvSpPr>
        <p:spPr>
          <a:xfrm>
            <a:off x="1856774" y="685929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Is an innovative company</a:t>
            </a:r>
          </a:p>
          <a:p>
            <a:pPr>
              <a:spcBef>
                <a:spcPts val="600"/>
              </a:spcBef>
            </a:pPr>
            <a:r>
              <a:rPr lang="en-US" sz="1000" dirty="0"/>
              <a:t>Is a company that adapts to change quickly</a:t>
            </a:r>
            <a:endParaRPr lang="en-GB" sz="1000" dirty="0"/>
          </a:p>
        </p:txBody>
      </p:sp>
      <p:sp>
        <p:nvSpPr>
          <p:cNvPr id="233" name="TextBox 232">
            <a:extLst>
              <a:ext uri="{FF2B5EF4-FFF2-40B4-BE49-F238E27FC236}">
                <a16:creationId xmlns:a16="http://schemas.microsoft.com/office/drawing/2014/main" id="{CD40F4C8-7549-2F1E-7349-63313EA0BBE2}"/>
              </a:ext>
            </a:extLst>
          </p:cNvPr>
          <p:cNvSpPr txBox="1"/>
          <p:nvPr/>
        </p:nvSpPr>
        <p:spPr>
          <a:xfrm>
            <a:off x="1856774" y="8069939"/>
            <a:ext cx="5456521" cy="1102630"/>
          </a:xfrm>
          <a:custGeom>
            <a:avLst/>
            <a:gdLst>
              <a:gd name="connsiteX0" fmla="*/ 0 w 5354435"/>
              <a:gd name="connsiteY0" fmla="*/ 0 h 1102630"/>
              <a:gd name="connsiteX1" fmla="*/ 1459288 w 5354435"/>
              <a:gd name="connsiteY1" fmla="*/ 0 h 1102630"/>
              <a:gd name="connsiteX2" fmla="*/ 1941351 w 5354435"/>
              <a:gd name="connsiteY2" fmla="*/ 0 h 1102630"/>
              <a:gd name="connsiteX3" fmla="*/ 5354435 w 5354435"/>
              <a:gd name="connsiteY3" fmla="*/ 0 h 1102630"/>
              <a:gd name="connsiteX4" fmla="*/ 5354435 w 5354435"/>
              <a:gd name="connsiteY4" fmla="*/ 1102630 h 1102630"/>
              <a:gd name="connsiteX5" fmla="*/ 1941351 w 5354435"/>
              <a:gd name="connsiteY5" fmla="*/ 1102630 h 1102630"/>
              <a:gd name="connsiteX6" fmla="*/ 1459288 w 5354435"/>
              <a:gd name="connsiteY6" fmla="*/ 1102630 h 1102630"/>
              <a:gd name="connsiteX7" fmla="*/ 0 w 5354435"/>
              <a:gd name="connsiteY7" fmla="*/ 1102630 h 1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435" h="1102630">
                <a:moveTo>
                  <a:pt x="0" y="0"/>
                </a:moveTo>
                <a:lnTo>
                  <a:pt x="1459288" y="0"/>
                </a:lnTo>
                <a:lnTo>
                  <a:pt x="1941351" y="0"/>
                </a:lnTo>
                <a:lnTo>
                  <a:pt x="5354435" y="0"/>
                </a:lnTo>
                <a:lnTo>
                  <a:pt x="5354435" y="1102630"/>
                </a:lnTo>
                <a:lnTo>
                  <a:pt x="1941351" y="1102630"/>
                </a:lnTo>
                <a:lnTo>
                  <a:pt x="1459288" y="1102630"/>
                </a:lnTo>
                <a:lnTo>
                  <a:pt x="0" y="1102630"/>
                </a:lnTo>
                <a:close/>
              </a:path>
            </a:pathLst>
          </a:cu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r>
              <a:rPr lang="en-US" sz="1000" dirty="0"/>
              <a:t>To be developed based on the mission and vision of the company</a:t>
            </a:r>
            <a:endParaRPr lang="en-GB" sz="1000" dirty="0"/>
          </a:p>
        </p:txBody>
      </p:sp>
      <p:sp>
        <p:nvSpPr>
          <p:cNvPr id="196" name="TextBox 195">
            <a:extLst>
              <a:ext uri="{FF2B5EF4-FFF2-40B4-BE49-F238E27FC236}">
                <a16:creationId xmlns:a16="http://schemas.microsoft.com/office/drawing/2014/main" id="{19866722-4D8B-D23C-EAE7-9D4E444703A5}"/>
              </a:ext>
            </a:extLst>
          </p:cNvPr>
          <p:cNvSpPr txBox="1">
            <a:spLocks noChangeAspect="1"/>
          </p:cNvSpPr>
          <p:nvPr/>
        </p:nvSpPr>
        <p:spPr>
          <a:xfrm>
            <a:off x="5269858" y="201673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Is a great place to work</a:t>
            </a:r>
          </a:p>
          <a:p>
            <a:pPr>
              <a:spcBef>
                <a:spcPts val="600"/>
              </a:spcBef>
            </a:pPr>
            <a:r>
              <a:rPr lang="en-US" sz="1000" dirty="0"/>
              <a:t>Rewards employees fairly</a:t>
            </a:r>
            <a:endParaRPr lang="en-GB" sz="1000" dirty="0"/>
          </a:p>
        </p:txBody>
      </p:sp>
      <p:sp>
        <p:nvSpPr>
          <p:cNvPr id="197" name="TextBox 196">
            <a:extLst>
              <a:ext uri="{FF2B5EF4-FFF2-40B4-BE49-F238E27FC236}">
                <a16:creationId xmlns:a16="http://schemas.microsoft.com/office/drawing/2014/main" id="{1C350E11-F227-3E18-7266-EB2846223C26}"/>
              </a:ext>
            </a:extLst>
          </p:cNvPr>
          <p:cNvSpPr txBox="1"/>
          <p:nvPr/>
        </p:nvSpPr>
        <p:spPr>
          <a:xfrm>
            <a:off x="5269858" y="322737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Is fair in the way it does business</a:t>
            </a:r>
          </a:p>
          <a:p>
            <a:pPr>
              <a:spcBef>
                <a:spcPts val="600"/>
              </a:spcBef>
            </a:pPr>
            <a:r>
              <a:rPr lang="en-US" sz="1000" dirty="0"/>
              <a:t>Operates in an ethical way</a:t>
            </a:r>
            <a:endParaRPr lang="en-GB" sz="1000" dirty="0"/>
          </a:p>
        </p:txBody>
      </p:sp>
      <p:sp>
        <p:nvSpPr>
          <p:cNvPr id="198" name="TextBox 197">
            <a:extLst>
              <a:ext uri="{FF2B5EF4-FFF2-40B4-BE49-F238E27FC236}">
                <a16:creationId xmlns:a16="http://schemas.microsoft.com/office/drawing/2014/main" id="{7FF88665-1A88-29FB-C9C3-AF36987B3F65}"/>
              </a:ext>
            </a:extLst>
          </p:cNvPr>
          <p:cNvSpPr txBox="1"/>
          <p:nvPr/>
        </p:nvSpPr>
        <p:spPr>
          <a:xfrm>
            <a:off x="5269858" y="443801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Communicates in an open and transparent way Is open and honest</a:t>
            </a:r>
            <a:endParaRPr lang="en-GB" sz="1000" dirty="0"/>
          </a:p>
        </p:txBody>
      </p:sp>
      <p:sp>
        <p:nvSpPr>
          <p:cNvPr id="199" name="TextBox 198">
            <a:extLst>
              <a:ext uri="{FF2B5EF4-FFF2-40B4-BE49-F238E27FC236}">
                <a16:creationId xmlns:a16="http://schemas.microsoft.com/office/drawing/2014/main" id="{748C01A0-2A65-49C6-0795-1985A616CEF4}"/>
              </a:ext>
            </a:extLst>
          </p:cNvPr>
          <p:cNvSpPr txBox="1"/>
          <p:nvPr/>
        </p:nvSpPr>
        <p:spPr>
          <a:xfrm>
            <a:off x="5269858" y="564865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Put a lot of effort to contribute to an inclusive society</a:t>
            </a:r>
          </a:p>
          <a:p>
            <a:pPr>
              <a:spcBef>
                <a:spcPts val="600"/>
              </a:spcBef>
            </a:pPr>
            <a:r>
              <a:rPr lang="en-US" sz="1000" dirty="0"/>
              <a:t>It operates in a way that benefit society</a:t>
            </a:r>
            <a:endParaRPr lang="en-GB" sz="1000" dirty="0"/>
          </a:p>
        </p:txBody>
      </p:sp>
      <p:sp>
        <p:nvSpPr>
          <p:cNvPr id="200" name="TextBox 199">
            <a:extLst>
              <a:ext uri="{FF2B5EF4-FFF2-40B4-BE49-F238E27FC236}">
                <a16:creationId xmlns:a16="http://schemas.microsoft.com/office/drawing/2014/main" id="{B87157FA-FF9A-F183-5387-FDD1D178B7B6}"/>
              </a:ext>
            </a:extLst>
          </p:cNvPr>
          <p:cNvSpPr txBox="1"/>
          <p:nvPr/>
        </p:nvSpPr>
        <p:spPr>
          <a:xfrm>
            <a:off x="5269858" y="6859299"/>
            <a:ext cx="2043438" cy="1102630"/>
          </a:xfrm>
          <a:prstGeom prst="rect">
            <a:avLst/>
          </a:prstGeom>
          <a:solidFill>
            <a:schemeClr val="bg1">
              <a:lumMod val="95000"/>
            </a:schemeClr>
          </a:solidFill>
        </p:spPr>
        <p:txBody>
          <a:bodyPr wrap="square" lIns="108000" rtlCol="0" anchor="ctr">
            <a:no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srgbClr val="636569"/>
                </a:solidFill>
                <a:effectLst/>
                <a:uLnTx/>
                <a:uFillTx/>
                <a:latin typeface="Segoe UI" panose="020B0502040204020203" pitchFamily="34" charset="0"/>
                <a:cs typeface="Segoe UI" panose="020B0502040204020203" pitchFamily="34" charset="0"/>
              </a:defRPr>
            </a:lvl1pPr>
          </a:lstStyle>
          <a:p>
            <a:pPr>
              <a:spcBef>
                <a:spcPts val="600"/>
              </a:spcBef>
            </a:pPr>
            <a:r>
              <a:rPr lang="en-US" sz="1000" dirty="0"/>
              <a:t>Is an environmentally responsible company (wise resource use, reduce emissions, prevent pollution and waste, and reduce energy use).</a:t>
            </a:r>
          </a:p>
        </p:txBody>
      </p:sp>
      <p:grpSp>
        <p:nvGrpSpPr>
          <p:cNvPr id="7" name="Groupe 41">
            <a:extLst>
              <a:ext uri="{FF2B5EF4-FFF2-40B4-BE49-F238E27FC236}">
                <a16:creationId xmlns:a16="http://schemas.microsoft.com/office/drawing/2014/main" id="{D8070EE3-1302-2FA9-3A0A-A76164930672}"/>
              </a:ext>
            </a:extLst>
          </p:cNvPr>
          <p:cNvGrpSpPr/>
          <p:nvPr/>
        </p:nvGrpSpPr>
        <p:grpSpPr>
          <a:xfrm rot="16200000">
            <a:off x="1306131" y="2531179"/>
            <a:ext cx="1101600" cy="72000"/>
            <a:chOff x="7931496" y="1808163"/>
            <a:chExt cx="3385792" cy="519857"/>
          </a:xfrm>
          <a:solidFill>
            <a:srgbClr val="00739A"/>
          </a:solidFill>
        </p:grpSpPr>
        <p:sp>
          <p:nvSpPr>
            <p:cNvPr id="46" name="Rectangle 45">
              <a:extLst>
                <a:ext uri="{FF2B5EF4-FFF2-40B4-BE49-F238E27FC236}">
                  <a16:creationId xmlns:a16="http://schemas.microsoft.com/office/drawing/2014/main" id="{126DDADA-7B92-C67B-C342-349251CF4335}"/>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47" name="Rectangle: Top Corners Rounded 19">
              <a:extLst>
                <a:ext uri="{FF2B5EF4-FFF2-40B4-BE49-F238E27FC236}">
                  <a16:creationId xmlns:a16="http://schemas.microsoft.com/office/drawing/2014/main" id="{7AC2B7D8-CFC1-252F-5BE6-74559A7A0F32}"/>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9" name="Groupe 41">
            <a:extLst>
              <a:ext uri="{FF2B5EF4-FFF2-40B4-BE49-F238E27FC236}">
                <a16:creationId xmlns:a16="http://schemas.microsoft.com/office/drawing/2014/main" id="{0FB368BD-2D57-3341-0FA7-2F1B53CD861D}"/>
              </a:ext>
            </a:extLst>
          </p:cNvPr>
          <p:cNvGrpSpPr/>
          <p:nvPr/>
        </p:nvGrpSpPr>
        <p:grpSpPr>
          <a:xfrm rot="16200000">
            <a:off x="1306131" y="3742096"/>
            <a:ext cx="1101600" cy="72000"/>
            <a:chOff x="7931496" y="1808163"/>
            <a:chExt cx="3385792" cy="519857"/>
          </a:xfrm>
          <a:solidFill>
            <a:srgbClr val="00739A"/>
          </a:solidFill>
        </p:grpSpPr>
        <p:sp>
          <p:nvSpPr>
            <p:cNvPr id="44" name="Rectangle 43">
              <a:extLst>
                <a:ext uri="{FF2B5EF4-FFF2-40B4-BE49-F238E27FC236}">
                  <a16:creationId xmlns:a16="http://schemas.microsoft.com/office/drawing/2014/main" id="{5DD9091A-E1F6-D199-E3D9-B06EB77EE51E}"/>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45" name="Rectangle: Top Corners Rounded 19">
              <a:extLst>
                <a:ext uri="{FF2B5EF4-FFF2-40B4-BE49-F238E27FC236}">
                  <a16:creationId xmlns:a16="http://schemas.microsoft.com/office/drawing/2014/main" id="{A4D25B4F-B7F1-0D1C-DA39-2B02298A312D}"/>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10" name="Groupe 41">
            <a:extLst>
              <a:ext uri="{FF2B5EF4-FFF2-40B4-BE49-F238E27FC236}">
                <a16:creationId xmlns:a16="http://schemas.microsoft.com/office/drawing/2014/main" id="{9CBCE803-9A33-6325-392B-A54FF9AB479A}"/>
              </a:ext>
            </a:extLst>
          </p:cNvPr>
          <p:cNvGrpSpPr/>
          <p:nvPr/>
        </p:nvGrpSpPr>
        <p:grpSpPr>
          <a:xfrm rot="16200000">
            <a:off x="1306131" y="4953014"/>
            <a:ext cx="1101600" cy="72000"/>
            <a:chOff x="7931496" y="1808163"/>
            <a:chExt cx="3385792" cy="519857"/>
          </a:xfrm>
          <a:solidFill>
            <a:srgbClr val="00739A"/>
          </a:solidFill>
        </p:grpSpPr>
        <p:sp>
          <p:nvSpPr>
            <p:cNvPr id="42" name="Rectangle 41">
              <a:extLst>
                <a:ext uri="{FF2B5EF4-FFF2-40B4-BE49-F238E27FC236}">
                  <a16:creationId xmlns:a16="http://schemas.microsoft.com/office/drawing/2014/main" id="{8E1A7055-46D7-C7AE-3748-BCB6F8F795CE}"/>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43" name="Rectangle: Top Corners Rounded 19">
              <a:extLst>
                <a:ext uri="{FF2B5EF4-FFF2-40B4-BE49-F238E27FC236}">
                  <a16:creationId xmlns:a16="http://schemas.microsoft.com/office/drawing/2014/main" id="{BD4AAB68-7027-34B9-707E-E93767C1DA13}"/>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12" name="Groupe 41">
            <a:extLst>
              <a:ext uri="{FF2B5EF4-FFF2-40B4-BE49-F238E27FC236}">
                <a16:creationId xmlns:a16="http://schemas.microsoft.com/office/drawing/2014/main" id="{B8870BAD-5421-DD0B-9128-1CA3D49AD7DB}"/>
              </a:ext>
            </a:extLst>
          </p:cNvPr>
          <p:cNvGrpSpPr/>
          <p:nvPr/>
        </p:nvGrpSpPr>
        <p:grpSpPr>
          <a:xfrm rot="16200000">
            <a:off x="1306131" y="6163931"/>
            <a:ext cx="1101600" cy="72000"/>
            <a:chOff x="7931496" y="1808163"/>
            <a:chExt cx="3385792" cy="519857"/>
          </a:xfrm>
          <a:solidFill>
            <a:srgbClr val="00739A"/>
          </a:solidFill>
        </p:grpSpPr>
        <p:sp>
          <p:nvSpPr>
            <p:cNvPr id="40" name="Rectangle 39">
              <a:extLst>
                <a:ext uri="{FF2B5EF4-FFF2-40B4-BE49-F238E27FC236}">
                  <a16:creationId xmlns:a16="http://schemas.microsoft.com/office/drawing/2014/main" id="{59C25649-4684-EB16-3207-64A6212AC9AB}"/>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41" name="Rectangle: Top Corners Rounded 19">
              <a:extLst>
                <a:ext uri="{FF2B5EF4-FFF2-40B4-BE49-F238E27FC236}">
                  <a16:creationId xmlns:a16="http://schemas.microsoft.com/office/drawing/2014/main" id="{5B6DF6A0-9DDD-BFC3-F0D7-833EB423ACF4}"/>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14" name="Groupe 41">
            <a:extLst>
              <a:ext uri="{FF2B5EF4-FFF2-40B4-BE49-F238E27FC236}">
                <a16:creationId xmlns:a16="http://schemas.microsoft.com/office/drawing/2014/main" id="{07B6F51A-A90F-CD87-2F86-D859D15CD58A}"/>
              </a:ext>
            </a:extLst>
          </p:cNvPr>
          <p:cNvGrpSpPr/>
          <p:nvPr/>
        </p:nvGrpSpPr>
        <p:grpSpPr>
          <a:xfrm rot="16200000">
            <a:off x="1306131" y="7374848"/>
            <a:ext cx="1101600" cy="72000"/>
            <a:chOff x="7931496" y="1808163"/>
            <a:chExt cx="3385792" cy="519857"/>
          </a:xfrm>
          <a:solidFill>
            <a:srgbClr val="00739A"/>
          </a:solidFill>
        </p:grpSpPr>
        <p:sp>
          <p:nvSpPr>
            <p:cNvPr id="38" name="Rectangle 37">
              <a:extLst>
                <a:ext uri="{FF2B5EF4-FFF2-40B4-BE49-F238E27FC236}">
                  <a16:creationId xmlns:a16="http://schemas.microsoft.com/office/drawing/2014/main" id="{DDE2E0AF-98C6-1B82-EB83-4025E662A2C3}"/>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39" name="Rectangle: Top Corners Rounded 19">
              <a:extLst>
                <a:ext uri="{FF2B5EF4-FFF2-40B4-BE49-F238E27FC236}">
                  <a16:creationId xmlns:a16="http://schemas.microsoft.com/office/drawing/2014/main" id="{34FF0EAF-758C-C3F8-D6FC-DD3F5E090E34}"/>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15" name="Groupe 41">
            <a:extLst>
              <a:ext uri="{FF2B5EF4-FFF2-40B4-BE49-F238E27FC236}">
                <a16:creationId xmlns:a16="http://schemas.microsoft.com/office/drawing/2014/main" id="{24F45EEE-1238-30E3-3CC2-70F88B7B2AC1}"/>
              </a:ext>
            </a:extLst>
          </p:cNvPr>
          <p:cNvGrpSpPr/>
          <p:nvPr/>
        </p:nvGrpSpPr>
        <p:grpSpPr>
          <a:xfrm rot="16200000">
            <a:off x="1306131" y="8585769"/>
            <a:ext cx="1101600" cy="72000"/>
            <a:chOff x="7931496" y="1808163"/>
            <a:chExt cx="3385792" cy="519857"/>
          </a:xfrm>
          <a:solidFill>
            <a:srgbClr val="98989A"/>
          </a:solidFill>
        </p:grpSpPr>
        <p:sp>
          <p:nvSpPr>
            <p:cNvPr id="36" name="Rectangle 35">
              <a:extLst>
                <a:ext uri="{FF2B5EF4-FFF2-40B4-BE49-F238E27FC236}">
                  <a16:creationId xmlns:a16="http://schemas.microsoft.com/office/drawing/2014/main" id="{FB63111C-9FD0-83AB-0CF6-7D1209B70AE1}"/>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37" name="Rectangle: Top Corners Rounded 19">
              <a:extLst>
                <a:ext uri="{FF2B5EF4-FFF2-40B4-BE49-F238E27FC236}">
                  <a16:creationId xmlns:a16="http://schemas.microsoft.com/office/drawing/2014/main" id="{6AFB4D4A-C110-1966-73D9-2AA42248482E}"/>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92" name="Group 91">
            <a:extLst>
              <a:ext uri="{FF2B5EF4-FFF2-40B4-BE49-F238E27FC236}">
                <a16:creationId xmlns:a16="http://schemas.microsoft.com/office/drawing/2014/main" id="{4090702A-5F02-9217-05DC-E3611697FBA5}"/>
              </a:ext>
            </a:extLst>
          </p:cNvPr>
          <p:cNvGrpSpPr/>
          <p:nvPr/>
        </p:nvGrpSpPr>
        <p:grpSpPr>
          <a:xfrm>
            <a:off x="608013" y="3227378"/>
            <a:ext cx="1102629" cy="1102630"/>
            <a:chOff x="608013" y="3227378"/>
            <a:chExt cx="1102629" cy="1102630"/>
          </a:xfrm>
        </p:grpSpPr>
        <p:sp>
          <p:nvSpPr>
            <p:cNvPr id="17" name="Freeform: Shape 16">
              <a:extLst>
                <a:ext uri="{FF2B5EF4-FFF2-40B4-BE49-F238E27FC236}">
                  <a16:creationId xmlns:a16="http://schemas.microsoft.com/office/drawing/2014/main" id="{FA1401AA-B538-153E-2F21-EE7662005BB8}"/>
                </a:ext>
              </a:extLst>
            </p:cNvPr>
            <p:cNvSpPr/>
            <p:nvPr/>
          </p:nvSpPr>
          <p:spPr>
            <a:xfrm>
              <a:off x="608013" y="322737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Business Performance </a:t>
              </a:r>
            </a:p>
          </p:txBody>
        </p:sp>
        <p:pic>
          <p:nvPicPr>
            <p:cNvPr id="25" name="Graphic 24">
              <a:extLst>
                <a:ext uri="{FF2B5EF4-FFF2-40B4-BE49-F238E27FC236}">
                  <a16:creationId xmlns:a16="http://schemas.microsoft.com/office/drawing/2014/main" id="{27051E3F-10C3-9B72-BE11-961DE21C4F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8737" y="3387631"/>
              <a:ext cx="341180" cy="309684"/>
            </a:xfrm>
            <a:prstGeom prst="rect">
              <a:avLst/>
            </a:prstGeom>
          </p:spPr>
        </p:pic>
      </p:grpSp>
      <p:grpSp>
        <p:nvGrpSpPr>
          <p:cNvPr id="91" name="Group 90">
            <a:extLst>
              <a:ext uri="{FF2B5EF4-FFF2-40B4-BE49-F238E27FC236}">
                <a16:creationId xmlns:a16="http://schemas.microsoft.com/office/drawing/2014/main" id="{5D97B2CF-8219-B348-FA50-0935C1397A22}"/>
              </a:ext>
            </a:extLst>
          </p:cNvPr>
          <p:cNvGrpSpPr/>
          <p:nvPr/>
        </p:nvGrpSpPr>
        <p:grpSpPr>
          <a:xfrm>
            <a:off x="608013" y="2016738"/>
            <a:ext cx="1102629" cy="1102630"/>
            <a:chOff x="608013" y="2016738"/>
            <a:chExt cx="1102629" cy="1102630"/>
          </a:xfrm>
        </p:grpSpPr>
        <p:sp>
          <p:nvSpPr>
            <p:cNvPr id="16" name="Freeform: Shape 15">
              <a:extLst>
                <a:ext uri="{FF2B5EF4-FFF2-40B4-BE49-F238E27FC236}">
                  <a16:creationId xmlns:a16="http://schemas.microsoft.com/office/drawing/2014/main" id="{2A162BA8-AA8E-2297-812F-8FEEC6496F1E}"/>
                </a:ext>
              </a:extLst>
            </p:cNvPr>
            <p:cNvSpPr/>
            <p:nvPr/>
          </p:nvSpPr>
          <p:spPr>
            <a:xfrm>
              <a:off x="608013" y="201673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Leadership</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Quality</a:t>
              </a:r>
            </a:p>
          </p:txBody>
        </p:sp>
        <p:pic>
          <p:nvPicPr>
            <p:cNvPr id="27" name="Graphic 26">
              <a:extLst>
                <a:ext uri="{FF2B5EF4-FFF2-40B4-BE49-F238E27FC236}">
                  <a16:creationId xmlns:a16="http://schemas.microsoft.com/office/drawing/2014/main" id="{7AA01325-D24E-71A8-290C-57130B1CFD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8739" y="2161245"/>
              <a:ext cx="341176" cy="341176"/>
            </a:xfrm>
            <a:prstGeom prst="rect">
              <a:avLst/>
            </a:prstGeom>
          </p:spPr>
        </p:pic>
      </p:grpSp>
      <p:grpSp>
        <p:nvGrpSpPr>
          <p:cNvPr id="93" name="Group 92">
            <a:extLst>
              <a:ext uri="{FF2B5EF4-FFF2-40B4-BE49-F238E27FC236}">
                <a16:creationId xmlns:a16="http://schemas.microsoft.com/office/drawing/2014/main" id="{248EB087-913C-CE3C-C75F-26E543AB46F2}"/>
              </a:ext>
            </a:extLst>
          </p:cNvPr>
          <p:cNvGrpSpPr/>
          <p:nvPr/>
        </p:nvGrpSpPr>
        <p:grpSpPr>
          <a:xfrm>
            <a:off x="608013" y="4438018"/>
            <a:ext cx="1102629" cy="1102630"/>
            <a:chOff x="608013" y="4438018"/>
            <a:chExt cx="1102629" cy="1102630"/>
          </a:xfrm>
        </p:grpSpPr>
        <p:sp>
          <p:nvSpPr>
            <p:cNvPr id="18" name="Freeform: Shape 17">
              <a:extLst>
                <a:ext uri="{FF2B5EF4-FFF2-40B4-BE49-F238E27FC236}">
                  <a16:creationId xmlns:a16="http://schemas.microsoft.com/office/drawing/2014/main" id="{C09030B7-C6B6-F7A9-4A3E-78670B86CE81}"/>
                </a:ext>
              </a:extLst>
            </p:cNvPr>
            <p:cNvSpPr/>
            <p:nvPr/>
          </p:nvSpPr>
          <p:spPr>
            <a:xfrm>
              <a:off x="608013" y="443801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Product &amp;</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Service Culture Quality</a:t>
              </a:r>
            </a:p>
          </p:txBody>
        </p:sp>
        <p:pic>
          <p:nvPicPr>
            <p:cNvPr id="29" name="Graphic 28">
              <a:extLst>
                <a:ext uri="{FF2B5EF4-FFF2-40B4-BE49-F238E27FC236}">
                  <a16:creationId xmlns:a16="http://schemas.microsoft.com/office/drawing/2014/main" id="{895EA2B7-C8B9-CB61-1D57-8450861BFF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2048" y="4582525"/>
              <a:ext cx="234558" cy="341176"/>
            </a:xfrm>
            <a:prstGeom prst="rect">
              <a:avLst/>
            </a:prstGeom>
          </p:spPr>
        </p:pic>
      </p:grpSp>
      <p:grpSp>
        <p:nvGrpSpPr>
          <p:cNvPr id="94" name="Group 93">
            <a:extLst>
              <a:ext uri="{FF2B5EF4-FFF2-40B4-BE49-F238E27FC236}">
                <a16:creationId xmlns:a16="http://schemas.microsoft.com/office/drawing/2014/main" id="{1937C419-B20C-CAEC-968F-3116F90E5C91}"/>
              </a:ext>
            </a:extLst>
          </p:cNvPr>
          <p:cNvGrpSpPr/>
          <p:nvPr/>
        </p:nvGrpSpPr>
        <p:grpSpPr>
          <a:xfrm>
            <a:off x="608013" y="5648658"/>
            <a:ext cx="1102629" cy="1102630"/>
            <a:chOff x="608013" y="5648658"/>
            <a:chExt cx="1102629" cy="1102630"/>
          </a:xfrm>
        </p:grpSpPr>
        <p:sp>
          <p:nvSpPr>
            <p:cNvPr id="19" name="Freeform: Shape 18">
              <a:extLst>
                <a:ext uri="{FF2B5EF4-FFF2-40B4-BE49-F238E27FC236}">
                  <a16:creationId xmlns:a16="http://schemas.microsoft.com/office/drawing/2014/main" id="{7F990429-BD95-9478-2D9D-BBC4ACCBF8D7}"/>
                </a:ext>
              </a:extLst>
            </p:cNvPr>
            <p:cNvSpPr/>
            <p:nvPr/>
          </p:nvSpPr>
          <p:spPr>
            <a:xfrm>
              <a:off x="608013" y="564865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468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Marketing</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&amp; Sales Effective-</a:t>
              </a:r>
              <a:br>
                <a:rPr lang="en-US" sz="900" b="1" dirty="0">
                  <a:solidFill>
                    <a:schemeClr val="bg1"/>
                  </a:solidFill>
                  <a:latin typeface="Segoe UI" panose="020B0502040204020203" pitchFamily="34" charset="0"/>
                  <a:cs typeface="Segoe UI" panose="020B0502040204020203" pitchFamily="34" charset="0"/>
                </a:rPr>
              </a:br>
              <a:r>
                <a:rPr lang="en-US" sz="900" b="1" dirty="0">
                  <a:solidFill>
                    <a:schemeClr val="bg1"/>
                  </a:solidFill>
                  <a:latin typeface="Segoe UI" panose="020B0502040204020203" pitchFamily="34" charset="0"/>
                  <a:cs typeface="Segoe UI" panose="020B0502040204020203" pitchFamily="34" charset="0"/>
                </a:rPr>
                <a:t>ness</a:t>
              </a:r>
            </a:p>
          </p:txBody>
        </p:sp>
        <p:pic>
          <p:nvPicPr>
            <p:cNvPr id="31" name="Graphic 30">
              <a:extLst>
                <a:ext uri="{FF2B5EF4-FFF2-40B4-BE49-F238E27FC236}">
                  <a16:creationId xmlns:a16="http://schemas.microsoft.com/office/drawing/2014/main" id="{B0249A31-C6F0-CB73-1106-D51570DF54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8738" y="5766625"/>
              <a:ext cx="341178" cy="321106"/>
            </a:xfrm>
            <a:prstGeom prst="rect">
              <a:avLst/>
            </a:prstGeom>
          </p:spPr>
        </p:pic>
      </p:grpSp>
      <p:grpSp>
        <p:nvGrpSpPr>
          <p:cNvPr id="95" name="Group 94">
            <a:extLst>
              <a:ext uri="{FF2B5EF4-FFF2-40B4-BE49-F238E27FC236}">
                <a16:creationId xmlns:a16="http://schemas.microsoft.com/office/drawing/2014/main" id="{ED455456-03B3-3E6E-F358-71CFFE6F4958}"/>
              </a:ext>
            </a:extLst>
          </p:cNvPr>
          <p:cNvGrpSpPr/>
          <p:nvPr/>
        </p:nvGrpSpPr>
        <p:grpSpPr>
          <a:xfrm>
            <a:off x="608013" y="6859298"/>
            <a:ext cx="1102629" cy="1102630"/>
            <a:chOff x="608013" y="6859298"/>
            <a:chExt cx="1102629" cy="1102630"/>
          </a:xfrm>
        </p:grpSpPr>
        <p:sp>
          <p:nvSpPr>
            <p:cNvPr id="20" name="Freeform: Shape 19">
              <a:extLst>
                <a:ext uri="{FF2B5EF4-FFF2-40B4-BE49-F238E27FC236}">
                  <a16:creationId xmlns:a16="http://schemas.microsoft.com/office/drawing/2014/main" id="{9EE32D37-5D57-A8F8-3881-8421F0BF0416}"/>
                </a:ext>
              </a:extLst>
            </p:cNvPr>
            <p:cNvSpPr/>
            <p:nvPr/>
          </p:nvSpPr>
          <p:spPr>
            <a:xfrm>
              <a:off x="608013" y="685929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Innovation</a:t>
              </a:r>
              <a:endParaRPr lang="en-US" sz="900" b="1" dirty="0">
                <a:solidFill>
                  <a:schemeClr val="bg1"/>
                </a:solidFill>
                <a:latin typeface="Segoe UI" panose="020B0502040204020203" pitchFamily="34" charset="0"/>
                <a:cs typeface="Segoe UI" panose="020B0502040204020203" pitchFamily="34" charset="0"/>
              </a:endParaRPr>
            </a:p>
          </p:txBody>
        </p:sp>
        <p:pic>
          <p:nvPicPr>
            <p:cNvPr id="33" name="Graphic 32">
              <a:extLst>
                <a:ext uri="{FF2B5EF4-FFF2-40B4-BE49-F238E27FC236}">
                  <a16:creationId xmlns:a16="http://schemas.microsoft.com/office/drawing/2014/main" id="{858BCF83-0A4C-21F4-4291-DA9A47BB79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8738" y="6995415"/>
              <a:ext cx="341178" cy="357956"/>
            </a:xfrm>
            <a:prstGeom prst="rect">
              <a:avLst/>
            </a:prstGeom>
          </p:spPr>
        </p:pic>
      </p:grpSp>
      <p:pic>
        <p:nvPicPr>
          <p:cNvPr id="35" name="Graphic 34">
            <a:extLst>
              <a:ext uri="{FF2B5EF4-FFF2-40B4-BE49-F238E27FC236}">
                <a16:creationId xmlns:a16="http://schemas.microsoft.com/office/drawing/2014/main" id="{DD4012BD-D1AC-2FE1-B189-7E91653751E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1333" y="8157334"/>
            <a:ext cx="235988" cy="379202"/>
          </a:xfrm>
          <a:prstGeom prst="rect">
            <a:avLst/>
          </a:prstGeom>
        </p:spPr>
      </p:pic>
      <p:grpSp>
        <p:nvGrpSpPr>
          <p:cNvPr id="49" name="Groupe 41">
            <a:extLst>
              <a:ext uri="{FF2B5EF4-FFF2-40B4-BE49-F238E27FC236}">
                <a16:creationId xmlns:a16="http://schemas.microsoft.com/office/drawing/2014/main" id="{77A089FB-732C-69E9-DDDA-F8A7C793937A}"/>
              </a:ext>
            </a:extLst>
          </p:cNvPr>
          <p:cNvGrpSpPr/>
          <p:nvPr/>
        </p:nvGrpSpPr>
        <p:grpSpPr>
          <a:xfrm rot="16200000">
            <a:off x="4719215" y="2531179"/>
            <a:ext cx="1101600" cy="72000"/>
            <a:chOff x="7931496" y="1808163"/>
            <a:chExt cx="3385792" cy="519857"/>
          </a:xfrm>
          <a:solidFill>
            <a:srgbClr val="00739A"/>
          </a:solidFill>
        </p:grpSpPr>
        <p:sp>
          <p:nvSpPr>
            <p:cNvPr id="84" name="Rectangle 83">
              <a:extLst>
                <a:ext uri="{FF2B5EF4-FFF2-40B4-BE49-F238E27FC236}">
                  <a16:creationId xmlns:a16="http://schemas.microsoft.com/office/drawing/2014/main" id="{D2E5E36C-3887-BF00-1F42-BA09E5382CC9}"/>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85" name="Rectangle: Top Corners Rounded 19">
              <a:extLst>
                <a:ext uri="{FF2B5EF4-FFF2-40B4-BE49-F238E27FC236}">
                  <a16:creationId xmlns:a16="http://schemas.microsoft.com/office/drawing/2014/main" id="{A5C8AE2E-50E9-8596-37C5-0529B0472641}"/>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50" name="Groupe 41">
            <a:extLst>
              <a:ext uri="{FF2B5EF4-FFF2-40B4-BE49-F238E27FC236}">
                <a16:creationId xmlns:a16="http://schemas.microsoft.com/office/drawing/2014/main" id="{53EA9BEA-D912-A7BB-22B0-A21DE0000A8B}"/>
              </a:ext>
            </a:extLst>
          </p:cNvPr>
          <p:cNvGrpSpPr/>
          <p:nvPr/>
        </p:nvGrpSpPr>
        <p:grpSpPr>
          <a:xfrm rot="16200000">
            <a:off x="4719215" y="3742096"/>
            <a:ext cx="1101600" cy="72000"/>
            <a:chOff x="7931496" y="1808163"/>
            <a:chExt cx="3385792" cy="519857"/>
          </a:xfrm>
          <a:solidFill>
            <a:srgbClr val="00739A"/>
          </a:solidFill>
        </p:grpSpPr>
        <p:sp>
          <p:nvSpPr>
            <p:cNvPr id="79" name="Rectangle 78">
              <a:extLst>
                <a:ext uri="{FF2B5EF4-FFF2-40B4-BE49-F238E27FC236}">
                  <a16:creationId xmlns:a16="http://schemas.microsoft.com/office/drawing/2014/main" id="{5FF78ADE-2084-8956-E473-63B4BC6558F5}"/>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80" name="Rectangle: Top Corners Rounded 19">
              <a:extLst>
                <a:ext uri="{FF2B5EF4-FFF2-40B4-BE49-F238E27FC236}">
                  <a16:creationId xmlns:a16="http://schemas.microsoft.com/office/drawing/2014/main" id="{2C2E832A-9A09-7C06-F0E1-C5C049C9AB17}"/>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51" name="Groupe 41">
            <a:extLst>
              <a:ext uri="{FF2B5EF4-FFF2-40B4-BE49-F238E27FC236}">
                <a16:creationId xmlns:a16="http://schemas.microsoft.com/office/drawing/2014/main" id="{561DBAD5-8265-3D21-1B3D-3322873C8CBA}"/>
              </a:ext>
            </a:extLst>
          </p:cNvPr>
          <p:cNvGrpSpPr/>
          <p:nvPr/>
        </p:nvGrpSpPr>
        <p:grpSpPr>
          <a:xfrm rot="16200000">
            <a:off x="4719215" y="4953014"/>
            <a:ext cx="1101600" cy="72000"/>
            <a:chOff x="7931496" y="1808163"/>
            <a:chExt cx="3385792" cy="519857"/>
          </a:xfrm>
          <a:solidFill>
            <a:srgbClr val="00739A"/>
          </a:solidFill>
        </p:grpSpPr>
        <p:sp>
          <p:nvSpPr>
            <p:cNvPr id="74" name="Rectangle 73">
              <a:extLst>
                <a:ext uri="{FF2B5EF4-FFF2-40B4-BE49-F238E27FC236}">
                  <a16:creationId xmlns:a16="http://schemas.microsoft.com/office/drawing/2014/main" id="{42400B59-E670-1F80-DD89-3B9D59983723}"/>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78" name="Rectangle: Top Corners Rounded 19">
              <a:extLst>
                <a:ext uri="{FF2B5EF4-FFF2-40B4-BE49-F238E27FC236}">
                  <a16:creationId xmlns:a16="http://schemas.microsoft.com/office/drawing/2014/main" id="{928AC0A6-9B34-A4E2-1B64-A7BD051B9784}"/>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52" name="Groupe 41">
            <a:extLst>
              <a:ext uri="{FF2B5EF4-FFF2-40B4-BE49-F238E27FC236}">
                <a16:creationId xmlns:a16="http://schemas.microsoft.com/office/drawing/2014/main" id="{BF5F9CC2-9260-08BB-FA05-051503210A48}"/>
              </a:ext>
            </a:extLst>
          </p:cNvPr>
          <p:cNvGrpSpPr/>
          <p:nvPr/>
        </p:nvGrpSpPr>
        <p:grpSpPr>
          <a:xfrm rot="16200000">
            <a:off x="4719215" y="6163931"/>
            <a:ext cx="1101600" cy="72000"/>
            <a:chOff x="7931496" y="1808163"/>
            <a:chExt cx="3385792" cy="519857"/>
          </a:xfrm>
          <a:solidFill>
            <a:srgbClr val="00739A"/>
          </a:solidFill>
        </p:grpSpPr>
        <p:sp>
          <p:nvSpPr>
            <p:cNvPr id="72" name="Rectangle 71">
              <a:extLst>
                <a:ext uri="{FF2B5EF4-FFF2-40B4-BE49-F238E27FC236}">
                  <a16:creationId xmlns:a16="http://schemas.microsoft.com/office/drawing/2014/main" id="{AB4AC37C-B387-B00E-D462-95AD4DAE8856}"/>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73" name="Rectangle: Top Corners Rounded 19">
              <a:extLst>
                <a:ext uri="{FF2B5EF4-FFF2-40B4-BE49-F238E27FC236}">
                  <a16:creationId xmlns:a16="http://schemas.microsoft.com/office/drawing/2014/main" id="{7D41907F-9A9B-0507-023D-7BE743C06F43}"/>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53" name="Groupe 41">
            <a:extLst>
              <a:ext uri="{FF2B5EF4-FFF2-40B4-BE49-F238E27FC236}">
                <a16:creationId xmlns:a16="http://schemas.microsoft.com/office/drawing/2014/main" id="{C7F1AA1C-9ADB-1F7F-63FF-227D03138F09}"/>
              </a:ext>
            </a:extLst>
          </p:cNvPr>
          <p:cNvGrpSpPr/>
          <p:nvPr/>
        </p:nvGrpSpPr>
        <p:grpSpPr>
          <a:xfrm rot="16200000">
            <a:off x="4719215" y="7374848"/>
            <a:ext cx="1101600" cy="72000"/>
            <a:chOff x="7931496" y="1808163"/>
            <a:chExt cx="3385792" cy="519857"/>
          </a:xfrm>
          <a:solidFill>
            <a:srgbClr val="00739A"/>
          </a:solidFill>
        </p:grpSpPr>
        <p:sp>
          <p:nvSpPr>
            <p:cNvPr id="67" name="Rectangle 66">
              <a:extLst>
                <a:ext uri="{FF2B5EF4-FFF2-40B4-BE49-F238E27FC236}">
                  <a16:creationId xmlns:a16="http://schemas.microsoft.com/office/drawing/2014/main" id="{15AB2FF8-E84E-3A6A-62E0-FB89BEE9E9C7}"/>
                </a:ext>
              </a:extLst>
            </p:cNvPr>
            <p:cNvSpPr/>
            <p:nvPr/>
          </p:nvSpPr>
          <p:spPr>
            <a:xfrm>
              <a:off x="10885897" y="2066963"/>
              <a:ext cx="431391" cy="261057"/>
            </a:xfrm>
            <a:prstGeom prst="rect">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err="1">
                <a:latin typeface="Segoe UI" panose="020B0502040204020203" pitchFamily="34" charset="0"/>
                <a:cs typeface="Segoe UI" panose="020B0502040204020203" pitchFamily="34" charset="0"/>
              </a:endParaRPr>
            </a:p>
          </p:txBody>
        </p:sp>
        <p:sp>
          <p:nvSpPr>
            <p:cNvPr id="68" name="Rectangle: Top Corners Rounded 19">
              <a:extLst>
                <a:ext uri="{FF2B5EF4-FFF2-40B4-BE49-F238E27FC236}">
                  <a16:creationId xmlns:a16="http://schemas.microsoft.com/office/drawing/2014/main" id="{8832FBF9-0C26-DC7F-DC7B-F733F4FA6DB7}"/>
                </a:ext>
              </a:extLst>
            </p:cNvPr>
            <p:cNvSpPr/>
            <p:nvPr/>
          </p:nvSpPr>
          <p:spPr>
            <a:xfrm>
              <a:off x="7931496" y="1808163"/>
              <a:ext cx="3385792" cy="519857"/>
            </a:xfrm>
            <a:prstGeom prst="round2SameRect">
              <a:avLst>
                <a:gd name="adj1" fmla="val 50000"/>
                <a:gd name="adj2" fmla="val 50000"/>
              </a:avLst>
            </a:prstGeom>
            <a:grpFill/>
          </p:spPr>
          <p:txBody>
            <a:bodyPr vert="horz" wrap="square" lIns="90000" tIns="46800" rIns="1188000" bIns="46800" spcCol="301752" rtlCol="0" anchor="ctr" anchorCtr="0">
              <a:noAutofit/>
            </a:bodyPr>
            <a:lstStyle/>
            <a:p>
              <a:pPr defTabSz="1319936">
                <a:spcBef>
                  <a:spcPts val="1732"/>
                </a:spcBef>
                <a:spcAft>
                  <a:spcPct val="0"/>
                </a:spcAft>
              </a:pPr>
              <a:endParaRPr lang="en-IN" sz="1600" dirty="0">
                <a:latin typeface="Segoe UI" panose="020B0502040204020203" pitchFamily="34" charset="0"/>
                <a:cs typeface="Segoe UI" panose="020B0502040204020203" pitchFamily="34" charset="0"/>
              </a:endParaRPr>
            </a:p>
          </p:txBody>
        </p:sp>
      </p:grpSp>
      <p:grpSp>
        <p:nvGrpSpPr>
          <p:cNvPr id="101" name="Group 100">
            <a:extLst>
              <a:ext uri="{FF2B5EF4-FFF2-40B4-BE49-F238E27FC236}">
                <a16:creationId xmlns:a16="http://schemas.microsoft.com/office/drawing/2014/main" id="{A824ADC4-06D8-9ED1-EC2A-F374CDDBB11C}"/>
              </a:ext>
            </a:extLst>
          </p:cNvPr>
          <p:cNvGrpSpPr/>
          <p:nvPr/>
        </p:nvGrpSpPr>
        <p:grpSpPr>
          <a:xfrm>
            <a:off x="4021097" y="2016738"/>
            <a:ext cx="1102629" cy="1102630"/>
            <a:chOff x="4021097" y="2016738"/>
            <a:chExt cx="1102629" cy="1102630"/>
          </a:xfrm>
        </p:grpSpPr>
        <p:sp>
          <p:nvSpPr>
            <p:cNvPr id="54" name="Freeform: Shape 53">
              <a:extLst>
                <a:ext uri="{FF2B5EF4-FFF2-40B4-BE49-F238E27FC236}">
                  <a16:creationId xmlns:a16="http://schemas.microsoft.com/office/drawing/2014/main" id="{C1C9697C-0A36-EE80-95DA-3933506E5DB9}"/>
                </a:ext>
              </a:extLst>
            </p:cNvPr>
            <p:cNvSpPr/>
            <p:nvPr/>
          </p:nvSpPr>
          <p:spPr>
            <a:xfrm>
              <a:off x="4021097" y="201673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Employment Attractiveness</a:t>
              </a:r>
            </a:p>
          </p:txBody>
        </p:sp>
        <p:pic>
          <p:nvPicPr>
            <p:cNvPr id="59" name="Graphic 58">
              <a:extLst>
                <a:ext uri="{FF2B5EF4-FFF2-40B4-BE49-F238E27FC236}">
                  <a16:creationId xmlns:a16="http://schemas.microsoft.com/office/drawing/2014/main" id="{E5AD9D98-6DA4-4398-3F18-EE0A53F99D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438379" y="2161246"/>
              <a:ext cx="268066" cy="341174"/>
            </a:xfrm>
            <a:prstGeom prst="rect">
              <a:avLst/>
            </a:prstGeom>
          </p:spPr>
        </p:pic>
      </p:grpSp>
      <p:grpSp>
        <p:nvGrpSpPr>
          <p:cNvPr id="100" name="Group 99">
            <a:extLst>
              <a:ext uri="{FF2B5EF4-FFF2-40B4-BE49-F238E27FC236}">
                <a16:creationId xmlns:a16="http://schemas.microsoft.com/office/drawing/2014/main" id="{D4FFB061-2718-F7F3-CA07-DFDC76ABA2C3}"/>
              </a:ext>
            </a:extLst>
          </p:cNvPr>
          <p:cNvGrpSpPr/>
          <p:nvPr/>
        </p:nvGrpSpPr>
        <p:grpSpPr>
          <a:xfrm>
            <a:off x="4021097" y="3227378"/>
            <a:ext cx="1102629" cy="1102630"/>
            <a:chOff x="4021097" y="3227378"/>
            <a:chExt cx="1102629" cy="1102630"/>
          </a:xfrm>
        </p:grpSpPr>
        <p:sp>
          <p:nvSpPr>
            <p:cNvPr id="55" name="Freeform: Shape 54">
              <a:extLst>
                <a:ext uri="{FF2B5EF4-FFF2-40B4-BE49-F238E27FC236}">
                  <a16:creationId xmlns:a16="http://schemas.microsoft.com/office/drawing/2014/main" id="{7A30ECE6-CE5F-D770-CFE9-C39DDAAF0A4B}"/>
                </a:ext>
              </a:extLst>
            </p:cNvPr>
            <p:cNvSpPr/>
            <p:nvPr/>
          </p:nvSpPr>
          <p:spPr>
            <a:xfrm>
              <a:off x="4021097" y="322737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Ethical Business Practice</a:t>
              </a:r>
              <a:endParaRPr lang="en-US" sz="900" b="1" dirty="0">
                <a:solidFill>
                  <a:schemeClr val="bg1"/>
                </a:solidFill>
                <a:latin typeface="Segoe UI" panose="020B0502040204020203" pitchFamily="34" charset="0"/>
                <a:cs typeface="Segoe UI" panose="020B0502040204020203" pitchFamily="34" charset="0"/>
              </a:endParaRPr>
            </a:p>
          </p:txBody>
        </p:sp>
        <p:pic>
          <p:nvPicPr>
            <p:cNvPr id="60" name="Graphic 59">
              <a:extLst>
                <a:ext uri="{FF2B5EF4-FFF2-40B4-BE49-F238E27FC236}">
                  <a16:creationId xmlns:a16="http://schemas.microsoft.com/office/drawing/2014/main" id="{34F57B81-3693-EB88-7056-B9BD232D5E1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01823" y="3371885"/>
              <a:ext cx="341176" cy="341176"/>
            </a:xfrm>
            <a:prstGeom prst="rect">
              <a:avLst/>
            </a:prstGeom>
          </p:spPr>
        </p:pic>
      </p:grpSp>
      <p:grpSp>
        <p:nvGrpSpPr>
          <p:cNvPr id="99" name="Group 98">
            <a:extLst>
              <a:ext uri="{FF2B5EF4-FFF2-40B4-BE49-F238E27FC236}">
                <a16:creationId xmlns:a16="http://schemas.microsoft.com/office/drawing/2014/main" id="{1A416A92-F9A9-71E1-E82E-28A146A87026}"/>
              </a:ext>
            </a:extLst>
          </p:cNvPr>
          <p:cNvGrpSpPr/>
          <p:nvPr/>
        </p:nvGrpSpPr>
        <p:grpSpPr>
          <a:xfrm>
            <a:off x="4021097" y="4438018"/>
            <a:ext cx="1102629" cy="1102630"/>
            <a:chOff x="4021097" y="4438018"/>
            <a:chExt cx="1102629" cy="1102630"/>
          </a:xfrm>
        </p:grpSpPr>
        <p:sp>
          <p:nvSpPr>
            <p:cNvPr id="56" name="Freeform: Shape 55">
              <a:extLst>
                <a:ext uri="{FF2B5EF4-FFF2-40B4-BE49-F238E27FC236}">
                  <a16:creationId xmlns:a16="http://schemas.microsoft.com/office/drawing/2014/main" id="{33FC5368-FD12-BFE4-3423-427ED7AB8882}"/>
                </a:ext>
              </a:extLst>
            </p:cNvPr>
            <p:cNvSpPr/>
            <p:nvPr/>
          </p:nvSpPr>
          <p:spPr>
            <a:xfrm>
              <a:off x="4021097" y="443801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Transparency</a:t>
              </a:r>
              <a:endParaRPr lang="en-US" sz="900" b="1" dirty="0">
                <a:solidFill>
                  <a:schemeClr val="bg1"/>
                </a:solidFill>
                <a:latin typeface="Segoe UI" panose="020B0502040204020203" pitchFamily="34" charset="0"/>
                <a:cs typeface="Segoe UI" panose="020B0502040204020203" pitchFamily="34" charset="0"/>
              </a:endParaRPr>
            </a:p>
          </p:txBody>
        </p:sp>
        <p:pic>
          <p:nvPicPr>
            <p:cNvPr id="61" name="Graphic 60">
              <a:extLst>
                <a:ext uri="{FF2B5EF4-FFF2-40B4-BE49-F238E27FC236}">
                  <a16:creationId xmlns:a16="http://schemas.microsoft.com/office/drawing/2014/main" id="{2B52FC5A-472A-C39A-0F92-4BA9033831E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401823" y="4582525"/>
              <a:ext cx="341176" cy="341176"/>
            </a:xfrm>
            <a:prstGeom prst="rect">
              <a:avLst/>
            </a:prstGeom>
          </p:spPr>
        </p:pic>
      </p:grpSp>
      <p:grpSp>
        <p:nvGrpSpPr>
          <p:cNvPr id="98" name="Group 97">
            <a:extLst>
              <a:ext uri="{FF2B5EF4-FFF2-40B4-BE49-F238E27FC236}">
                <a16:creationId xmlns:a16="http://schemas.microsoft.com/office/drawing/2014/main" id="{51EFFD32-2D6D-2581-8A27-445C909CD38E}"/>
              </a:ext>
            </a:extLst>
          </p:cNvPr>
          <p:cNvGrpSpPr/>
          <p:nvPr/>
        </p:nvGrpSpPr>
        <p:grpSpPr>
          <a:xfrm>
            <a:off x="4021097" y="5648658"/>
            <a:ext cx="1102629" cy="1102630"/>
            <a:chOff x="4021097" y="5648658"/>
            <a:chExt cx="1102629" cy="1102630"/>
          </a:xfrm>
        </p:grpSpPr>
        <p:sp>
          <p:nvSpPr>
            <p:cNvPr id="57" name="Freeform: Shape 56">
              <a:extLst>
                <a:ext uri="{FF2B5EF4-FFF2-40B4-BE49-F238E27FC236}">
                  <a16:creationId xmlns:a16="http://schemas.microsoft.com/office/drawing/2014/main" id="{841C7BE7-B3AA-B9DD-F3D1-3A36363DC8EF}"/>
                </a:ext>
              </a:extLst>
            </p:cNvPr>
            <p:cNvSpPr/>
            <p:nvPr/>
          </p:nvSpPr>
          <p:spPr>
            <a:xfrm>
              <a:off x="4021097" y="564865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a:solidFill>
                    <a:schemeClr val="bg1"/>
                  </a:solidFill>
                  <a:latin typeface="Segoe UI" panose="020B0502040204020203" pitchFamily="34" charset="0"/>
                  <a:cs typeface="Segoe UI" panose="020B0502040204020203" pitchFamily="34" charset="0"/>
                </a:rPr>
                <a:t>Social Responsibility</a:t>
              </a:r>
              <a:endParaRPr lang="en-US" sz="900" b="1" dirty="0">
                <a:solidFill>
                  <a:schemeClr val="bg1"/>
                </a:solidFill>
                <a:latin typeface="Segoe UI" panose="020B0502040204020203" pitchFamily="34" charset="0"/>
                <a:cs typeface="Segoe UI" panose="020B0502040204020203" pitchFamily="34" charset="0"/>
              </a:endParaRPr>
            </a:p>
          </p:txBody>
        </p:sp>
        <p:pic>
          <p:nvPicPr>
            <p:cNvPr id="62" name="Graphic 61">
              <a:extLst>
                <a:ext uri="{FF2B5EF4-FFF2-40B4-BE49-F238E27FC236}">
                  <a16:creationId xmlns:a16="http://schemas.microsoft.com/office/drawing/2014/main" id="{49EC9189-2D87-6891-D055-B7A3DEE62B8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401823" y="5793165"/>
              <a:ext cx="341176" cy="341176"/>
            </a:xfrm>
            <a:prstGeom prst="rect">
              <a:avLst/>
            </a:prstGeom>
          </p:spPr>
        </p:pic>
      </p:grpSp>
      <p:grpSp>
        <p:nvGrpSpPr>
          <p:cNvPr id="97" name="Group 96">
            <a:extLst>
              <a:ext uri="{FF2B5EF4-FFF2-40B4-BE49-F238E27FC236}">
                <a16:creationId xmlns:a16="http://schemas.microsoft.com/office/drawing/2014/main" id="{31DE9FBC-B378-C005-FC20-E6AB629FF4E8}"/>
              </a:ext>
            </a:extLst>
          </p:cNvPr>
          <p:cNvGrpSpPr/>
          <p:nvPr/>
        </p:nvGrpSpPr>
        <p:grpSpPr>
          <a:xfrm>
            <a:off x="4021097" y="6859298"/>
            <a:ext cx="1102629" cy="1102630"/>
            <a:chOff x="4021097" y="6859298"/>
            <a:chExt cx="1102629" cy="1102630"/>
          </a:xfrm>
        </p:grpSpPr>
        <p:sp>
          <p:nvSpPr>
            <p:cNvPr id="58" name="Freeform: Shape 57">
              <a:extLst>
                <a:ext uri="{FF2B5EF4-FFF2-40B4-BE49-F238E27FC236}">
                  <a16:creationId xmlns:a16="http://schemas.microsoft.com/office/drawing/2014/main" id="{71C5878E-AF52-890F-9DE9-E12B2D004493}"/>
                </a:ext>
              </a:extLst>
            </p:cNvPr>
            <p:cNvSpPr/>
            <p:nvPr/>
          </p:nvSpPr>
          <p:spPr>
            <a:xfrm>
              <a:off x="4021097" y="6859298"/>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schemeClr val="bg1"/>
                  </a:solidFill>
                  <a:latin typeface="Segoe UI" panose="020B0502040204020203" pitchFamily="34" charset="0"/>
                  <a:cs typeface="Segoe UI" panose="020B0502040204020203" pitchFamily="34" charset="0"/>
                </a:rPr>
                <a:t>Sustainability</a:t>
              </a:r>
            </a:p>
          </p:txBody>
        </p:sp>
        <p:pic>
          <p:nvPicPr>
            <p:cNvPr id="66" name="Graphic 65">
              <a:extLst>
                <a:ext uri="{FF2B5EF4-FFF2-40B4-BE49-F238E27FC236}">
                  <a16:creationId xmlns:a16="http://schemas.microsoft.com/office/drawing/2014/main" id="{B77566B2-560D-CBCB-0264-1130FE9407A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443444" y="6984850"/>
              <a:ext cx="257934" cy="379086"/>
            </a:xfrm>
            <a:prstGeom prst="rect">
              <a:avLst/>
            </a:prstGeom>
          </p:spPr>
        </p:pic>
      </p:grpSp>
      <p:grpSp>
        <p:nvGrpSpPr>
          <p:cNvPr id="96" name="Group 95">
            <a:extLst>
              <a:ext uri="{FF2B5EF4-FFF2-40B4-BE49-F238E27FC236}">
                <a16:creationId xmlns:a16="http://schemas.microsoft.com/office/drawing/2014/main" id="{E2457540-DEF5-A895-BF04-E004EA8CE4F2}"/>
              </a:ext>
            </a:extLst>
          </p:cNvPr>
          <p:cNvGrpSpPr/>
          <p:nvPr/>
        </p:nvGrpSpPr>
        <p:grpSpPr>
          <a:xfrm>
            <a:off x="608013" y="8069939"/>
            <a:ext cx="1102629" cy="1102630"/>
            <a:chOff x="608013" y="8069939"/>
            <a:chExt cx="1102629" cy="1102630"/>
          </a:xfrm>
        </p:grpSpPr>
        <p:sp>
          <p:nvSpPr>
            <p:cNvPr id="23" name="Freeform: Shape 22">
              <a:extLst>
                <a:ext uri="{FF2B5EF4-FFF2-40B4-BE49-F238E27FC236}">
                  <a16:creationId xmlns:a16="http://schemas.microsoft.com/office/drawing/2014/main" id="{49ED6159-35C0-0B10-D7BE-B96ED181588F}"/>
                </a:ext>
              </a:extLst>
            </p:cNvPr>
            <p:cNvSpPr/>
            <p:nvPr/>
          </p:nvSpPr>
          <p:spPr>
            <a:xfrm>
              <a:off x="608013" y="8069939"/>
              <a:ext cx="1102629" cy="1102630"/>
            </a:xfrm>
            <a:custGeom>
              <a:avLst/>
              <a:gdLst>
                <a:gd name="connsiteX0" fmla="*/ 583450 w 1166901"/>
                <a:gd name="connsiteY0" fmla="*/ 0 h 1166902"/>
                <a:gd name="connsiteX1" fmla="*/ 691215 w 1166901"/>
                <a:gd name="connsiteY1" fmla="*/ 44638 h 1166902"/>
                <a:gd name="connsiteX2" fmla="*/ 1122263 w 1166901"/>
                <a:gd name="connsiteY2" fmla="*/ 475686 h 1166902"/>
                <a:gd name="connsiteX3" fmla="*/ 1122263 w 1166901"/>
                <a:gd name="connsiteY3" fmla="*/ 691216 h 1166902"/>
                <a:gd name="connsiteX4" fmla="*/ 691215 w 1166901"/>
                <a:gd name="connsiteY4" fmla="*/ 1122264 h 1166902"/>
                <a:gd name="connsiteX5" fmla="*/ 475685 w 1166901"/>
                <a:gd name="connsiteY5" fmla="*/ 1122264 h 1166902"/>
                <a:gd name="connsiteX6" fmla="*/ 44637 w 1166901"/>
                <a:gd name="connsiteY6" fmla="*/ 691216 h 1166902"/>
                <a:gd name="connsiteX7" fmla="*/ 44637 w 1166901"/>
                <a:gd name="connsiteY7" fmla="*/ 475686 h 1166902"/>
                <a:gd name="connsiteX8" fmla="*/ 475685 w 1166901"/>
                <a:gd name="connsiteY8" fmla="*/ 44638 h 1166902"/>
                <a:gd name="connsiteX9" fmla="*/ 583450 w 1166901"/>
                <a:gd name="connsiteY9" fmla="*/ 0 h 1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1" h="1166902">
                  <a:moveTo>
                    <a:pt x="583450" y="0"/>
                  </a:moveTo>
                  <a:cubicBezTo>
                    <a:pt x="622453" y="0"/>
                    <a:pt x="661457" y="14879"/>
                    <a:pt x="691215" y="44638"/>
                  </a:cubicBezTo>
                  <a:lnTo>
                    <a:pt x="1122263" y="475686"/>
                  </a:lnTo>
                  <a:cubicBezTo>
                    <a:pt x="1181781" y="535203"/>
                    <a:pt x="1181781" y="631699"/>
                    <a:pt x="1122263" y="691216"/>
                  </a:cubicBezTo>
                  <a:lnTo>
                    <a:pt x="691215" y="1122264"/>
                  </a:lnTo>
                  <a:cubicBezTo>
                    <a:pt x="631698" y="1181782"/>
                    <a:pt x="535202" y="1181782"/>
                    <a:pt x="475685" y="1122264"/>
                  </a:cubicBezTo>
                  <a:lnTo>
                    <a:pt x="44637" y="691216"/>
                  </a:lnTo>
                  <a:cubicBezTo>
                    <a:pt x="-14880" y="631699"/>
                    <a:pt x="-14880" y="535203"/>
                    <a:pt x="44637" y="475686"/>
                  </a:cubicBezTo>
                  <a:lnTo>
                    <a:pt x="475685" y="44638"/>
                  </a:lnTo>
                  <a:cubicBezTo>
                    <a:pt x="505444" y="14879"/>
                    <a:pt x="544447" y="0"/>
                    <a:pt x="583450" y="0"/>
                  </a:cubicBezTo>
                  <a:close/>
                </a:path>
              </a:pathLst>
            </a:custGeom>
            <a:solidFill>
              <a:srgbClr val="9898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04000" bIns="46800" rtlCol="0" anchor="t">
              <a:noAutofit/>
            </a:bodyPr>
            <a:lstStyle/>
            <a:p>
              <a:pPr algn="ctr"/>
              <a:r>
                <a:rPr lang="en-US" sz="900" b="1" dirty="0">
                  <a:solidFill>
                    <a:prstClr val="white"/>
                  </a:solidFill>
                  <a:latin typeface="Segoe UI" panose="020B0502040204020203" pitchFamily="34" charset="0"/>
                  <a:cs typeface="Segoe UI" panose="020B0502040204020203" pitchFamily="34" charset="0"/>
                </a:rPr>
                <a:t>Other</a:t>
              </a:r>
              <a:br>
                <a:rPr lang="en-US" sz="900" b="1" dirty="0">
                  <a:solidFill>
                    <a:prstClr val="white"/>
                  </a:solidFill>
                  <a:latin typeface="Segoe UI" panose="020B0502040204020203" pitchFamily="34" charset="0"/>
                  <a:cs typeface="Segoe UI" panose="020B0502040204020203" pitchFamily="34" charset="0"/>
                </a:rPr>
              </a:br>
              <a:r>
                <a:rPr lang="en-US" sz="900" b="1" dirty="0">
                  <a:solidFill>
                    <a:prstClr val="white"/>
                  </a:solidFill>
                  <a:latin typeface="Segoe UI" panose="020B0502040204020203" pitchFamily="34" charset="0"/>
                  <a:cs typeface="Segoe UI" panose="020B0502040204020203" pitchFamily="34" charset="0"/>
                </a:rPr>
                <a:t>Relevant</a:t>
              </a:r>
              <a:br>
                <a:rPr lang="en-US" sz="900" b="1" dirty="0">
                  <a:solidFill>
                    <a:prstClr val="white"/>
                  </a:solidFill>
                  <a:latin typeface="Segoe UI" panose="020B0502040204020203" pitchFamily="34" charset="0"/>
                  <a:cs typeface="Segoe UI" panose="020B0502040204020203" pitchFamily="34" charset="0"/>
                </a:rPr>
              </a:br>
              <a:r>
                <a:rPr lang="en-US" sz="900" b="1" dirty="0">
                  <a:solidFill>
                    <a:prstClr val="white"/>
                  </a:solidFill>
                  <a:latin typeface="Segoe UI" panose="020B0502040204020203" pitchFamily="34" charset="0"/>
                  <a:cs typeface="Segoe UI" panose="020B0502040204020203" pitchFamily="34" charset="0"/>
                </a:rPr>
                <a:t>aspects</a:t>
              </a:r>
            </a:p>
          </p:txBody>
        </p:sp>
        <p:pic>
          <p:nvPicPr>
            <p:cNvPr id="90" name="Graphic 89">
              <a:extLst>
                <a:ext uri="{FF2B5EF4-FFF2-40B4-BE49-F238E27FC236}">
                  <a16:creationId xmlns:a16="http://schemas.microsoft.com/office/drawing/2014/main" id="{A35AE3C8-22FD-665D-9000-490729C7AAA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44111" y="8173773"/>
              <a:ext cx="230434" cy="370274"/>
            </a:xfrm>
            <a:prstGeom prst="rect">
              <a:avLst/>
            </a:prstGeom>
          </p:spPr>
        </p:pic>
      </p:grpSp>
    </p:spTree>
    <p:extLst>
      <p:ext uri="{BB962C8B-B14F-4D97-AF65-F5344CB8AC3E}">
        <p14:creationId xmlns:p14="http://schemas.microsoft.com/office/powerpoint/2010/main" val="138378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95DB79AE-F311-61A4-3805-6A6DA17BEEB6}"/>
              </a:ext>
            </a:extLst>
          </p:cNvPr>
          <p:cNvGraphicFramePr>
            <a:graphicFrameLocks noChangeAspect="1"/>
          </p:cNvGraphicFramePr>
          <p:nvPr>
            <p:custDataLst>
              <p:tags r:id="rId1"/>
            </p:custDataLst>
            <p:extLst>
              <p:ext uri="{D42A27DB-BD31-4B8C-83A1-F6EECF244321}">
                <p14:modId xmlns:p14="http://schemas.microsoft.com/office/powerpoint/2010/main" val="44102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9" name="Object 28" hidden="1">
                        <a:extLst>
                          <a:ext uri="{FF2B5EF4-FFF2-40B4-BE49-F238E27FC236}">
                            <a16:creationId xmlns:a16="http://schemas.microsoft.com/office/drawing/2014/main" id="{95DB79AE-F311-61A4-3805-6A6DA17BEE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Diagonal Corners Rounded 1">
            <a:extLst>
              <a:ext uri="{FF2B5EF4-FFF2-40B4-BE49-F238E27FC236}">
                <a16:creationId xmlns:a16="http://schemas.microsoft.com/office/drawing/2014/main" id="{044F5B02-A383-F296-3897-247E6F769D7F}"/>
              </a:ext>
            </a:extLst>
          </p:cNvPr>
          <p:cNvSpPr>
            <a:spLocks noChangeAspect="1"/>
          </p:cNvSpPr>
          <p:nvPr/>
        </p:nvSpPr>
        <p:spPr>
          <a:xfrm>
            <a:off x="607058" y="3147770"/>
            <a:ext cx="6706237" cy="4905766"/>
          </a:xfrm>
          <a:prstGeom prst="round2DiagRect">
            <a:avLst>
              <a:gd name="adj1" fmla="val 6932"/>
              <a:gd name="adj2" fmla="val 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defTabSz="1218418">
              <a:defRPr/>
            </a:pPr>
            <a:endParaRPr lang="en-US" sz="1200" kern="0" dirty="0">
              <a:solidFill>
                <a:srgbClr val="373737"/>
              </a:solidFill>
            </a:endParaRPr>
          </a:p>
        </p:txBody>
      </p:sp>
      <p:sp>
        <p:nvSpPr>
          <p:cNvPr id="27" name="Title 26">
            <a:extLst>
              <a:ext uri="{FF2B5EF4-FFF2-40B4-BE49-F238E27FC236}">
                <a16:creationId xmlns:a16="http://schemas.microsoft.com/office/drawing/2014/main" id="{E4CFEEAA-EA7B-EADA-6B80-1B3A079987A1}"/>
              </a:ext>
            </a:extLst>
          </p:cNvPr>
          <p:cNvSpPr>
            <a:spLocks noGrp="1"/>
          </p:cNvSpPr>
          <p:nvPr>
            <p:ph type="title"/>
          </p:nvPr>
        </p:nvSpPr>
        <p:spPr>
          <a:xfrm>
            <a:off x="419100" y="573044"/>
            <a:ext cx="6934200" cy="215444"/>
          </a:xfrm>
        </p:spPr>
        <p:txBody>
          <a:bodyPr vert="horz"/>
          <a:lstStyle/>
          <a:p>
            <a:r>
              <a:rPr lang="es-ES_tradnl" dirty="0"/>
              <a:t>CORPORATE REPUTATION</a:t>
            </a:r>
          </a:p>
        </p:txBody>
      </p:sp>
      <p:sp>
        <p:nvSpPr>
          <p:cNvPr id="14"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2F5597"/>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8" name="Text Placeholder 27">
            <a:extLst>
              <a:ext uri="{FF2B5EF4-FFF2-40B4-BE49-F238E27FC236}">
                <a16:creationId xmlns:a16="http://schemas.microsoft.com/office/drawing/2014/main" id="{CC6F6057-54DA-0EC6-F056-EDFAD6ACBED5}"/>
              </a:ext>
            </a:extLst>
          </p:cNvPr>
          <p:cNvSpPr>
            <a:spLocks noGrp="1"/>
          </p:cNvSpPr>
          <p:nvPr>
            <p:ph type="body" sz="quarter" idx="10"/>
          </p:nvPr>
        </p:nvSpPr>
        <p:spPr>
          <a:xfrm>
            <a:off x="393700" y="1203058"/>
            <a:ext cx="6985000" cy="693794"/>
          </a:xfrm>
        </p:spPr>
        <p:txBody>
          <a:bodyPr/>
          <a:lstStyle/>
          <a:p>
            <a:pPr marL="0">
              <a:spcBef>
                <a:spcPts val="0"/>
              </a:spcBef>
            </a:pPr>
            <a:r>
              <a:rPr lang="en-US" dirty="0"/>
              <a:t>How b²sense’s Corporate Reputation model is set up</a:t>
            </a:r>
          </a:p>
        </p:txBody>
      </p:sp>
      <p:sp>
        <p:nvSpPr>
          <p:cNvPr id="32" name="Rectangle: Diagonal Corners Rounded 31">
            <a:extLst>
              <a:ext uri="{FF2B5EF4-FFF2-40B4-BE49-F238E27FC236}">
                <a16:creationId xmlns:a16="http://schemas.microsoft.com/office/drawing/2014/main" id="{F798BD4D-E349-BCC0-EE53-98CC6986361F}"/>
              </a:ext>
            </a:extLst>
          </p:cNvPr>
          <p:cNvSpPr/>
          <p:nvPr/>
        </p:nvSpPr>
        <p:spPr>
          <a:xfrm flipH="1" flipV="1">
            <a:off x="0" y="8239760"/>
            <a:ext cx="7772400" cy="929640"/>
          </a:xfrm>
          <a:prstGeom prst="round2DiagRect">
            <a:avLst>
              <a:gd name="adj1" fmla="val 32221"/>
              <a:gd name="adj2" fmla="val 0"/>
            </a:avLst>
          </a:prstGeom>
          <a:solidFill>
            <a:srgbClr val="43A8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3" name="Rectangle 32">
            <a:extLst>
              <a:ext uri="{FF2B5EF4-FFF2-40B4-BE49-F238E27FC236}">
                <a16:creationId xmlns:a16="http://schemas.microsoft.com/office/drawing/2014/main" id="{9D887C34-41C1-3B0C-7D04-C6A4526D49F4}"/>
              </a:ext>
            </a:extLst>
          </p:cNvPr>
          <p:cNvSpPr/>
          <p:nvPr/>
        </p:nvSpPr>
        <p:spPr>
          <a:xfrm>
            <a:off x="-1716" y="8239760"/>
            <a:ext cx="683807" cy="334605"/>
          </a:xfrm>
          <a:prstGeom prst="rect">
            <a:avLst/>
          </a:prstGeom>
          <a:solidFill>
            <a:srgbClr val="43A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kstvak 1">
            <a:extLst>
              <a:ext uri="{FF2B5EF4-FFF2-40B4-BE49-F238E27FC236}">
                <a16:creationId xmlns:a16="http://schemas.microsoft.com/office/drawing/2014/main" id="{890C6242-7B0A-E62B-95E2-8966B6606628}"/>
              </a:ext>
            </a:extLst>
          </p:cNvPr>
          <p:cNvSpPr txBox="1"/>
          <p:nvPr/>
        </p:nvSpPr>
        <p:spPr>
          <a:xfrm>
            <a:off x="990601" y="8335248"/>
            <a:ext cx="6323012" cy="738664"/>
          </a:xfrm>
          <a:prstGeom prst="rect">
            <a:avLst/>
          </a:prstGeom>
          <a:noFill/>
        </p:spPr>
        <p:txBody>
          <a:bodyPr wrap="square" lIns="0" tIns="0" rIns="0" bIns="0" rtlCol="0" anchor="ctr">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600" b="1" i="1" u="sng"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Beware:</a:t>
            </a:r>
            <a:r>
              <a:rPr kumimoji="0" lang="en-US" sz="1600" b="1" i="1"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US" sz="1600" i="1"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Corporate reputation is more than just image. Image can be built from marketing and communication. Reputation is a more complex and long-term metric. </a:t>
            </a:r>
            <a:endParaRPr kumimoji="0" lang="en-GB" sz="16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7" name="Tekstvak 17">
            <a:extLst>
              <a:ext uri="{FF2B5EF4-FFF2-40B4-BE49-F238E27FC236}">
                <a16:creationId xmlns:a16="http://schemas.microsoft.com/office/drawing/2014/main" id="{6EEFFDA8-5A93-38B3-1B43-872D5FEB742E}"/>
              </a:ext>
            </a:extLst>
          </p:cNvPr>
          <p:cNvSpPr txBox="1">
            <a:spLocks/>
          </p:cNvSpPr>
          <p:nvPr/>
        </p:nvSpPr>
        <p:spPr>
          <a:xfrm>
            <a:off x="609599" y="2213601"/>
            <a:ext cx="6706237" cy="734757"/>
          </a:xfrm>
          <a:prstGeom prst="roundRect">
            <a:avLst>
              <a:gd name="adj" fmla="val 50000"/>
            </a:avLst>
          </a:prstGeom>
          <a:solidFill>
            <a:srgbClr val="00739A"/>
          </a:solidFill>
        </p:spPr>
        <p:txBody>
          <a:bodyPr wrap="square" lIns="111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t>Behavior is impacted by decision makers’ level of trust in the brand, which in turn is powered by the brand’s reputation versus its generic and non-generic competitors </a:t>
            </a:r>
          </a:p>
        </p:txBody>
      </p:sp>
      <p:grpSp>
        <p:nvGrpSpPr>
          <p:cNvPr id="56" name="Group 55">
            <a:extLst>
              <a:ext uri="{FF2B5EF4-FFF2-40B4-BE49-F238E27FC236}">
                <a16:creationId xmlns:a16="http://schemas.microsoft.com/office/drawing/2014/main" id="{98E311C2-432F-FFBD-C115-C11B20AC549A}"/>
              </a:ext>
            </a:extLst>
          </p:cNvPr>
          <p:cNvGrpSpPr/>
          <p:nvPr/>
        </p:nvGrpSpPr>
        <p:grpSpPr>
          <a:xfrm>
            <a:off x="788102" y="2112980"/>
            <a:ext cx="943679" cy="936000"/>
            <a:chOff x="788102" y="2016917"/>
            <a:chExt cx="943679" cy="936000"/>
          </a:xfrm>
        </p:grpSpPr>
        <p:grpSp>
          <p:nvGrpSpPr>
            <p:cNvPr id="38" name="Group 37">
              <a:extLst>
                <a:ext uri="{FF2B5EF4-FFF2-40B4-BE49-F238E27FC236}">
                  <a16:creationId xmlns:a16="http://schemas.microsoft.com/office/drawing/2014/main" id="{4B00724F-CCAF-114B-F90E-58CD072CF965}"/>
                </a:ext>
              </a:extLst>
            </p:cNvPr>
            <p:cNvGrpSpPr/>
            <p:nvPr/>
          </p:nvGrpSpPr>
          <p:grpSpPr>
            <a:xfrm>
              <a:off x="788102" y="2016917"/>
              <a:ext cx="943679" cy="936000"/>
              <a:chOff x="5858647" y="1380914"/>
              <a:chExt cx="957892" cy="950098"/>
            </a:xfrm>
          </p:grpSpPr>
          <p:sp>
            <p:nvSpPr>
              <p:cNvPr id="39" name="Oval 38">
                <a:extLst>
                  <a:ext uri="{FF2B5EF4-FFF2-40B4-BE49-F238E27FC236}">
                    <a16:creationId xmlns:a16="http://schemas.microsoft.com/office/drawing/2014/main" id="{E1730E09-E5FE-CFB5-0E81-8A97D6ABC402}"/>
                  </a:ext>
                </a:extLst>
              </p:cNvPr>
              <p:cNvSpPr/>
              <p:nvPr/>
            </p:nvSpPr>
            <p:spPr>
              <a:xfrm rot="10800000">
                <a:off x="5858647" y="1380914"/>
                <a:ext cx="957892" cy="950098"/>
              </a:xfrm>
              <a:prstGeom prst="ellipse">
                <a:avLst/>
              </a:prstGeom>
              <a:solidFill>
                <a:srgbClr val="00739A"/>
              </a:solidFill>
              <a:ln w="28575">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Arc 39">
                <a:extLst>
                  <a:ext uri="{FF2B5EF4-FFF2-40B4-BE49-F238E27FC236}">
                    <a16:creationId xmlns:a16="http://schemas.microsoft.com/office/drawing/2014/main" id="{A2F4BBAD-D5EC-B591-828F-F49A29D25D00}"/>
                  </a:ext>
                </a:extLst>
              </p:cNvPr>
              <p:cNvSpPr/>
              <p:nvPr/>
            </p:nvSpPr>
            <p:spPr>
              <a:xfrm>
                <a:off x="5927828" y="1449532"/>
                <a:ext cx="819528" cy="812861"/>
              </a:xfrm>
              <a:prstGeom prst="arc">
                <a:avLst>
                  <a:gd name="adj1" fmla="val 12946193"/>
                  <a:gd name="adj2" fmla="val 19442047"/>
                </a:avLst>
              </a:prstGeom>
              <a:no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6">
                <a:extLst>
                  <a:ext uri="{FF2B5EF4-FFF2-40B4-BE49-F238E27FC236}">
                    <a16:creationId xmlns:a16="http://schemas.microsoft.com/office/drawing/2014/main" id="{16501344-91C6-B365-E85C-C24B59BF85D2}"/>
                  </a:ext>
                </a:extLst>
              </p:cNvPr>
              <p:cNvSpPr/>
              <p:nvPr/>
            </p:nvSpPr>
            <p:spPr>
              <a:xfrm>
                <a:off x="6001364" y="1522470"/>
                <a:ext cx="672457" cy="666986"/>
              </a:xfrm>
              <a:prstGeom prst="ellipse">
                <a:avLst/>
              </a:prstGeom>
              <a:solidFill>
                <a:schemeClr val="bg1"/>
              </a:solidFill>
              <a:ln w="38100" cap="flat" cmpd="sng" algn="ctr">
                <a:solidFill>
                  <a:schemeClr val="bg1"/>
                </a:solidFill>
                <a:prstDash val="solid"/>
                <a:miter lim="800000"/>
                <a:tailEnd type="triangle" w="med" len="med"/>
              </a:ln>
              <a:effectLst/>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42" name="Arc 41">
                <a:extLst>
                  <a:ext uri="{FF2B5EF4-FFF2-40B4-BE49-F238E27FC236}">
                    <a16:creationId xmlns:a16="http://schemas.microsoft.com/office/drawing/2014/main" id="{BC3698C6-5A01-AF5D-663A-75605B07F5BC}"/>
                  </a:ext>
                </a:extLst>
              </p:cNvPr>
              <p:cNvSpPr/>
              <p:nvPr/>
            </p:nvSpPr>
            <p:spPr>
              <a:xfrm>
                <a:off x="5927828" y="1449532"/>
                <a:ext cx="819528" cy="812861"/>
              </a:xfrm>
              <a:prstGeom prst="arc">
                <a:avLst>
                  <a:gd name="adj1" fmla="val 2164750"/>
                  <a:gd name="adj2" fmla="val 8765242"/>
                </a:avLst>
              </a:prstGeom>
              <a:no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6" name="Graphic 45">
              <a:extLst>
                <a:ext uri="{FF2B5EF4-FFF2-40B4-BE49-F238E27FC236}">
                  <a16:creationId xmlns:a16="http://schemas.microsoft.com/office/drawing/2014/main" id="{D8CD9229-76EB-F0CC-AB57-0CD266C98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615" y="2200432"/>
              <a:ext cx="518652" cy="518652"/>
            </a:xfrm>
            <a:prstGeom prst="rect">
              <a:avLst/>
            </a:prstGeom>
          </p:spPr>
        </p:pic>
      </p:grpSp>
      <p:pic>
        <p:nvPicPr>
          <p:cNvPr id="53" name="Graphic 52">
            <a:extLst>
              <a:ext uri="{FF2B5EF4-FFF2-40B4-BE49-F238E27FC236}">
                <a16:creationId xmlns:a16="http://schemas.microsoft.com/office/drawing/2014/main" id="{A906BE29-C2C2-0640-B44E-E7F9386C4D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569" y="8374380"/>
            <a:ext cx="732233" cy="660400"/>
          </a:xfrm>
          <a:prstGeom prst="rect">
            <a:avLst/>
          </a:prstGeom>
        </p:spPr>
      </p:pic>
      <p:grpSp>
        <p:nvGrpSpPr>
          <p:cNvPr id="154" name="Group 153">
            <a:extLst>
              <a:ext uri="{FF2B5EF4-FFF2-40B4-BE49-F238E27FC236}">
                <a16:creationId xmlns:a16="http://schemas.microsoft.com/office/drawing/2014/main" id="{9266DDE5-C76B-00EB-5B31-CF6DAC05836C}"/>
              </a:ext>
            </a:extLst>
          </p:cNvPr>
          <p:cNvGrpSpPr/>
          <p:nvPr/>
        </p:nvGrpSpPr>
        <p:grpSpPr>
          <a:xfrm>
            <a:off x="664458" y="3755253"/>
            <a:ext cx="6591437" cy="3931466"/>
            <a:chOff x="664458" y="3575697"/>
            <a:chExt cx="6591437" cy="3931466"/>
          </a:xfrm>
        </p:grpSpPr>
        <p:sp>
          <p:nvSpPr>
            <p:cNvPr id="83" name="Freeform: Shape 82">
              <a:extLst>
                <a:ext uri="{FF2B5EF4-FFF2-40B4-BE49-F238E27FC236}">
                  <a16:creationId xmlns:a16="http://schemas.microsoft.com/office/drawing/2014/main" id="{82DBF178-5CF9-E126-1404-9B2E18EA7199}"/>
                </a:ext>
              </a:extLst>
            </p:cNvPr>
            <p:cNvSpPr/>
            <p:nvPr/>
          </p:nvSpPr>
          <p:spPr>
            <a:xfrm>
              <a:off x="2219507" y="3575697"/>
              <a:ext cx="554002" cy="2127288"/>
            </a:xfrm>
            <a:custGeom>
              <a:avLst/>
              <a:gdLst>
                <a:gd name="connsiteX0" fmla="*/ 306268 w 555236"/>
                <a:gd name="connsiteY0" fmla="*/ 9772 h 3784491"/>
                <a:gd name="connsiteX1" fmla="*/ 277840 w 555236"/>
                <a:gd name="connsiteY1" fmla="*/ 0 h 3784491"/>
                <a:gd name="connsiteX2" fmla="*/ 0 w 555236"/>
                <a:gd name="connsiteY2" fmla="*/ 1892246 h 3784491"/>
                <a:gd name="connsiteX3" fmla="*/ 277840 w 555236"/>
                <a:gd name="connsiteY3" fmla="*/ 3784491 h 3784491"/>
                <a:gd name="connsiteX4" fmla="*/ 306268 w 555236"/>
                <a:gd name="connsiteY4" fmla="*/ 3774719 h 3784491"/>
                <a:gd name="connsiteX5" fmla="*/ 555459 w 555236"/>
                <a:gd name="connsiteY5" fmla="*/ 1892246 h 3784491"/>
                <a:gd name="connsiteX6" fmla="*/ 306268 w 555236"/>
                <a:gd name="connsiteY6" fmla="*/ 9772 h 378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236" h="3784491">
                  <a:moveTo>
                    <a:pt x="306268" y="9772"/>
                  </a:moveTo>
                  <a:lnTo>
                    <a:pt x="277840" y="0"/>
                  </a:lnTo>
                  <a:cubicBezTo>
                    <a:pt x="124373" y="0"/>
                    <a:pt x="0" y="847291"/>
                    <a:pt x="0" y="1892246"/>
                  </a:cubicBezTo>
                  <a:cubicBezTo>
                    <a:pt x="0" y="2937200"/>
                    <a:pt x="124373" y="3784491"/>
                    <a:pt x="277840" y="3784491"/>
                  </a:cubicBezTo>
                  <a:lnTo>
                    <a:pt x="306268" y="3774719"/>
                  </a:lnTo>
                  <a:cubicBezTo>
                    <a:pt x="446188" y="3677442"/>
                    <a:pt x="555459" y="2871683"/>
                    <a:pt x="555459" y="1892246"/>
                  </a:cubicBezTo>
                  <a:cubicBezTo>
                    <a:pt x="555459" y="912809"/>
                    <a:pt x="446188" y="107050"/>
                    <a:pt x="306268" y="9772"/>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stStyle>
            <a:p>
              <a:pPr algn="ctr" defTabSz="457200"/>
              <a:endParaRPr lang="en-US" sz="1600" kern="0">
                <a:solidFill>
                  <a:srgbClr val="FFFFFF"/>
                </a:solidFill>
                <a:latin typeface="Segoe UI" panose="020B0502040204020203" pitchFamily="34" charset="0"/>
                <a:cs typeface="Segoe UI" panose="020B0502040204020203" pitchFamily="34" charset="0"/>
              </a:endParaRPr>
            </a:p>
          </p:txBody>
        </p:sp>
        <p:sp>
          <p:nvSpPr>
            <p:cNvPr id="84" name="Freeform: Shape 83">
              <a:extLst>
                <a:ext uri="{FF2B5EF4-FFF2-40B4-BE49-F238E27FC236}">
                  <a16:creationId xmlns:a16="http://schemas.microsoft.com/office/drawing/2014/main" id="{6611C3E8-8F77-105E-E93A-45DC5FC66C77}"/>
                </a:ext>
              </a:extLst>
            </p:cNvPr>
            <p:cNvSpPr/>
            <p:nvPr/>
          </p:nvSpPr>
          <p:spPr>
            <a:xfrm>
              <a:off x="4032202" y="3905277"/>
              <a:ext cx="325753" cy="1468128"/>
            </a:xfrm>
            <a:custGeom>
              <a:avLst/>
              <a:gdLst>
                <a:gd name="connsiteX0" fmla="*/ 183450 w 326479"/>
                <a:gd name="connsiteY0" fmla="*/ 8884 h 2611831"/>
                <a:gd name="connsiteX1" fmla="*/ 163240 w 326479"/>
                <a:gd name="connsiteY1" fmla="*/ 1999 h 2611831"/>
                <a:gd name="connsiteX2" fmla="*/ 157243 w 326479"/>
                <a:gd name="connsiteY2" fmla="*/ 0 h 2611831"/>
                <a:gd name="connsiteX3" fmla="*/ 0 w 326479"/>
                <a:gd name="connsiteY3" fmla="*/ 1306138 h 2611831"/>
                <a:gd name="connsiteX4" fmla="*/ 157243 w 326479"/>
                <a:gd name="connsiteY4" fmla="*/ 2612276 h 2611831"/>
                <a:gd name="connsiteX5" fmla="*/ 163240 w 326479"/>
                <a:gd name="connsiteY5" fmla="*/ 2610277 h 2611831"/>
                <a:gd name="connsiteX6" fmla="*/ 183450 w 326479"/>
                <a:gd name="connsiteY6" fmla="*/ 2603392 h 2611831"/>
                <a:gd name="connsiteX7" fmla="*/ 326479 w 326479"/>
                <a:gd name="connsiteY7" fmla="*/ 1306360 h 2611831"/>
                <a:gd name="connsiteX8" fmla="*/ 183450 w 326479"/>
                <a:gd name="connsiteY8" fmla="*/ 8884 h 26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479" h="2611831">
                  <a:moveTo>
                    <a:pt x="183450" y="8884"/>
                  </a:moveTo>
                  <a:lnTo>
                    <a:pt x="163240" y="1999"/>
                  </a:lnTo>
                  <a:lnTo>
                    <a:pt x="157243" y="0"/>
                  </a:lnTo>
                  <a:cubicBezTo>
                    <a:pt x="69738" y="25097"/>
                    <a:pt x="0" y="600322"/>
                    <a:pt x="0" y="1306138"/>
                  </a:cubicBezTo>
                  <a:cubicBezTo>
                    <a:pt x="0" y="2011955"/>
                    <a:pt x="69960" y="2586957"/>
                    <a:pt x="157243" y="2612276"/>
                  </a:cubicBezTo>
                  <a:lnTo>
                    <a:pt x="163240" y="2610277"/>
                  </a:lnTo>
                  <a:lnTo>
                    <a:pt x="183450" y="2603392"/>
                  </a:lnTo>
                  <a:cubicBezTo>
                    <a:pt x="264071" y="2523661"/>
                    <a:pt x="326479" y="1973532"/>
                    <a:pt x="326479" y="1306360"/>
                  </a:cubicBezTo>
                  <a:cubicBezTo>
                    <a:pt x="326479" y="639188"/>
                    <a:pt x="264071" y="88616"/>
                    <a:pt x="183450" y="8884"/>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stStyle>
            <a:p>
              <a:pPr algn="ctr" defTabSz="457200"/>
              <a:endParaRPr lang="en-US" sz="1600" kern="0">
                <a:solidFill>
                  <a:srgbClr val="FFFFFF"/>
                </a:solidFill>
                <a:latin typeface="Segoe UI" panose="020B0502040204020203" pitchFamily="34" charset="0"/>
                <a:cs typeface="Segoe UI" panose="020B0502040204020203" pitchFamily="34" charset="0"/>
              </a:endParaRPr>
            </a:p>
          </p:txBody>
        </p:sp>
        <p:sp>
          <p:nvSpPr>
            <p:cNvPr id="85" name="Freeform: Shape 84">
              <a:extLst>
                <a:ext uri="{FF2B5EF4-FFF2-40B4-BE49-F238E27FC236}">
                  <a16:creationId xmlns:a16="http://schemas.microsoft.com/office/drawing/2014/main" id="{09603DB5-D00C-D220-FF26-EBC095115B6F}"/>
                </a:ext>
              </a:extLst>
            </p:cNvPr>
            <p:cNvSpPr/>
            <p:nvPr/>
          </p:nvSpPr>
          <p:spPr>
            <a:xfrm>
              <a:off x="5299535" y="4146844"/>
              <a:ext cx="252624" cy="984994"/>
            </a:xfrm>
            <a:custGeom>
              <a:avLst/>
              <a:gdLst>
                <a:gd name="connsiteX0" fmla="*/ 254076 w 253187"/>
                <a:gd name="connsiteY0" fmla="*/ 876163 h 1752325"/>
                <a:gd name="connsiteX1" fmla="*/ 127038 w 253187"/>
                <a:gd name="connsiteY1" fmla="*/ 1752326 h 1752325"/>
                <a:gd name="connsiteX2" fmla="*/ 0 w 253187"/>
                <a:gd name="connsiteY2" fmla="*/ 876163 h 1752325"/>
                <a:gd name="connsiteX3" fmla="*/ 127038 w 253187"/>
                <a:gd name="connsiteY3" fmla="*/ 0 h 1752325"/>
                <a:gd name="connsiteX4" fmla="*/ 254076 w 253187"/>
                <a:gd name="connsiteY4" fmla="*/ 876163 h 175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4" h="1752325">
                  <a:moveTo>
                    <a:pt x="254076" y="876163"/>
                  </a:moveTo>
                  <a:cubicBezTo>
                    <a:pt x="254076" y="1360054"/>
                    <a:pt x="197200" y="1752326"/>
                    <a:pt x="127038" y="1752326"/>
                  </a:cubicBezTo>
                  <a:cubicBezTo>
                    <a:pt x="56877" y="1752326"/>
                    <a:pt x="0" y="1360054"/>
                    <a:pt x="0" y="876163"/>
                  </a:cubicBezTo>
                  <a:cubicBezTo>
                    <a:pt x="0" y="392272"/>
                    <a:pt x="56877" y="0"/>
                    <a:pt x="127038" y="0"/>
                  </a:cubicBezTo>
                  <a:cubicBezTo>
                    <a:pt x="197200" y="0"/>
                    <a:pt x="254076" y="392272"/>
                    <a:pt x="254076" y="876163"/>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stStyle>
            <a:p>
              <a:pPr algn="ctr" defTabSz="457200"/>
              <a:endParaRPr lang="en-US" sz="1600" kern="0">
                <a:solidFill>
                  <a:srgbClr val="FFFFFF"/>
                </a:solidFill>
                <a:latin typeface="Segoe UI" panose="020B0502040204020203" pitchFamily="34" charset="0"/>
                <a:cs typeface="Segoe UI" panose="020B0502040204020203" pitchFamily="34" charset="0"/>
              </a:endParaRPr>
            </a:p>
          </p:txBody>
        </p:sp>
        <p:sp>
          <p:nvSpPr>
            <p:cNvPr id="97" name="Oval 96">
              <a:extLst>
                <a:ext uri="{FF2B5EF4-FFF2-40B4-BE49-F238E27FC236}">
                  <a16:creationId xmlns:a16="http://schemas.microsoft.com/office/drawing/2014/main" id="{43072EE1-2589-DF7A-4315-AA57D4731B8B}"/>
                </a:ext>
              </a:extLst>
            </p:cNvPr>
            <p:cNvSpPr/>
            <p:nvPr/>
          </p:nvSpPr>
          <p:spPr>
            <a:xfrm>
              <a:off x="6739626" y="4387181"/>
              <a:ext cx="504320" cy="504320"/>
            </a:xfrm>
            <a:prstGeom prst="ellipse">
              <a:avLst/>
            </a:prstGeom>
            <a:solidFill>
              <a:srgbClr val="00946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en-US" sz="1600" b="1" i="0" dirty="0" err="1">
                  <a:effectLst/>
                  <a:latin typeface="Segoe UI" panose="020B0502040204020203" pitchFamily="34" charset="0"/>
                  <a:cs typeface="Segoe UI" panose="020B0502040204020203" pitchFamily="34" charset="0"/>
                </a:rPr>
                <a:t>RoR</a:t>
              </a:r>
              <a:endParaRPr lang="en-US" sz="1600" b="1" dirty="0">
                <a:latin typeface="Segoe UI" panose="020B0502040204020203" pitchFamily="34" charset="0"/>
                <a:cs typeface="Segoe UI" panose="020B0502040204020203" pitchFamily="34" charset="0"/>
              </a:endParaRPr>
            </a:p>
          </p:txBody>
        </p:sp>
        <p:sp>
          <p:nvSpPr>
            <p:cNvPr id="87" name="Freeform 43">
              <a:extLst>
                <a:ext uri="{FF2B5EF4-FFF2-40B4-BE49-F238E27FC236}">
                  <a16:creationId xmlns:a16="http://schemas.microsoft.com/office/drawing/2014/main" id="{7120BE35-852A-8093-9FF5-7640CCD15A5C}"/>
                </a:ext>
              </a:extLst>
            </p:cNvPr>
            <p:cNvSpPr/>
            <p:nvPr/>
          </p:nvSpPr>
          <p:spPr>
            <a:xfrm>
              <a:off x="676407" y="3685336"/>
              <a:ext cx="6011674" cy="1908010"/>
            </a:xfrm>
            <a:custGeom>
              <a:avLst/>
              <a:gdLst>
                <a:gd name="f0" fmla="val 10800000"/>
                <a:gd name="f1" fmla="val 5400000"/>
                <a:gd name="f2" fmla="val 180"/>
                <a:gd name="f3" fmla="val w"/>
                <a:gd name="f4" fmla="val h"/>
                <a:gd name="f5" fmla="val 0"/>
                <a:gd name="f6" fmla="val 7221960"/>
                <a:gd name="f7" fmla="val 3543122"/>
                <a:gd name="f8" fmla="val 1108501"/>
                <a:gd name="f9" fmla="val 678329"/>
                <a:gd name="f10" fmla="val 6248058"/>
                <a:gd name="f11" fmla="val 1429394"/>
                <a:gd name="f12" fmla="val 6692948"/>
                <a:gd name="f13" fmla="val 1492972"/>
                <a:gd name="f14" fmla="val 1242549"/>
                <a:gd name="f15" fmla="val 1771561"/>
                <a:gd name="f16" fmla="val 2300573"/>
                <a:gd name="f17" fmla="val 2050151"/>
                <a:gd name="f18" fmla="val 2113728"/>
                <a:gd name="f19" fmla="val 2864795"/>
                <a:gd name="f20" fmla="val 1932509"/>
                <a:gd name="f21" fmla="val 1889033"/>
                <a:gd name="f22" fmla="+- 0 0 -90"/>
                <a:gd name="f23" fmla="*/ f3 1 7221960"/>
                <a:gd name="f24" fmla="*/ f4 1 3543122"/>
                <a:gd name="f25" fmla="+- f7 0 f5"/>
                <a:gd name="f26" fmla="+- f6 0 f5"/>
                <a:gd name="f27" fmla="*/ f22 f0 1"/>
                <a:gd name="f28" fmla="*/ f26 1 7221960"/>
                <a:gd name="f29" fmla="*/ f25 1 3543122"/>
                <a:gd name="f30" fmla="*/ 0 f26 1"/>
                <a:gd name="f31" fmla="*/ 0 f25 1"/>
                <a:gd name="f32" fmla="*/ 6248058 f26 1"/>
                <a:gd name="f33" fmla="*/ 1429394 f25 1"/>
                <a:gd name="f34" fmla="*/ 6692948 f26 1"/>
                <a:gd name="f35" fmla="*/ 1492972 f25 1"/>
                <a:gd name="f36" fmla="*/ 1242549 f25 1"/>
                <a:gd name="f37" fmla="*/ 7221960 f26 1"/>
                <a:gd name="f38" fmla="*/ 1771561 f25 1"/>
                <a:gd name="f39" fmla="*/ 2300573 f25 1"/>
                <a:gd name="f40" fmla="*/ 2050151 f25 1"/>
                <a:gd name="f41" fmla="*/ 2113728 f25 1"/>
                <a:gd name="f42" fmla="*/ 3543122 f25 1"/>
                <a:gd name="f43" fmla="*/ 1932509 f25 1"/>
                <a:gd name="f44" fmla="*/ 1889033 f25 1"/>
                <a:gd name="f45" fmla="*/ f27 1 f2"/>
                <a:gd name="f46" fmla="*/ f30 1 7221960"/>
                <a:gd name="f47" fmla="*/ f31 1 3543122"/>
                <a:gd name="f48" fmla="*/ f32 1 7221960"/>
                <a:gd name="f49" fmla="*/ f33 1 3543122"/>
                <a:gd name="f50" fmla="*/ f34 1 7221960"/>
                <a:gd name="f51" fmla="*/ f35 1 3543122"/>
                <a:gd name="f52" fmla="*/ f36 1 3543122"/>
                <a:gd name="f53" fmla="*/ f37 1 7221960"/>
                <a:gd name="f54" fmla="*/ f38 1 3543122"/>
                <a:gd name="f55" fmla="*/ f39 1 3543122"/>
                <a:gd name="f56" fmla="*/ f40 1 3543122"/>
                <a:gd name="f57" fmla="*/ f41 1 3543122"/>
                <a:gd name="f58" fmla="*/ f42 1 3543122"/>
                <a:gd name="f59" fmla="*/ f43 1 3543122"/>
                <a:gd name="f60" fmla="*/ f44 1 3543122"/>
                <a:gd name="f61" fmla="*/ f5 1 f28"/>
                <a:gd name="f62" fmla="*/ f6 1 f28"/>
                <a:gd name="f63" fmla="*/ f5 1 f29"/>
                <a:gd name="f64" fmla="*/ f7 1 f29"/>
                <a:gd name="f65" fmla="+- f45 0 f1"/>
                <a:gd name="f66" fmla="*/ f46 1 f28"/>
                <a:gd name="f67" fmla="*/ f47 1 f29"/>
                <a:gd name="f68" fmla="*/ f48 1 f28"/>
                <a:gd name="f69" fmla="*/ f49 1 f29"/>
                <a:gd name="f70" fmla="*/ f50 1 f28"/>
                <a:gd name="f71" fmla="*/ f51 1 f29"/>
                <a:gd name="f72" fmla="*/ f52 1 f29"/>
                <a:gd name="f73" fmla="*/ f53 1 f28"/>
                <a:gd name="f74" fmla="*/ f54 1 f29"/>
                <a:gd name="f75" fmla="*/ f55 1 f29"/>
                <a:gd name="f76" fmla="*/ f56 1 f29"/>
                <a:gd name="f77" fmla="*/ f57 1 f29"/>
                <a:gd name="f78" fmla="*/ f58 1 f29"/>
                <a:gd name="f79" fmla="*/ f59 1 f29"/>
                <a:gd name="f80" fmla="*/ f60 1 f29"/>
                <a:gd name="f81" fmla="*/ f61 f23 1"/>
                <a:gd name="f82" fmla="*/ f62 f23 1"/>
                <a:gd name="f83" fmla="*/ f64 f24 1"/>
                <a:gd name="f84" fmla="*/ f63 f24 1"/>
                <a:gd name="f85" fmla="*/ f66 f23 1"/>
                <a:gd name="f86" fmla="*/ f67 f24 1"/>
                <a:gd name="f87" fmla="*/ f68 f23 1"/>
                <a:gd name="f88" fmla="*/ f69 f24 1"/>
                <a:gd name="f89" fmla="*/ f70 f23 1"/>
                <a:gd name="f90" fmla="*/ f71 f24 1"/>
                <a:gd name="f91" fmla="*/ f72 f24 1"/>
                <a:gd name="f92" fmla="*/ f73 f23 1"/>
                <a:gd name="f93" fmla="*/ f74 f24 1"/>
                <a:gd name="f94" fmla="*/ f75 f24 1"/>
                <a:gd name="f95" fmla="*/ f76 f24 1"/>
                <a:gd name="f96" fmla="*/ f77 f24 1"/>
                <a:gd name="f97" fmla="*/ f78 f24 1"/>
                <a:gd name="f98" fmla="*/ f79 f24 1"/>
                <a:gd name="f99" fmla="*/ f80 f24 1"/>
              </a:gdLst>
              <a:ahLst/>
              <a:cxnLst>
                <a:cxn ang="3cd4">
                  <a:pos x="hc" y="t"/>
                </a:cxn>
                <a:cxn ang="0">
                  <a:pos x="r" y="vc"/>
                </a:cxn>
                <a:cxn ang="cd4">
                  <a:pos x="hc" y="b"/>
                </a:cxn>
                <a:cxn ang="cd2">
                  <a:pos x="l" y="vc"/>
                </a:cxn>
                <a:cxn ang="f65">
                  <a:pos x="f85" y="f86"/>
                </a:cxn>
                <a:cxn ang="f65">
                  <a:pos x="f87" y="f88"/>
                </a:cxn>
                <a:cxn ang="f65">
                  <a:pos x="f89" y="f90"/>
                </a:cxn>
                <a:cxn ang="f65">
                  <a:pos x="f89" y="f91"/>
                </a:cxn>
                <a:cxn ang="f65">
                  <a:pos x="f92" y="f93"/>
                </a:cxn>
                <a:cxn ang="f65">
                  <a:pos x="f89" y="f94"/>
                </a:cxn>
                <a:cxn ang="f65">
                  <a:pos x="f89" y="f95"/>
                </a:cxn>
                <a:cxn ang="f65">
                  <a:pos x="f87" y="f96"/>
                </a:cxn>
                <a:cxn ang="f65">
                  <a:pos x="f85" y="f97"/>
                </a:cxn>
                <a:cxn ang="f65">
                  <a:pos x="f85" y="f98"/>
                </a:cxn>
                <a:cxn ang="f65">
                  <a:pos x="f85" y="f99"/>
                </a:cxn>
                <a:cxn ang="f65">
                  <a:pos x="f85" y="f93"/>
                </a:cxn>
                <a:cxn ang="f65">
                  <a:pos x="f85" y="f86"/>
                </a:cxn>
              </a:cxnLst>
              <a:rect l="f81" t="f84" r="f82" b="f83"/>
              <a:pathLst>
                <a:path w="7221960" h="3543122">
                  <a:moveTo>
                    <a:pt x="f5" y="f5"/>
                  </a:moveTo>
                  <a:cubicBezTo>
                    <a:pt x="f5" y="f5"/>
                    <a:pt x="f8" y="f9"/>
                    <a:pt x="f10" y="f11"/>
                  </a:cubicBezTo>
                  <a:lnTo>
                    <a:pt x="f12" y="f13"/>
                  </a:lnTo>
                  <a:lnTo>
                    <a:pt x="f12" y="f14"/>
                  </a:lnTo>
                  <a:lnTo>
                    <a:pt x="f6" y="f15"/>
                  </a:lnTo>
                  <a:lnTo>
                    <a:pt x="f12" y="f16"/>
                  </a:lnTo>
                  <a:lnTo>
                    <a:pt x="f12" y="f17"/>
                  </a:lnTo>
                  <a:lnTo>
                    <a:pt x="f10" y="f18"/>
                  </a:lnTo>
                  <a:cubicBezTo>
                    <a:pt x="f8" y="f19"/>
                    <a:pt x="f5" y="f7"/>
                    <a:pt x="f5" y="f7"/>
                  </a:cubicBezTo>
                  <a:cubicBezTo>
                    <a:pt x="f5" y="f7"/>
                    <a:pt x="f5" y="f7"/>
                    <a:pt x="f5" y="f20"/>
                  </a:cubicBezTo>
                  <a:lnTo>
                    <a:pt x="f5" y="f21"/>
                  </a:lnTo>
                  <a:lnTo>
                    <a:pt x="f5" y="f15"/>
                  </a:lnTo>
                  <a:cubicBezTo>
                    <a:pt x="f5" y="f5"/>
                    <a:pt x="f5" y="f5"/>
                    <a:pt x="f5" y="f5"/>
                  </a:cubicBezTo>
                  <a:close/>
                </a:path>
              </a:pathLst>
            </a:custGeom>
            <a:solidFill>
              <a:srgbClr val="98989A">
                <a:alpha val="50000"/>
              </a:srgbClr>
            </a:solidFill>
            <a:ln cap="flat">
              <a:noFill/>
              <a:prstDash val="solid"/>
            </a:ln>
          </p:spPr>
          <p:txBody>
            <a:bodyPr vert="horz" wrap="square" lIns="91440" tIns="45720" rIns="91440" bIns="45720" anchor="ctr" anchorCtr="0" compatLnSpc="1">
              <a:noAutofit/>
            </a:bodyPr>
            <a:lstStyle>
              <a:defPPr>
                <a:defRPr lang="en-US"/>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t>Your brand</a:t>
              </a:r>
              <a:b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br>
              <a: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t>versus</a:t>
              </a:r>
              <a:b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br>
              <a: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t>(non-)generic</a:t>
              </a:r>
              <a:b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br>
              <a:r>
                <a:rPr lang="en-US" sz="1600" b="1" i="0" u="none" strike="noStrike" kern="0" cap="none" spc="0" baseline="0" dirty="0">
                  <a:solidFill>
                    <a:srgbClr val="636569"/>
                  </a:solidFill>
                  <a:uFillTx/>
                  <a:latin typeface="Segoe UI" panose="020B0502040204020203" pitchFamily="34" charset="0"/>
                  <a:cs typeface="Segoe UI" panose="020B0502040204020203" pitchFamily="34" charset="0"/>
                </a:rPr>
                <a:t>competition</a:t>
              </a:r>
            </a:p>
          </p:txBody>
        </p:sp>
        <p:sp>
          <p:nvSpPr>
            <p:cNvPr id="88" name="Freeform: Shape 87">
              <a:extLst>
                <a:ext uri="{FF2B5EF4-FFF2-40B4-BE49-F238E27FC236}">
                  <a16:creationId xmlns:a16="http://schemas.microsoft.com/office/drawing/2014/main" id="{14C90763-57F2-BD64-399D-B653F506954F}"/>
                </a:ext>
              </a:extLst>
            </p:cNvPr>
            <p:cNvSpPr/>
            <p:nvPr/>
          </p:nvSpPr>
          <p:spPr>
            <a:xfrm>
              <a:off x="5426068" y="4146095"/>
              <a:ext cx="664802" cy="986242"/>
            </a:xfrm>
            <a:custGeom>
              <a:avLst/>
              <a:gdLst>
                <a:gd name="connsiteX0" fmla="*/ 555903 w 666283"/>
                <a:gd name="connsiteY0" fmla="*/ 192112 h 1754546"/>
                <a:gd name="connsiteX1" fmla="*/ 0 w 666283"/>
                <a:gd name="connsiteY1" fmla="*/ 0 h 1754546"/>
                <a:gd name="connsiteX2" fmla="*/ 0 w 666283"/>
                <a:gd name="connsiteY2" fmla="*/ 1333 h 1754546"/>
                <a:gd name="connsiteX3" fmla="*/ 127038 w 666283"/>
                <a:gd name="connsiteY3" fmla="*/ 877496 h 1754546"/>
                <a:gd name="connsiteX4" fmla="*/ 0 w 666283"/>
                <a:gd name="connsiteY4" fmla="*/ 1753659 h 1754546"/>
                <a:gd name="connsiteX5" fmla="*/ 0 w 666283"/>
                <a:gd name="connsiteY5" fmla="*/ 1754991 h 1754546"/>
                <a:gd name="connsiteX6" fmla="*/ 555903 w 666283"/>
                <a:gd name="connsiteY6" fmla="*/ 1562879 h 1754546"/>
                <a:gd name="connsiteX7" fmla="*/ 667838 w 666283"/>
                <a:gd name="connsiteY7" fmla="*/ 877496 h 1754546"/>
                <a:gd name="connsiteX8" fmla="*/ 555903 w 666283"/>
                <a:gd name="connsiteY8" fmla="*/ 192112 h 175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283" h="1754546">
                  <a:moveTo>
                    <a:pt x="555903" y="192112"/>
                  </a:moveTo>
                  <a:lnTo>
                    <a:pt x="0" y="0"/>
                  </a:lnTo>
                  <a:lnTo>
                    <a:pt x="0" y="1333"/>
                  </a:lnTo>
                  <a:cubicBezTo>
                    <a:pt x="70182" y="1333"/>
                    <a:pt x="127038" y="393552"/>
                    <a:pt x="127038" y="877496"/>
                  </a:cubicBezTo>
                  <a:cubicBezTo>
                    <a:pt x="127038" y="1361440"/>
                    <a:pt x="70182" y="1753659"/>
                    <a:pt x="0" y="1753659"/>
                  </a:cubicBezTo>
                  <a:lnTo>
                    <a:pt x="0" y="1754991"/>
                  </a:lnTo>
                  <a:lnTo>
                    <a:pt x="555903" y="1562879"/>
                  </a:lnTo>
                  <a:cubicBezTo>
                    <a:pt x="588773" y="1511353"/>
                    <a:pt x="667838" y="1339896"/>
                    <a:pt x="667838" y="877496"/>
                  </a:cubicBezTo>
                  <a:cubicBezTo>
                    <a:pt x="668061" y="415095"/>
                    <a:pt x="588995" y="243638"/>
                    <a:pt x="555903" y="192112"/>
                  </a:cubicBezTo>
                  <a:close/>
                </a:path>
              </a:pathLst>
            </a:custGeom>
            <a:solidFill>
              <a:srgbClr val="00739A"/>
            </a:solidFill>
            <a:ln w="2220" cap="flat">
              <a:noFill/>
              <a:prstDash val="solid"/>
              <a:miter/>
            </a:ln>
          </p:spPr>
          <p:txBody>
            <a:bodyPr wrap="none" lIns="0" rIns="0" bIns="1476000" rtlCol="0" anchor="ctr">
              <a:noAutofit/>
            </a:bodyPr>
            <a:lstStyle>
              <a:defPPr>
                <a:defRPr lang="en-US"/>
              </a:defPPr>
            </a:lstStyle>
            <a:p>
              <a:r>
                <a:rPr lang="en-US" sz="1600" b="1" i="0">
                  <a:solidFill>
                    <a:srgbClr val="636569"/>
                  </a:solidFill>
                  <a:effectLst/>
                  <a:latin typeface="Segoe UI" panose="020B0502040204020203" pitchFamily="34" charset="0"/>
                  <a:cs typeface="Segoe UI" panose="020B0502040204020203" pitchFamily="34" charset="0"/>
                </a:rPr>
                <a:t>Behavior</a:t>
              </a:r>
              <a:endParaRPr lang="en-US" sz="1600" b="1">
                <a:solidFill>
                  <a:srgbClr val="636569"/>
                </a:solidFill>
                <a:latin typeface="Segoe UI" panose="020B0502040204020203" pitchFamily="34" charset="0"/>
                <a:cs typeface="Segoe UI" panose="020B0502040204020203" pitchFamily="34" charset="0"/>
              </a:endParaRPr>
            </a:p>
          </p:txBody>
        </p:sp>
        <p:sp>
          <p:nvSpPr>
            <p:cNvPr id="89" name="Freeform: Shape 88">
              <a:extLst>
                <a:ext uri="{FF2B5EF4-FFF2-40B4-BE49-F238E27FC236}">
                  <a16:creationId xmlns:a16="http://schemas.microsoft.com/office/drawing/2014/main" id="{EA16D995-71D7-F293-56F6-15C473F436F4}"/>
                </a:ext>
              </a:extLst>
            </p:cNvPr>
            <p:cNvSpPr/>
            <p:nvPr/>
          </p:nvSpPr>
          <p:spPr>
            <a:xfrm>
              <a:off x="2525095" y="3581190"/>
              <a:ext cx="1316308" cy="2116052"/>
            </a:xfrm>
            <a:custGeom>
              <a:avLst/>
              <a:gdLst>
                <a:gd name="connsiteX0" fmla="*/ 1106031 w 1319241"/>
                <a:gd name="connsiteY0" fmla="*/ 382447 h 3764502"/>
                <a:gd name="connsiteX1" fmla="*/ 0 w 1319241"/>
                <a:gd name="connsiteY1" fmla="*/ 0 h 3764502"/>
                <a:gd name="connsiteX2" fmla="*/ 249190 w 1319241"/>
                <a:gd name="connsiteY2" fmla="*/ 1882473 h 3764502"/>
                <a:gd name="connsiteX3" fmla="*/ 0 w 1319241"/>
                <a:gd name="connsiteY3" fmla="*/ 3764947 h 3764502"/>
                <a:gd name="connsiteX4" fmla="*/ 1106031 w 1319241"/>
                <a:gd name="connsiteY4" fmla="*/ 3382722 h 3764502"/>
                <a:gd name="connsiteX5" fmla="*/ 1320797 w 1319241"/>
                <a:gd name="connsiteY5" fmla="*/ 1882473 h 3764502"/>
                <a:gd name="connsiteX6" fmla="*/ 1106031 w 1319241"/>
                <a:gd name="connsiteY6" fmla="*/ 382447 h 376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41" h="3764502">
                  <a:moveTo>
                    <a:pt x="1106031" y="382447"/>
                  </a:moveTo>
                  <a:lnTo>
                    <a:pt x="0" y="0"/>
                  </a:lnTo>
                  <a:cubicBezTo>
                    <a:pt x="139920" y="97277"/>
                    <a:pt x="249190" y="903036"/>
                    <a:pt x="249190" y="1882473"/>
                  </a:cubicBezTo>
                  <a:cubicBezTo>
                    <a:pt x="249190" y="2861910"/>
                    <a:pt x="139920" y="3667670"/>
                    <a:pt x="0" y="3764947"/>
                  </a:cubicBezTo>
                  <a:lnTo>
                    <a:pt x="1106031" y="3382722"/>
                  </a:lnTo>
                  <a:cubicBezTo>
                    <a:pt x="1192204" y="3199938"/>
                    <a:pt x="1320797" y="2777514"/>
                    <a:pt x="1320797" y="1882473"/>
                  </a:cubicBezTo>
                  <a:cubicBezTo>
                    <a:pt x="1320797" y="987432"/>
                    <a:pt x="1192426" y="565009"/>
                    <a:pt x="1106031" y="382447"/>
                  </a:cubicBezTo>
                  <a:close/>
                </a:path>
              </a:pathLst>
            </a:custGeom>
            <a:solidFill>
              <a:srgbClr val="89CFE4"/>
            </a:solidFill>
            <a:ln w="12700" cap="flat" cmpd="sng" algn="ctr">
              <a:noFill/>
              <a:prstDash val="solid"/>
              <a:miter lim="800000"/>
            </a:ln>
            <a:effectLst/>
          </p:spPr>
          <p:txBody>
            <a:bodyPr wrap="none" lIns="0" rIns="0" bIns="2664000" rtlCol="0" anchor="ctr"/>
            <a:lstStyle>
              <a:defPPr>
                <a:defRPr lang="en-US"/>
              </a:defPPr>
            </a:lstStyle>
            <a:p>
              <a:pPr defTabSz="457200"/>
              <a:r>
                <a:rPr lang="en-US" sz="1600" b="1" kern="0">
                  <a:solidFill>
                    <a:srgbClr val="636569"/>
                  </a:solidFill>
                  <a:latin typeface="Segoe UI" panose="020B0502040204020203" pitchFamily="34" charset="0"/>
                  <a:cs typeface="Segoe UI" panose="020B0502040204020203" pitchFamily="34" charset="0"/>
                </a:rPr>
                <a:t>Reputation</a:t>
              </a:r>
            </a:p>
          </p:txBody>
        </p:sp>
        <p:sp>
          <p:nvSpPr>
            <p:cNvPr id="90" name="Freeform: Shape 89">
              <a:extLst>
                <a:ext uri="{FF2B5EF4-FFF2-40B4-BE49-F238E27FC236}">
                  <a16:creationId xmlns:a16="http://schemas.microsoft.com/office/drawing/2014/main" id="{4C9CA701-ECBF-FC8A-D4FD-5DB01304D313}"/>
                </a:ext>
              </a:extLst>
            </p:cNvPr>
            <p:cNvSpPr/>
            <p:nvPr/>
          </p:nvSpPr>
          <p:spPr>
            <a:xfrm>
              <a:off x="4215243" y="3910271"/>
              <a:ext cx="937371" cy="1458141"/>
            </a:xfrm>
            <a:custGeom>
              <a:avLst/>
              <a:gdLst>
                <a:gd name="connsiteX0" fmla="*/ 781551 w 939460"/>
                <a:gd name="connsiteY0" fmla="*/ 270067 h 2594064"/>
                <a:gd name="connsiteX1" fmla="*/ 0 w 939460"/>
                <a:gd name="connsiteY1" fmla="*/ 0 h 2594064"/>
                <a:gd name="connsiteX2" fmla="*/ 143029 w 939460"/>
                <a:gd name="connsiteY2" fmla="*/ 1297032 h 2594064"/>
                <a:gd name="connsiteX3" fmla="*/ 0 w 939460"/>
                <a:gd name="connsiteY3" fmla="*/ 2594064 h 2594064"/>
                <a:gd name="connsiteX4" fmla="*/ 781551 w 939460"/>
                <a:gd name="connsiteY4" fmla="*/ 2323997 h 2594064"/>
                <a:gd name="connsiteX5" fmla="*/ 939460 w 939460"/>
                <a:gd name="connsiteY5" fmla="*/ 1297032 h 2594064"/>
                <a:gd name="connsiteX6" fmla="*/ 781551 w 939460"/>
                <a:gd name="connsiteY6" fmla="*/ 270067 h 25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460" h="2594064">
                  <a:moveTo>
                    <a:pt x="781551" y="270067"/>
                  </a:moveTo>
                  <a:lnTo>
                    <a:pt x="0" y="0"/>
                  </a:lnTo>
                  <a:cubicBezTo>
                    <a:pt x="80620" y="79732"/>
                    <a:pt x="143029" y="629860"/>
                    <a:pt x="143029" y="1297032"/>
                  </a:cubicBezTo>
                  <a:cubicBezTo>
                    <a:pt x="143029" y="1964204"/>
                    <a:pt x="80620" y="2514332"/>
                    <a:pt x="0" y="2594064"/>
                  </a:cubicBezTo>
                  <a:lnTo>
                    <a:pt x="781551" y="2323997"/>
                  </a:lnTo>
                  <a:cubicBezTo>
                    <a:pt x="837297" y="2222056"/>
                    <a:pt x="939460" y="1946881"/>
                    <a:pt x="939460" y="1297032"/>
                  </a:cubicBezTo>
                  <a:cubicBezTo>
                    <a:pt x="939460" y="647184"/>
                    <a:pt x="837297" y="372008"/>
                    <a:pt x="781551" y="270067"/>
                  </a:cubicBezTo>
                  <a:close/>
                </a:path>
              </a:pathLst>
            </a:custGeom>
            <a:solidFill>
              <a:srgbClr val="43A8C7"/>
            </a:solidFill>
            <a:ln w="12700" cap="flat" cmpd="sng" algn="ctr">
              <a:noFill/>
              <a:prstDash val="solid"/>
              <a:miter lim="800000"/>
            </a:ln>
            <a:effectLst/>
          </p:spPr>
          <p:txBody>
            <a:bodyPr wrap="none" lIns="0" rIns="0" bIns="1836000" rtlCol="0" anchor="ctr"/>
            <a:lstStyle>
              <a:defPPr>
                <a:defRPr lang="en-US"/>
              </a:defPPr>
            </a:lstStyle>
            <a:p>
              <a:pPr defTabSz="457200"/>
              <a:r>
                <a:rPr lang="en-US" sz="1600" b="1" i="0">
                  <a:solidFill>
                    <a:srgbClr val="636569"/>
                  </a:solidFill>
                  <a:effectLst/>
                  <a:latin typeface="Segoe UI" panose="020B0502040204020203" pitchFamily="34" charset="0"/>
                  <a:cs typeface="Segoe UI" panose="020B0502040204020203" pitchFamily="34" charset="0"/>
                </a:rPr>
                <a:t>Trust</a:t>
              </a:r>
              <a:endParaRPr lang="en-US" sz="1600" b="1" kern="0">
                <a:solidFill>
                  <a:srgbClr val="636569"/>
                </a:solidFill>
                <a:latin typeface="Segoe UI" panose="020B0502040204020203" pitchFamily="34" charset="0"/>
                <a:cs typeface="Segoe UI" panose="020B0502040204020203" pitchFamily="34" charset="0"/>
              </a:endParaRPr>
            </a:p>
          </p:txBody>
        </p:sp>
        <p:cxnSp>
          <p:nvCxnSpPr>
            <p:cNvPr id="94" name="Straight Connector 68">
              <a:extLst>
                <a:ext uri="{FF2B5EF4-FFF2-40B4-BE49-F238E27FC236}">
                  <a16:creationId xmlns:a16="http://schemas.microsoft.com/office/drawing/2014/main" id="{59C47FD9-8351-5C04-6D7D-09CD6DBC81F7}"/>
                </a:ext>
              </a:extLst>
            </p:cNvPr>
            <p:cNvCxnSpPr>
              <a:cxnSpLocks/>
            </p:cNvCxnSpPr>
            <p:nvPr/>
          </p:nvCxnSpPr>
          <p:spPr>
            <a:xfrm>
              <a:off x="5758469" y="4954814"/>
              <a:ext cx="0" cy="1059906"/>
            </a:xfrm>
            <a:prstGeom prst="straightConnector1">
              <a:avLst/>
            </a:prstGeom>
            <a:noFill/>
            <a:ln w="12700" cap="flat">
              <a:solidFill>
                <a:srgbClr val="00739A"/>
              </a:solidFill>
              <a:prstDash val="sysDot"/>
              <a:miter/>
              <a:headEnd type="none"/>
              <a:tailEnd type="oval"/>
            </a:ln>
          </p:spPr>
        </p:cxnSp>
        <p:cxnSp>
          <p:nvCxnSpPr>
            <p:cNvPr id="95" name="Straight Connector 68">
              <a:extLst>
                <a:ext uri="{FF2B5EF4-FFF2-40B4-BE49-F238E27FC236}">
                  <a16:creationId xmlns:a16="http://schemas.microsoft.com/office/drawing/2014/main" id="{53A6DE58-1C15-F28B-79CE-0AB1DB8BFB4B}"/>
                </a:ext>
              </a:extLst>
            </p:cNvPr>
            <p:cNvCxnSpPr>
              <a:cxnSpLocks/>
            </p:cNvCxnSpPr>
            <p:nvPr/>
          </p:nvCxnSpPr>
          <p:spPr>
            <a:xfrm>
              <a:off x="4683928" y="5186680"/>
              <a:ext cx="0" cy="828040"/>
            </a:xfrm>
            <a:prstGeom prst="straightConnector1">
              <a:avLst/>
            </a:prstGeom>
            <a:noFill/>
            <a:ln w="12700" cap="flat">
              <a:solidFill>
                <a:srgbClr val="43A8C7"/>
              </a:solidFill>
              <a:prstDash val="sysDot"/>
              <a:miter/>
              <a:headEnd type="none"/>
              <a:tailEnd type="oval"/>
            </a:ln>
          </p:spPr>
        </p:cxnSp>
        <p:cxnSp>
          <p:nvCxnSpPr>
            <p:cNvPr id="96" name="Straight Connector 68">
              <a:extLst>
                <a:ext uri="{FF2B5EF4-FFF2-40B4-BE49-F238E27FC236}">
                  <a16:creationId xmlns:a16="http://schemas.microsoft.com/office/drawing/2014/main" id="{FB48D470-21E4-1703-6D88-D44C75E5689B}"/>
                </a:ext>
              </a:extLst>
            </p:cNvPr>
            <p:cNvCxnSpPr>
              <a:cxnSpLocks/>
              <a:stCxn id="151" idx="2"/>
              <a:endCxn id="129" idx="0"/>
            </p:cNvCxnSpPr>
            <p:nvPr/>
          </p:nvCxnSpPr>
          <p:spPr>
            <a:xfrm rot="5400000">
              <a:off x="2212420" y="5059005"/>
              <a:ext cx="477395" cy="1464265"/>
            </a:xfrm>
            <a:prstGeom prst="bentConnector3">
              <a:avLst>
                <a:gd name="adj1" fmla="val 50000"/>
              </a:avLst>
            </a:prstGeom>
            <a:noFill/>
            <a:ln w="12700" cap="flat">
              <a:solidFill>
                <a:srgbClr val="89CFE4"/>
              </a:solidFill>
              <a:prstDash val="sysDot"/>
              <a:miter/>
              <a:headEnd type="none"/>
              <a:tailEnd type="oval"/>
            </a:ln>
          </p:spPr>
        </p:cxnSp>
        <p:sp>
          <p:nvSpPr>
            <p:cNvPr id="129" name="TextBox 128">
              <a:extLst>
                <a:ext uri="{FF2B5EF4-FFF2-40B4-BE49-F238E27FC236}">
                  <a16:creationId xmlns:a16="http://schemas.microsoft.com/office/drawing/2014/main" id="{FB3D6E45-CDF5-4709-76A2-BEA66792D5E4}"/>
                </a:ext>
              </a:extLst>
            </p:cNvPr>
            <p:cNvSpPr txBox="1"/>
            <p:nvPr/>
          </p:nvSpPr>
          <p:spPr>
            <a:xfrm>
              <a:off x="664458" y="6029835"/>
              <a:ext cx="2109051" cy="1477328"/>
            </a:xfrm>
            <a:prstGeom prst="rect">
              <a:avLst/>
            </a:prstGeom>
            <a:noFill/>
          </p:spPr>
          <p:txBody>
            <a:bodyPr wrap="square">
              <a:spAutoFit/>
            </a:bodyPr>
            <a:lstStyle/>
            <a:p>
              <a:r>
                <a:rPr lang="en-US" sz="1500" dirty="0">
                  <a:solidFill>
                    <a:srgbClr val="636569"/>
                  </a:solidFill>
                  <a:latin typeface="Segoe UI" panose="020B0502040204020203" pitchFamily="34" charset="0"/>
                  <a:cs typeface="Segoe UI" panose="020B0502040204020203" pitchFamily="34" charset="0"/>
                </a:rPr>
                <a:t>Here we evaluate all relevant reputational aspects of your brand and its generic and non- generic competitors</a:t>
              </a:r>
            </a:p>
          </p:txBody>
        </p:sp>
        <p:sp>
          <p:nvSpPr>
            <p:cNvPr id="130" name="TextBox 129">
              <a:extLst>
                <a:ext uri="{FF2B5EF4-FFF2-40B4-BE49-F238E27FC236}">
                  <a16:creationId xmlns:a16="http://schemas.microsoft.com/office/drawing/2014/main" id="{47A0D745-9312-5911-999B-06AD080294C1}"/>
                </a:ext>
              </a:extLst>
            </p:cNvPr>
            <p:cNvSpPr txBox="1"/>
            <p:nvPr/>
          </p:nvSpPr>
          <p:spPr>
            <a:xfrm>
              <a:off x="2898737" y="6029835"/>
              <a:ext cx="2122879" cy="1477328"/>
            </a:xfrm>
            <a:prstGeom prst="rect">
              <a:avLst/>
            </a:prstGeom>
            <a:noFill/>
          </p:spPr>
          <p:txBody>
            <a:bodyPr wrap="square">
              <a:spAutoFit/>
            </a:bodyPr>
            <a:lstStyle/>
            <a:p>
              <a:r>
                <a:rPr lang="en-US" sz="1500" dirty="0">
                  <a:solidFill>
                    <a:srgbClr val="636569"/>
                  </a:solidFill>
                  <a:latin typeface="Segoe UI" panose="020B0502040204020203" pitchFamily="34" charset="0"/>
                  <a:cs typeface="Segoe UI" panose="020B0502040204020203" pitchFamily="34" charset="0"/>
                </a:rPr>
                <a:t>Your reputation fuels trust in your brand. Decision makers see your brand as reliable, honest, competent and credible.</a:t>
              </a:r>
            </a:p>
          </p:txBody>
        </p:sp>
        <p:sp>
          <p:nvSpPr>
            <p:cNvPr id="131" name="TextBox 130">
              <a:extLst>
                <a:ext uri="{FF2B5EF4-FFF2-40B4-BE49-F238E27FC236}">
                  <a16:creationId xmlns:a16="http://schemas.microsoft.com/office/drawing/2014/main" id="{70784F49-DADF-7738-7870-6D52E7FF67E8}"/>
                </a:ext>
              </a:extLst>
            </p:cNvPr>
            <p:cNvSpPr txBox="1"/>
            <p:nvPr/>
          </p:nvSpPr>
          <p:spPr>
            <a:xfrm>
              <a:off x="5133016" y="6029835"/>
              <a:ext cx="2122879" cy="1015663"/>
            </a:xfrm>
            <a:prstGeom prst="rect">
              <a:avLst/>
            </a:prstGeom>
            <a:noFill/>
          </p:spPr>
          <p:txBody>
            <a:bodyPr wrap="square">
              <a:spAutoFit/>
            </a:bodyPr>
            <a:lstStyle/>
            <a:p>
              <a:r>
                <a:rPr lang="en-US" sz="1500" dirty="0">
                  <a:solidFill>
                    <a:srgbClr val="636569"/>
                  </a:solidFill>
                  <a:latin typeface="Segoe UI" panose="020B0502040204020203" pitchFamily="34" charset="0"/>
                  <a:cs typeface="Segoe UI" panose="020B0502040204020203" pitchFamily="34" charset="0"/>
                </a:rPr>
                <a:t>Trust convinces decision makers to buy your brand and incite others to do SO.</a:t>
              </a:r>
            </a:p>
          </p:txBody>
        </p:sp>
        <p:sp>
          <p:nvSpPr>
            <p:cNvPr id="132" name="TextBox 131">
              <a:extLst>
                <a:ext uri="{FF2B5EF4-FFF2-40B4-BE49-F238E27FC236}">
                  <a16:creationId xmlns:a16="http://schemas.microsoft.com/office/drawing/2014/main" id="{03F06428-79FB-2024-037F-92011DE83681}"/>
                </a:ext>
              </a:extLst>
            </p:cNvPr>
            <p:cNvSpPr txBox="1"/>
            <p:nvPr/>
          </p:nvSpPr>
          <p:spPr>
            <a:xfrm>
              <a:off x="5914450" y="5106400"/>
              <a:ext cx="1272620" cy="584775"/>
            </a:xfrm>
            <a:prstGeom prst="rect">
              <a:avLst/>
            </a:prstGeom>
            <a:noFill/>
          </p:spPr>
          <p:txBody>
            <a:bodyPr wrap="square">
              <a:spAutoFit/>
            </a:bodyPr>
            <a:lstStyle/>
            <a:p>
              <a:pPr algn="ctr"/>
              <a:r>
                <a:rPr lang="en-US" sz="1600" dirty="0">
                  <a:solidFill>
                    <a:srgbClr val="636569"/>
                  </a:solidFill>
                  <a:latin typeface="Segoe UI" panose="020B0502040204020203" pitchFamily="34" charset="0"/>
                  <a:cs typeface="Segoe UI" panose="020B0502040204020203" pitchFamily="34" charset="0"/>
                </a:rPr>
                <a:t>Return on Reputation</a:t>
              </a:r>
            </a:p>
          </p:txBody>
        </p:sp>
        <p:cxnSp>
          <p:nvCxnSpPr>
            <p:cNvPr id="133" name="Straight Connector 68">
              <a:extLst>
                <a:ext uri="{FF2B5EF4-FFF2-40B4-BE49-F238E27FC236}">
                  <a16:creationId xmlns:a16="http://schemas.microsoft.com/office/drawing/2014/main" id="{A959934C-66FE-AE1F-9A33-6EAF2219CB80}"/>
                </a:ext>
              </a:extLst>
            </p:cNvPr>
            <p:cNvCxnSpPr>
              <a:cxnSpLocks/>
              <a:stCxn id="97" idx="4"/>
              <a:endCxn id="132" idx="0"/>
            </p:cNvCxnSpPr>
            <p:nvPr/>
          </p:nvCxnSpPr>
          <p:spPr>
            <a:xfrm rot="5400000">
              <a:off x="6663824" y="4778437"/>
              <a:ext cx="214899" cy="441026"/>
            </a:xfrm>
            <a:prstGeom prst="bentConnector3">
              <a:avLst>
                <a:gd name="adj1" fmla="val 50000"/>
              </a:avLst>
            </a:prstGeom>
            <a:noFill/>
            <a:ln w="12700" cap="flat">
              <a:solidFill>
                <a:srgbClr val="00946E"/>
              </a:solidFill>
              <a:prstDash val="sysDot"/>
              <a:miter/>
              <a:headEnd type="none"/>
              <a:tailEnd type="oval"/>
            </a:ln>
          </p:spPr>
        </p:cxnSp>
        <p:sp>
          <p:nvSpPr>
            <p:cNvPr id="151" name="Rectangle 150">
              <a:extLst>
                <a:ext uri="{FF2B5EF4-FFF2-40B4-BE49-F238E27FC236}">
                  <a16:creationId xmlns:a16="http://schemas.microsoft.com/office/drawing/2014/main" id="{4862714B-CD9F-977E-6575-F11D96C367D5}"/>
                </a:ext>
              </a:extLst>
            </p:cNvPr>
            <p:cNvSpPr/>
            <p:nvPr/>
          </p:nvSpPr>
          <p:spPr>
            <a:xfrm>
              <a:off x="3061329" y="5308600"/>
              <a:ext cx="243840" cy="243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8087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KM-QUALITY-SLIDE" val="2023-07-12 16:24:57"/>
  <p:tag name="KM-CONTENT-SLIDE" val="2023-07-12 16:22:28"/>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KM-QUALITY-SLIDE" val="2023-02-24 16:53:24"/>
  <p:tag name="KM-CONTENT-SLIDE" val="2023-02-24 16:54:5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KM-QUALITY-SLIDE" val="2023-02-24 16:53:24"/>
  <p:tag name="KM-CONTENT-SLIDE" val="2023-02-24 16:54:5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KM-QUALITY-SLIDE" val="2023-02-24 16:53:24"/>
  <p:tag name="KM-CONTENT-SLIDE" val="2023-02-24 16:54:5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KM-QUALITY-SLIDE" val="2023-02-24 16:53:24"/>
  <p:tag name="KM-CONTENT-SLIDE" val="2023-02-24 16:54:5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KM-QUALITY-SLIDE" val="2023-02-24 16:53:24"/>
  <p:tag name="KM-CONTENT-SLIDE" val="2023-02-24 16:54:50"/>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KM-QUALITY-SLIDE" val="2023-02-24 16:53:24"/>
  <p:tag name="KM-CONTENT-SLIDE" val="2023-02-24 16:54:5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23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23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0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1BB953-DA9C-4749-BD2B-9E2394F8CC38}">
  <we:reference id="wa200001625" version="1.0.0.7" store="en-US" storeType="OMEX"/>
  <we:alternateReferences>
    <we:reference id="WA200001625" version="1.0.0.7" store=""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Cats xmlns="45fb43f5-1eed-47e9-9b55-69a623554734" xsi:nil="true"/>
    <TaxCatchAll xmlns="45fb43f5-1eed-47e9-9b55-69a623554734" xsi:nil="true"/>
    <lcf76f155ced4ddcb4097134ff3c332f xmlns="e96ceb01-395f-4549-b8d8-a2e6c58d18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11A6C249FCD4A8ADF5A1D2BC88F5C" ma:contentTypeVersion="19" ma:contentTypeDescription="Create a new document." ma:contentTypeScope="" ma:versionID="52df000468c51bc8b5744d1e182a1ad7">
  <xsd:schema xmlns:xsd="http://www.w3.org/2001/XMLSchema" xmlns:xs="http://www.w3.org/2001/XMLSchema" xmlns:p="http://schemas.microsoft.com/office/2006/metadata/properties" xmlns:ns2="45fb43f5-1eed-47e9-9b55-69a623554734" xmlns:ns3="e96ceb01-395f-4549-b8d8-a2e6c58d1836" targetNamespace="http://schemas.microsoft.com/office/2006/metadata/properties" ma:root="true" ma:fieldsID="1b60691091b335bda1a060a97291316e" ns2:_="" ns3:_="">
    <xsd:import namespace="45fb43f5-1eed-47e9-9b55-69a623554734"/>
    <xsd:import namespace="e96ceb01-395f-4549-b8d8-a2e6c58d1836"/>
    <xsd:element name="properties">
      <xsd:complexType>
        <xsd:sequence>
          <xsd:element name="documentManagement">
            <xsd:complexType>
              <xsd:all>
                <xsd:element ref="ns2:DocCats"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b43f5-1eed-47e9-9b55-69a623554734" elementFormDefault="qualified">
    <xsd:import namespace="http://schemas.microsoft.com/office/2006/documentManagement/types"/>
    <xsd:import namespace="http://schemas.microsoft.com/office/infopath/2007/PartnerControls"/>
    <xsd:element name="DocCats" ma:index="8" nillable="true" ma:displayName="Doc Categories" ma:list="{0948bd29-c0aa-4a67-ad8a-9460a01e32ea}" ma:internalName="DocCats" ma:showField="Title" ma:web="45fb43f5-1eed-47e9-9b55-69a623554734">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be61652-bd01-405e-b235-d71ac0c54d9e}" ma:internalName="TaxCatchAll" ma:showField="CatchAllData" ma:web="45fb43f5-1eed-47e9-9b55-69a6235547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6ceb01-395f-4549-b8d8-a2e6c58d1836"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efbcd6c-c1ca-440e-b252-6e999ca71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CEB40C-76DD-4753-988F-4F63C4EFD822}">
  <ds:schemaRefs>
    <ds:schemaRef ds:uri="http://schemas.microsoft.com/office/2006/documentManagement/types"/>
    <ds:schemaRef ds:uri="http://purl.org/dc/dcmitype/"/>
    <ds:schemaRef ds:uri="http://purl.org/dc/term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e96ceb01-395f-4549-b8d8-a2e6c58d1836"/>
    <ds:schemaRef ds:uri="45fb43f5-1eed-47e9-9b55-69a623554734"/>
  </ds:schemaRefs>
</ds:datastoreItem>
</file>

<file path=customXml/itemProps2.xml><?xml version="1.0" encoding="utf-8"?>
<ds:datastoreItem xmlns:ds="http://schemas.openxmlformats.org/officeDocument/2006/customXml" ds:itemID="{4BB29344-B6F3-402E-9923-3179BAC06274}">
  <ds:schemaRefs>
    <ds:schemaRef ds:uri="http://schemas.microsoft.com/sharepoint/v3/contenttype/forms"/>
  </ds:schemaRefs>
</ds:datastoreItem>
</file>

<file path=customXml/itemProps3.xml><?xml version="1.0" encoding="utf-8"?>
<ds:datastoreItem xmlns:ds="http://schemas.openxmlformats.org/officeDocument/2006/customXml" ds:itemID="{CB91820B-B8EE-4AB2-BC0E-C13C3EC55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b43f5-1eed-47e9-9b55-69a623554734"/>
    <ds:schemaRef ds:uri="e96ceb01-395f-4549-b8d8-a2e6c58d18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TotalTime>
  <Words>3255</Words>
  <Application>Microsoft Office PowerPoint</Application>
  <PresentationFormat>Custom</PresentationFormat>
  <Paragraphs>311</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2_Office Theme</vt:lpstr>
      <vt:lpstr>Return On reputation</vt:lpstr>
      <vt:lpstr>PowerPoint Presentation</vt:lpstr>
      <vt:lpstr>CORPORATE REPUTATION</vt:lpstr>
      <vt:lpstr>CORPORATE REPUTATION</vt:lpstr>
      <vt:lpstr>CORPORATE REPUTATION</vt:lpstr>
      <vt:lpstr>CORPORATE REPUTATION</vt:lpstr>
      <vt:lpstr>CORPORATE REPUTATION</vt:lpstr>
      <vt:lpstr>CORPORATE REPUTATION</vt:lpstr>
      <vt:lpstr>CORPORATE REPUTATION</vt:lpstr>
      <vt:lpstr>CORPORATE REPUTATION</vt:lpstr>
      <vt:lpstr>CORPORATE REPUTATION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b²sense - Motivating staff to accept CEX results and act upon them</dc:title>
  <dc:subject>Motivating staff to accept CEX results and act upon them</dc:subject>
  <dc:creator>Dominique Vanmarsenille</dc:creator>
  <cp:keywords>b²sense - Motivating staff to accept CEX results and act upon them</cp:keywords>
  <cp:lastModifiedBy>Dominique Vanmarsenille</cp:lastModifiedBy>
  <cp:revision>178</cp:revision>
  <cp:lastPrinted>2023-07-13T06:55:56Z</cp:lastPrinted>
  <dcterms:created xsi:type="dcterms:W3CDTF">2019-05-21T00:35:32Z</dcterms:created>
  <dcterms:modified xsi:type="dcterms:W3CDTF">2024-02-26T11:28:34Z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CC 14.0 (Macintosh)</vt:lpwstr>
  </property>
  <property fmtid="{D5CDD505-2E9C-101B-9397-08002B2CF9AE}" pid="4" name="LastSaved">
    <vt:filetime>2019-05-21T00:00:00Z</vt:filetime>
  </property>
  <property fmtid="{D5CDD505-2E9C-101B-9397-08002B2CF9AE}" pid="5" name="ContentTypeId">
    <vt:lpwstr>0x0101006F611A6C249FCD4A8ADF5A1D2BC88F5C</vt:lpwstr>
  </property>
  <property fmtid="{D5CDD505-2E9C-101B-9397-08002B2CF9AE}" pid="6" name="Order">
    <vt:r8>100</vt:r8>
  </property>
  <property fmtid="{D5CDD505-2E9C-101B-9397-08002B2CF9AE}" pid="7" name="_dlc_DocIdItemGuid">
    <vt:lpwstr>ce2e0423-5909-4ac6-a515-12eebfcd0b9f</vt:lpwstr>
  </property>
  <property fmtid="{D5CDD505-2E9C-101B-9397-08002B2CF9AE}" pid="8" name="MediaServiceImageTags">
    <vt:lpwstr/>
  </property>
</Properties>
</file>